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57" r:id="rId2"/>
    <p:sldId id="317" r:id="rId3"/>
    <p:sldId id="294" r:id="rId4"/>
    <p:sldId id="319" r:id="rId5"/>
    <p:sldId id="305" r:id="rId6"/>
    <p:sldId id="264" r:id="rId7"/>
    <p:sldId id="302" r:id="rId8"/>
    <p:sldId id="307" r:id="rId9"/>
    <p:sldId id="301" r:id="rId10"/>
    <p:sldId id="308" r:id="rId11"/>
    <p:sldId id="318" r:id="rId12"/>
    <p:sldId id="310" r:id="rId13"/>
    <p:sldId id="309" r:id="rId14"/>
    <p:sldId id="312" r:id="rId15"/>
    <p:sldId id="311" r:id="rId16"/>
    <p:sldId id="313" r:id="rId17"/>
    <p:sldId id="314" r:id="rId18"/>
    <p:sldId id="31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HN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5F38B6A-A13D-4869-876E-FEE2BE6706F4}" type="datetimeFigureOut">
              <a:rPr lang="es-HN" smtClean="0"/>
              <a:pPr/>
              <a:t>26/07/2011</a:t>
            </a:fld>
            <a:endParaRPr lang="es-HN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HN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88D410C-A03F-49F4-89E4-BB724506F9F8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36512" y="1916832"/>
            <a:ext cx="9361040" cy="25202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Herramientas  de Acceso A </a:t>
            </a:r>
          </a:p>
          <a:p>
            <a:pPr algn="ctr"/>
            <a:r>
              <a:rPr lang="es-E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Mercados Internacionales</a:t>
            </a:r>
          </a:p>
          <a:p>
            <a:pPr algn="ctr"/>
            <a:r>
              <a:rPr lang="es-E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BPA - BPM</a:t>
            </a:r>
            <a:r>
              <a:rPr lang="es-ES" sz="60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buFont typeface="Arial" charset="0"/>
              <a:buChar char="•"/>
            </a:pPr>
            <a:endParaRPr lang="es-HN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1368152" cy="129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6158" y="332656"/>
            <a:ext cx="1670298" cy="107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619672" y="548680"/>
            <a:ext cx="5760640" cy="576064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Honduras.</a:t>
            </a:r>
            <a:endParaRPr kumimoji="0" lang="es-ES" sz="2800" b="1" i="0" u="none" strike="noStrike" kern="1200" cap="all" spc="0" normalizeH="0" baseline="0" noProof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11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262606" cy="128281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13 Rectángulo"/>
          <p:cNvSpPr/>
          <p:nvPr/>
        </p:nvSpPr>
        <p:spPr>
          <a:xfrm>
            <a:off x="323528" y="1628800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Herramientas Internas.</a:t>
            </a:r>
          </a:p>
          <a:p>
            <a:pPr algn="just"/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SENASA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Servicio Nacional de Sanidad Agropecuaria será la encargada de aplicar y controlar el cumplimiento de las disposiciones de Ley y sus reglamentos, relacionados con la inspección y certificación higiénico sanitarias de los productos de origen animal, la Inspección y Certificación de los Procesos de producción y empaque de productos de Origen Vegetal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artículo 9, incisos b), c) y f); y el artículo 22, inciso e) de la Ley Fito Zoosanitaria  SAG)</a:t>
            </a:r>
          </a:p>
          <a:p>
            <a:pPr algn="just"/>
            <a:endParaRPr lang="es-ES" sz="12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Reglamento para Inspección e Inocuidad de Frutas, Vegetales, Frescos y Procesados ,numeral 3 y 122 de la Ley General de la Administración Pública 2004.</a:t>
            </a:r>
          </a:p>
          <a:p>
            <a:pPr algn="just"/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     Registro de Plantas e Inspección Oficial 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     Certificado de Inocuidad. 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     Certificado Fitosanitario</a:t>
            </a: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316684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619672" y="548680"/>
            <a:ext cx="5760640" cy="576064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Honduras.</a:t>
            </a:r>
            <a:endParaRPr kumimoji="0" lang="es-ES" sz="2800" b="1" i="0" u="none" strike="noStrike" kern="1200" cap="all" spc="0" normalizeH="0" baseline="0" noProof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11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262606" cy="128281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13 Rectángulo"/>
          <p:cNvSpPr/>
          <p:nvPr/>
        </p:nvSpPr>
        <p:spPr>
          <a:xfrm>
            <a:off x="2987824" y="1196753"/>
            <a:ext cx="59046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>
                <a:latin typeface="Arial" pitchFamily="34" charset="0"/>
                <a:cs typeface="Arial" pitchFamily="34" charset="0"/>
              </a:rPr>
              <a:t>Nuevos Requerimientos.</a:t>
            </a:r>
          </a:p>
          <a:p>
            <a:pPr algn="just"/>
            <a:endParaRPr lang="es-E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Norma de Agua de RIEGO.</a:t>
            </a:r>
          </a:p>
          <a:p>
            <a:pPr algn="just">
              <a:buFont typeface="Arial" pitchFamily="34" charset="0"/>
              <a:buChar char="•"/>
            </a:pP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Lista  Actualizada de plaguicidas para Melón y Sandia                          (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Sub - Dirección de Sanidad Vegetal.)</a:t>
            </a:r>
          </a:p>
          <a:p>
            <a:pPr algn="just">
              <a:buFont typeface="Arial" pitchFamily="34" charset="0"/>
              <a:buChar char="•"/>
            </a:pPr>
            <a:endParaRPr lang="es-ES" sz="1400" i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Protocolo de Inspección para Campo y Plantas Empacadoras.</a:t>
            </a: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Manual (es) BPA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– BPM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algn="just">
              <a:buFont typeface="Arial" pitchFamily="34" charset="0"/>
              <a:buChar char="•"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Incorporar los protocolos de Inspección FDA.</a:t>
            </a:r>
          </a:p>
          <a:p>
            <a:pPr algn="just">
              <a:buFont typeface="Arial" pitchFamily="34" charset="0"/>
              <a:buChar char="•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Informar de regulación externas en Inocuidad, de países emergentes  como ser el caso de CHINA.</a:t>
            </a: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endParaRPr lang="es-ES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n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06" y="252636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38 Grupo"/>
          <p:cNvGrpSpPr/>
          <p:nvPr/>
        </p:nvGrpSpPr>
        <p:grpSpPr>
          <a:xfrm>
            <a:off x="6084168" y="321297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39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Protocolo Certificación</a:t>
              </a:r>
              <a:endPara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6012160" y="692696"/>
            <a:ext cx="1944216" cy="1800200"/>
            <a:chOff x="361403" y="770791"/>
            <a:chExt cx="951862" cy="951862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42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Regulación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Nacional</a:t>
              </a:r>
              <a:endPara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44 Grupo"/>
          <p:cNvGrpSpPr/>
          <p:nvPr/>
        </p:nvGrpSpPr>
        <p:grpSpPr>
          <a:xfrm>
            <a:off x="3851920" y="393305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45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Elipse 4"/>
            <p:cNvSpPr/>
            <p:nvPr/>
          </p:nvSpPr>
          <p:spPr>
            <a:xfrm>
              <a:off x="424989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Seguimiento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</p:grpSp>
      <p:grpSp>
        <p:nvGrpSpPr>
          <p:cNvPr id="5" name="47 Grupo"/>
          <p:cNvGrpSpPr/>
          <p:nvPr/>
        </p:nvGrpSpPr>
        <p:grpSpPr>
          <a:xfrm>
            <a:off x="1691680" y="764704"/>
            <a:ext cx="1872208" cy="1800200"/>
            <a:chOff x="361403" y="770791"/>
            <a:chExt cx="951862" cy="951862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48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Regulación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Extranjera</a:t>
              </a:r>
              <a:endParaRPr lang="es-ES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50 Grupo"/>
          <p:cNvGrpSpPr/>
          <p:nvPr/>
        </p:nvGrpSpPr>
        <p:grpSpPr>
          <a:xfrm>
            <a:off x="1691680" y="321297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2" name="51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Alternativa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Tecnológicas </a:t>
              </a:r>
            </a:p>
          </p:txBody>
        </p:sp>
      </p:grpSp>
      <p:sp>
        <p:nvSpPr>
          <p:cNvPr id="77" name="76 Flecha arriba"/>
          <p:cNvSpPr/>
          <p:nvPr/>
        </p:nvSpPr>
        <p:spPr>
          <a:xfrm>
            <a:off x="4572000" y="3284984"/>
            <a:ext cx="432048" cy="50405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8" name="77 Flecha arriba"/>
          <p:cNvSpPr/>
          <p:nvPr/>
        </p:nvSpPr>
        <p:spPr>
          <a:xfrm rot="3622114">
            <a:off x="3522094" y="3278749"/>
            <a:ext cx="432048" cy="50405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9" name="78 Flecha arriba"/>
          <p:cNvSpPr/>
          <p:nvPr/>
        </p:nvSpPr>
        <p:spPr>
          <a:xfrm rot="18029799">
            <a:off x="5685368" y="3294979"/>
            <a:ext cx="432048" cy="50405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3059832" y="2564904"/>
            <a:ext cx="3600400" cy="1008112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48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BPA-BPM</a:t>
            </a:r>
            <a:endParaRPr kumimoji="0" lang="es-HN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1656184" cy="255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052736"/>
            <a:ext cx="2636921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19" y="1052736"/>
            <a:ext cx="2805297" cy="388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395536" y="476673"/>
            <a:ext cx="734481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Alternativas Tecnológicas.</a:t>
            </a:r>
          </a:p>
          <a:p>
            <a:pPr algn="just"/>
            <a:endParaRPr lang="es-ES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2843808" y="2492896"/>
            <a:ext cx="3240360" cy="648072"/>
          </a:xfrm>
          <a:prstGeom prst="rect">
            <a:avLst/>
          </a:prstGeom>
          <a:ln/>
        </p:spPr>
        <p:txBody>
          <a:bodyPr vert="horz" lIns="18000" tIns="46800" rIns="18000" bIns="46800">
            <a:noAutofit/>
          </a:bodyPr>
          <a:lstStyle/>
          <a:p>
            <a:pPr marL="341313" marR="64008" lvl="0" indent="-341313" algn="ctr" defTabSz="449263" rtl="0" eaLnBrk="1" fontAlgn="auto" latinLnBrk="0" hangingPunct="1">
              <a:lnSpc>
                <a:spcPct val="93000"/>
              </a:lnSpc>
              <a:spcBef>
                <a:spcPts val="488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Prueba Rápida Microbiología PCR (</a:t>
            </a:r>
            <a:r>
              <a:rPr kumimoji="0" lang="es-ES" sz="1600" b="1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molecular) </a:t>
            </a:r>
            <a:r>
              <a:rPr kumimoji="0" lang="es-ES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s-ES" sz="2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2915816" y="4725144"/>
            <a:ext cx="2952328" cy="432048"/>
          </a:xfrm>
          <a:prstGeom prst="rect">
            <a:avLst/>
          </a:prstGeom>
          <a:ln/>
        </p:spPr>
        <p:txBody>
          <a:bodyPr vert="horz" lIns="18000" tIns="46800" rIns="18000" bIns="46800">
            <a:normAutofit/>
          </a:bodyPr>
          <a:lstStyle/>
          <a:p>
            <a:pPr marL="341313" marR="64008" lvl="0" indent="-341313" algn="just" defTabSz="449263" rtl="0" eaLnBrk="1" fontAlgn="auto" latinLnBrk="0" hangingPunct="1">
              <a:lnSpc>
                <a:spcPct val="93000"/>
              </a:lnSpc>
              <a:spcBef>
                <a:spcPts val="488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kumimoji="0" lang="es-ES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Prueba Rápida Microbiología  </a:t>
            </a:r>
            <a:endParaRPr kumimoji="0" lang="es-ES" sz="2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3203848" y="3284984"/>
            <a:ext cx="2304256" cy="1296144"/>
            <a:chOff x="1835696" y="2996952"/>
            <a:chExt cx="2701652" cy="182669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2996952"/>
              <a:ext cx="1512168" cy="1826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3848" y="3284984"/>
              <a:ext cx="1333500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850120"/>
            <a:ext cx="2303140" cy="226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6300192" y="4077072"/>
            <a:ext cx="2952328" cy="432048"/>
          </a:xfrm>
          <a:prstGeom prst="rect">
            <a:avLst/>
          </a:prstGeom>
          <a:ln/>
        </p:spPr>
        <p:txBody>
          <a:bodyPr vert="horz" lIns="18000" tIns="46800" rIns="18000" bIns="46800">
            <a:normAutofit/>
          </a:bodyPr>
          <a:lstStyle/>
          <a:p>
            <a:pPr marL="341313" marR="64008" lvl="0" indent="-341313" algn="just" defTabSz="449263" rtl="0" eaLnBrk="1" fontAlgn="auto" latinLnBrk="0" hangingPunct="1">
              <a:lnSpc>
                <a:spcPct val="93000"/>
              </a:lnSpc>
              <a:spcBef>
                <a:spcPts val="488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Detección mediante ATP</a:t>
            </a:r>
            <a:r>
              <a:rPr kumimoji="0" lang="es-ES" sz="16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  </a:t>
            </a:r>
            <a:endParaRPr kumimoji="0" lang="es-ES" sz="24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Imagen 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484784"/>
            <a:ext cx="3384376" cy="35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395536" y="601524"/>
            <a:ext cx="64087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Protocolos de Certificación.</a:t>
            </a:r>
            <a:endParaRPr lang="es-ES" sz="2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95536" y="1268760"/>
            <a:ext cx="81369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Generalidad.</a:t>
            </a:r>
          </a:p>
          <a:p>
            <a:pPr algn="just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dirty="0" smtClean="0">
                <a:latin typeface="Arial" pitchFamily="34" charset="0"/>
                <a:cs typeface="Arial" pitchFamily="34" charset="0"/>
              </a:rPr>
              <a:t>Demostración de la empresa hacia las demandas de los clientes finales atraves de características especificas del procesos productivo, establecidas en un documento normativo publico o privado.</a:t>
            </a: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Objetivos.</a:t>
            </a:r>
          </a:p>
          <a:p>
            <a:pPr algn="just"/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Garantía al Consumidor 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Transparencia 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Credibilidad 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Valor agregado </a:t>
            </a:r>
          </a:p>
          <a:p>
            <a:pPr algn="just">
              <a:buFont typeface="Arial" pitchFamily="34" charset="0"/>
              <a:buChar char="•"/>
            </a:pPr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Alcance </a:t>
            </a: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El productor entiende las diferenciación  de los diferentes protocolos.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Para el comprador es una herramienta de selección de proveedores.</a:t>
            </a: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El consumidor </a:t>
            </a:r>
            <a:r>
              <a:rPr lang="es-E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ESTA INFORMADO</a:t>
            </a: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HN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395536" y="601524"/>
            <a:ext cx="64087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Protocolos de Certificación - Etapas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</a:t>
            </a:r>
            <a:endParaRPr lang="es-ES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28 Grupo"/>
          <p:cNvGrpSpPr/>
          <p:nvPr/>
        </p:nvGrpSpPr>
        <p:grpSpPr>
          <a:xfrm>
            <a:off x="2843808" y="1556792"/>
            <a:ext cx="4824536" cy="3168351"/>
            <a:chOff x="3347864" y="2340099"/>
            <a:chExt cx="3846589" cy="2241029"/>
          </a:xfrm>
        </p:grpSpPr>
        <p:sp>
          <p:nvSpPr>
            <p:cNvPr id="15" name="14 Rectángulo"/>
            <p:cNvSpPr/>
            <p:nvPr/>
          </p:nvSpPr>
          <p:spPr>
            <a:xfrm>
              <a:off x="3347864" y="2340099"/>
              <a:ext cx="1728192" cy="763987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b="1" dirty="0" smtClean="0">
                  <a:solidFill>
                    <a:schemeClr val="tx1"/>
                  </a:solidFill>
                </a:rPr>
                <a:t>    </a:t>
              </a:r>
              <a:r>
                <a:rPr lang="es-HN" b="1" dirty="0" smtClean="0">
                  <a:solidFill>
                    <a:schemeClr val="bg1"/>
                  </a:solidFill>
                </a:rPr>
                <a:t>Programa </a:t>
              </a:r>
            </a:p>
            <a:p>
              <a:pPr algn="ctr"/>
              <a:r>
                <a:rPr lang="es-HN" b="1" dirty="0" smtClean="0">
                  <a:solidFill>
                    <a:schemeClr val="bg1"/>
                  </a:solidFill>
                </a:rPr>
                <a:t>    Definido</a:t>
              </a:r>
              <a:endParaRPr lang="es-HN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5466261" y="2340099"/>
              <a:ext cx="1728192" cy="763987"/>
            </a:xfrm>
            <a:prstGeom prst="rect">
              <a:avLst/>
            </a:prstGeom>
            <a:solidFill>
              <a:schemeClr val="bg1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Certificación</a:t>
              </a:r>
              <a:endParaRPr lang="es-H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347864" y="3429000"/>
              <a:ext cx="1728192" cy="1152128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Inspección de </a:t>
              </a:r>
            </a:p>
            <a:p>
              <a:pPr algn="ctr"/>
              <a:r>
                <a:rPr lang="es-H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Análisis</a:t>
              </a:r>
              <a:endParaRPr lang="es-H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5466261" y="3429000"/>
              <a:ext cx="1728192" cy="1152128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H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Control </a:t>
              </a:r>
            </a:p>
            <a:p>
              <a:pPr algn="ctr"/>
              <a:r>
                <a:rPr lang="es-H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Auditoria</a:t>
              </a:r>
              <a:endParaRPr lang="es-H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26 Flecha derecha"/>
            <p:cNvSpPr/>
            <p:nvPr/>
          </p:nvSpPr>
          <p:spPr>
            <a:xfrm rot="5400000">
              <a:off x="4157515" y="3067205"/>
              <a:ext cx="252905" cy="432048"/>
            </a:xfrm>
            <a:prstGeom prst="rightArrow">
              <a:avLst/>
            </a:prstGeom>
            <a:solidFill>
              <a:srgbClr val="00206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  <p:sp>
          <p:nvSpPr>
            <p:cNvPr id="28" name="27 Flecha derecha"/>
            <p:cNvSpPr/>
            <p:nvPr/>
          </p:nvSpPr>
          <p:spPr>
            <a:xfrm rot="16200000">
              <a:off x="6105623" y="3067204"/>
              <a:ext cx="252906" cy="432048"/>
            </a:xfrm>
            <a:prstGeom prst="rightArrow">
              <a:avLst/>
            </a:prstGeom>
            <a:solidFill>
              <a:srgbClr val="002060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HN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endParaRPr>
            </a:p>
          </p:txBody>
        </p:sp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699792" cy="353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  <p:sp>
        <p:nvSpPr>
          <p:cNvPr id="19" name="18 Estrella de 5 puntas"/>
          <p:cNvSpPr/>
          <p:nvPr/>
        </p:nvSpPr>
        <p:spPr>
          <a:xfrm>
            <a:off x="2987824" y="1772816"/>
            <a:ext cx="504056" cy="504056"/>
          </a:xfrm>
          <a:prstGeom prst="star5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/>
          </a:p>
        </p:txBody>
      </p:sp>
      <p:sp>
        <p:nvSpPr>
          <p:cNvPr id="21" name="20 Flecha derecha"/>
          <p:cNvSpPr/>
          <p:nvPr/>
        </p:nvSpPr>
        <p:spPr>
          <a:xfrm>
            <a:off x="5078541" y="3573016"/>
            <a:ext cx="357555" cy="541891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395536" y="601524"/>
            <a:ext cx="64087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Cual es el Mejor Protocolo ?</a:t>
            </a:r>
            <a:endParaRPr lang="es-ES" sz="2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39552" y="112474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El que reconoce el País y Regulaciones Legales.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El que reconoce el cliente  preferentemente.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El que valora el mercado, por el accionar  de organismo certificadores.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El que valoriza nuestro producto, puede tener un costo mayor!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El que permite unificar criterios y no crea mayores confusiones.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539552" y="242379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Europa .</a:t>
            </a: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GLOBAL GAP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(Frutas y Hortalizas) Desarrollado en Alemania por la cadenas de distribución europeas  y exigido a proveedores de todo el mundo.</a:t>
            </a: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BRC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(British Retail Consortium) Reino Unido Desarrollado por los distribuidores británicos y exigido a proveedores de marca propia.</a:t>
            </a: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IFS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(International Food Estándar ) Alemania ,Francia  y Italia equivale a un BRC.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539552" y="4007966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USA</a:t>
            </a: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BPA  - BPM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(Buenas Practicas Agrícolas - Manufactura) Desarrollado por USA FDA</a:t>
            </a:r>
          </a:p>
          <a:p>
            <a:pPr algn="just"/>
            <a:r>
              <a:rPr lang="es-ES" sz="1600" b="1" dirty="0" smtClean="0">
                <a:latin typeface="Arial" pitchFamily="34" charset="0"/>
                <a:cs typeface="Arial" pitchFamily="34" charset="0"/>
              </a:rPr>
              <a:t>HACCP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(Sistema análisis de peligros y de puntos críticos de control) Desarrollado en USA, obligatorio para productos cárnicos, avícolas, jugos y lácteos.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15 Rectángulo"/>
          <p:cNvSpPr/>
          <p:nvPr/>
        </p:nvSpPr>
        <p:spPr>
          <a:xfrm>
            <a:off x="395536" y="476672"/>
            <a:ext cx="6408712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Seguimiento y Control</a:t>
            </a:r>
            <a:endParaRPr lang="es-ES" sz="20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38 Grupo"/>
          <p:cNvGrpSpPr/>
          <p:nvPr/>
        </p:nvGrpSpPr>
        <p:grpSpPr>
          <a:xfrm>
            <a:off x="2411760" y="1268760"/>
            <a:ext cx="1440160" cy="144016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9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Protocolo Certificación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Regulación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Externa</a:t>
              </a:r>
              <a:endPara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44 Grupo"/>
          <p:cNvGrpSpPr/>
          <p:nvPr/>
        </p:nvGrpSpPr>
        <p:grpSpPr>
          <a:xfrm>
            <a:off x="4932040" y="1196752"/>
            <a:ext cx="1584176" cy="1512168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20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chemeClr val="bg1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ipse 4"/>
            <p:cNvSpPr/>
            <p:nvPr/>
          </p:nvSpPr>
          <p:spPr>
            <a:xfrm>
              <a:off x="424989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Seguimiento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</p:grpSp>
      <p:grpSp>
        <p:nvGrpSpPr>
          <p:cNvPr id="29" name="38 Grupo"/>
          <p:cNvGrpSpPr/>
          <p:nvPr/>
        </p:nvGrpSpPr>
        <p:grpSpPr>
          <a:xfrm>
            <a:off x="1619672" y="3212976"/>
            <a:ext cx="1440160" cy="144016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0" name="29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Sistema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Interno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Control</a:t>
              </a:r>
              <a:endPara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38 Grupo"/>
          <p:cNvGrpSpPr/>
          <p:nvPr/>
        </p:nvGrpSpPr>
        <p:grpSpPr>
          <a:xfrm>
            <a:off x="3779912" y="3933056"/>
            <a:ext cx="1440160" cy="144016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3" name="32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Auditor Interno</a:t>
              </a:r>
              <a:endPara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38 Grupo"/>
          <p:cNvGrpSpPr/>
          <p:nvPr/>
        </p:nvGrpSpPr>
        <p:grpSpPr>
          <a:xfrm>
            <a:off x="6084168" y="3212976"/>
            <a:ext cx="1440160" cy="144016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6" name="35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Software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Inocuidad</a:t>
              </a:r>
              <a:endParaRPr lang="es-E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40 Flecha abajo"/>
          <p:cNvSpPr/>
          <p:nvPr/>
        </p:nvSpPr>
        <p:spPr>
          <a:xfrm rot="18100361">
            <a:off x="3240203" y="4042063"/>
            <a:ext cx="332651" cy="4402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2" name="41 Flecha abajo"/>
          <p:cNvSpPr/>
          <p:nvPr/>
        </p:nvSpPr>
        <p:spPr>
          <a:xfrm rot="14479410">
            <a:off x="5470719" y="4108490"/>
            <a:ext cx="332651" cy="4402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44" name="43 Flecha abajo"/>
          <p:cNvSpPr/>
          <p:nvPr/>
        </p:nvSpPr>
        <p:spPr>
          <a:xfrm rot="16200000">
            <a:off x="4193771" y="1935022"/>
            <a:ext cx="332651" cy="440288"/>
          </a:xfrm>
          <a:prstGeom prst="down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38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  <p:sp>
        <p:nvSpPr>
          <p:cNvPr id="40" name="39 Flecha abajo"/>
          <p:cNvSpPr/>
          <p:nvPr/>
        </p:nvSpPr>
        <p:spPr>
          <a:xfrm rot="8681088">
            <a:off x="6158919" y="2692551"/>
            <a:ext cx="332651" cy="440288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06" y="252636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38 Grupo"/>
          <p:cNvGrpSpPr/>
          <p:nvPr/>
        </p:nvGrpSpPr>
        <p:grpSpPr>
          <a:xfrm>
            <a:off x="6084168" y="321297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39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Protocolo Certificación</a:t>
              </a:r>
              <a:endPara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6012160" y="692696"/>
            <a:ext cx="1944216" cy="1800200"/>
            <a:chOff x="361403" y="770791"/>
            <a:chExt cx="951862" cy="951862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42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Regulación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Nacional</a:t>
              </a:r>
              <a:endParaRPr lang="es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44 Grupo"/>
          <p:cNvGrpSpPr/>
          <p:nvPr/>
        </p:nvGrpSpPr>
        <p:grpSpPr>
          <a:xfrm>
            <a:off x="3851920" y="393305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45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Elipse 4"/>
            <p:cNvSpPr/>
            <p:nvPr/>
          </p:nvSpPr>
          <p:spPr>
            <a:xfrm>
              <a:off x="424989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Seguimiento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</p:grpSp>
      <p:grpSp>
        <p:nvGrpSpPr>
          <p:cNvPr id="5" name="47 Grupo"/>
          <p:cNvGrpSpPr/>
          <p:nvPr/>
        </p:nvGrpSpPr>
        <p:grpSpPr>
          <a:xfrm>
            <a:off x="1691680" y="764704"/>
            <a:ext cx="1872208" cy="1800200"/>
            <a:chOff x="361403" y="770791"/>
            <a:chExt cx="951862" cy="951862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48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Regulación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Extranjera</a:t>
              </a:r>
              <a:endParaRPr lang="es-ES" b="1" kern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50 Grupo"/>
          <p:cNvGrpSpPr/>
          <p:nvPr/>
        </p:nvGrpSpPr>
        <p:grpSpPr>
          <a:xfrm>
            <a:off x="1691680" y="321297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2" name="51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Alternativa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Tecnológicas </a:t>
              </a:r>
            </a:p>
          </p:txBody>
        </p:sp>
      </p:grpSp>
      <p:sp>
        <p:nvSpPr>
          <p:cNvPr id="27" name="2 Subtítulo"/>
          <p:cNvSpPr txBox="1">
            <a:spLocks/>
          </p:cNvSpPr>
          <p:nvPr/>
        </p:nvSpPr>
        <p:spPr>
          <a:xfrm>
            <a:off x="3059832" y="2564904"/>
            <a:ext cx="3600400" cy="1008112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48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BPA-BPM</a:t>
            </a:r>
            <a:endParaRPr kumimoji="0" lang="es-HN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1656184" cy="255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 Subtítulo"/>
          <p:cNvSpPr txBox="1">
            <a:spLocks/>
          </p:cNvSpPr>
          <p:nvPr/>
        </p:nvSpPr>
        <p:spPr>
          <a:xfrm>
            <a:off x="2411760" y="2708920"/>
            <a:ext cx="5040560" cy="1440160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80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GRACIAS</a:t>
            </a:r>
            <a:endParaRPr kumimoji="0" lang="es-HN" sz="80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06" y="252636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2" name="2 Subtítulo"/>
          <p:cNvSpPr txBox="1">
            <a:spLocks/>
          </p:cNvSpPr>
          <p:nvPr/>
        </p:nvSpPr>
        <p:spPr>
          <a:xfrm>
            <a:off x="2771800" y="620688"/>
            <a:ext cx="3600400" cy="1008112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48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BPA-BPM</a:t>
            </a:r>
            <a:endParaRPr kumimoji="0" lang="es-HN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  <p:sp>
        <p:nvSpPr>
          <p:cNvPr id="10" name="9 Rectángulo"/>
          <p:cNvSpPr/>
          <p:nvPr/>
        </p:nvSpPr>
        <p:spPr>
          <a:xfrm>
            <a:off x="827584" y="1700808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BPA :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Métodos de cultivo, cosecha, selección, almacenamiento y transporte de productos agrícolas para asegurar su buena condición fitosanitaria y reducir los riesgos de contaminación biológica, química y física. 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(Manual Frutas y Vegetales Senasa)</a:t>
            </a:r>
            <a:endParaRPr lang="es-HN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27584" y="292784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BPM : 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Es el conjunto de actividades, procedimientos y normas relacionadas entre si, destinadas a garantizar que los productos y procesos cumplen con las especificaciones de orden sanitario requeridos y mantengan las especificaciones para su proceso y uso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Manual Frutas y Vegetales Senasa)</a:t>
            </a:r>
            <a:endParaRPr lang="es-HN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340768"/>
            <a:ext cx="2232248" cy="346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06" y="252636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1" name="30 Rectángulo"/>
          <p:cNvSpPr/>
          <p:nvPr/>
        </p:nvSpPr>
        <p:spPr>
          <a:xfrm>
            <a:off x="611560" y="1412776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“BPMa” - “BPAa” La “a” significa “actuales”, recordando a los productores que deben emplear tecnologías y sistemas actualizados para cumplir con las regulaciones.</a:t>
            </a:r>
            <a:endParaRPr lang="es-HN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11560" y="2093947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Las regulaciones de las Buenas Practicas requieren un enfoque directo para los procesos internos, permitiendo a las compañías minimizar  los casos de contaminación, confusión y errores.</a:t>
            </a:r>
            <a:endParaRPr lang="es-HN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agen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2771800" y="620688"/>
            <a:ext cx="3600400" cy="1008112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48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BPA-BPM</a:t>
            </a:r>
            <a:endParaRPr kumimoji="0" lang="es-HN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228184" y="4437112"/>
            <a:ext cx="127644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1938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Primera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Intoxicación </a:t>
            </a:r>
            <a:endParaRPr lang="es-HN" sz="1400" dirty="0"/>
          </a:p>
        </p:txBody>
      </p:sp>
      <p:sp>
        <p:nvSpPr>
          <p:cNvPr id="24" name="23 Rectángulo"/>
          <p:cNvSpPr/>
          <p:nvPr/>
        </p:nvSpPr>
        <p:spPr>
          <a:xfrm>
            <a:off x="4783811" y="4356973"/>
            <a:ext cx="130035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1962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FDA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Propone BPM</a:t>
            </a:r>
            <a:endParaRPr lang="es-HN" sz="1400" dirty="0"/>
          </a:p>
        </p:txBody>
      </p:sp>
      <p:sp>
        <p:nvSpPr>
          <p:cNvPr id="36" name="35 Rectángulo"/>
          <p:cNvSpPr/>
          <p:nvPr/>
        </p:nvSpPr>
        <p:spPr>
          <a:xfrm>
            <a:off x="1905609" y="4140949"/>
            <a:ext cx="137024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1967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OMS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Propone BPM</a:t>
            </a:r>
            <a:endParaRPr lang="es-HN" sz="1400" dirty="0"/>
          </a:p>
        </p:txBody>
      </p:sp>
      <p:sp>
        <p:nvSpPr>
          <p:cNvPr id="42" name="41 Rectángulo"/>
          <p:cNvSpPr/>
          <p:nvPr/>
        </p:nvSpPr>
        <p:spPr>
          <a:xfrm>
            <a:off x="4854626" y="2916233"/>
            <a:ext cx="898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1989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CODEX</a:t>
            </a:r>
            <a:endParaRPr lang="es-HN" sz="1400" dirty="0"/>
          </a:p>
        </p:txBody>
      </p:sp>
      <p:sp>
        <p:nvSpPr>
          <p:cNvPr id="47" name="46 Rectángulo"/>
          <p:cNvSpPr/>
          <p:nvPr/>
        </p:nvSpPr>
        <p:spPr>
          <a:xfrm>
            <a:off x="6006754" y="2700209"/>
            <a:ext cx="1146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1992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Rev. Codex</a:t>
            </a:r>
            <a:endParaRPr lang="es-HN" sz="1400" dirty="0"/>
          </a:p>
        </p:txBody>
      </p:sp>
      <p:sp>
        <p:nvSpPr>
          <p:cNvPr id="52" name="51 Rectángulo"/>
          <p:cNvSpPr/>
          <p:nvPr/>
        </p:nvSpPr>
        <p:spPr>
          <a:xfrm>
            <a:off x="7740352" y="4509120"/>
            <a:ext cx="100476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1906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Creación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FDA</a:t>
            </a:r>
            <a:endParaRPr lang="es-HN" sz="1400" dirty="0"/>
          </a:p>
        </p:txBody>
      </p:sp>
      <p:sp>
        <p:nvSpPr>
          <p:cNvPr id="53" name="52 Rectángulo"/>
          <p:cNvSpPr/>
          <p:nvPr/>
        </p:nvSpPr>
        <p:spPr>
          <a:xfrm>
            <a:off x="3359809" y="4221088"/>
            <a:ext cx="121219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1963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FDA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Publica BPM</a:t>
            </a:r>
            <a:endParaRPr lang="es-HN" sz="1400" dirty="0"/>
          </a:p>
        </p:txBody>
      </p:sp>
      <p:sp>
        <p:nvSpPr>
          <p:cNvPr id="54" name="53 Rectángulo"/>
          <p:cNvSpPr/>
          <p:nvPr/>
        </p:nvSpPr>
        <p:spPr>
          <a:xfrm>
            <a:off x="394275" y="3924925"/>
            <a:ext cx="144142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1969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OMS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Aplicación BPM</a:t>
            </a:r>
            <a:endParaRPr lang="es-HN" sz="1400" dirty="0"/>
          </a:p>
        </p:txBody>
      </p:sp>
      <p:sp>
        <p:nvSpPr>
          <p:cNvPr id="55" name="54 Rectángulo"/>
          <p:cNvSpPr/>
          <p:nvPr/>
        </p:nvSpPr>
        <p:spPr>
          <a:xfrm>
            <a:off x="1907704" y="3492297"/>
            <a:ext cx="1290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1970</a:t>
            </a:r>
          </a:p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Europa</a:t>
            </a:r>
            <a:r>
              <a:rPr lang="es-ES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BPM</a:t>
            </a:r>
            <a:endParaRPr lang="es-HN" sz="1400" dirty="0"/>
          </a:p>
        </p:txBody>
      </p:sp>
      <p:sp>
        <p:nvSpPr>
          <p:cNvPr id="56" name="55 Rectángulo"/>
          <p:cNvSpPr/>
          <p:nvPr/>
        </p:nvSpPr>
        <p:spPr>
          <a:xfrm>
            <a:off x="3293107" y="3060249"/>
            <a:ext cx="148951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1971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OMS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Obligatorio BPM</a:t>
            </a:r>
            <a:endParaRPr lang="es-HN" sz="1400" dirty="0"/>
          </a:p>
        </p:txBody>
      </p:sp>
      <p:grpSp>
        <p:nvGrpSpPr>
          <p:cNvPr id="63" name="62 Grupo"/>
          <p:cNvGrpSpPr/>
          <p:nvPr/>
        </p:nvGrpSpPr>
        <p:grpSpPr>
          <a:xfrm>
            <a:off x="7092280" y="4725144"/>
            <a:ext cx="792088" cy="288032"/>
            <a:chOff x="7092280" y="4725144"/>
            <a:chExt cx="792088" cy="288032"/>
          </a:xfrm>
        </p:grpSpPr>
        <p:cxnSp>
          <p:nvCxnSpPr>
            <p:cNvPr id="58" name="57 Conector recto"/>
            <p:cNvCxnSpPr/>
            <p:nvPr/>
          </p:nvCxnSpPr>
          <p:spPr>
            <a:xfrm rot="10800000">
              <a:off x="7452320" y="501317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"/>
            <p:cNvCxnSpPr/>
            <p:nvPr/>
          </p:nvCxnSpPr>
          <p:spPr>
            <a:xfrm rot="5400000" flipH="1" flipV="1">
              <a:off x="7308304" y="4869160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61 Conector recto"/>
            <p:cNvCxnSpPr/>
            <p:nvPr/>
          </p:nvCxnSpPr>
          <p:spPr>
            <a:xfrm rot="10800000">
              <a:off x="7092280" y="472514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63 Grupo"/>
          <p:cNvGrpSpPr/>
          <p:nvPr/>
        </p:nvGrpSpPr>
        <p:grpSpPr>
          <a:xfrm>
            <a:off x="5724128" y="4653136"/>
            <a:ext cx="792088" cy="288032"/>
            <a:chOff x="7092280" y="4725144"/>
            <a:chExt cx="792088" cy="288032"/>
          </a:xfrm>
        </p:grpSpPr>
        <p:cxnSp>
          <p:nvCxnSpPr>
            <p:cNvPr id="65" name="64 Conector recto"/>
            <p:cNvCxnSpPr/>
            <p:nvPr/>
          </p:nvCxnSpPr>
          <p:spPr>
            <a:xfrm rot="10800000">
              <a:off x="7452320" y="501317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rot="5400000" flipH="1" flipV="1">
              <a:off x="7308304" y="4869160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66 Conector recto"/>
            <p:cNvCxnSpPr/>
            <p:nvPr/>
          </p:nvCxnSpPr>
          <p:spPr>
            <a:xfrm rot="10800000">
              <a:off x="7092280" y="472514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67 Grupo"/>
          <p:cNvGrpSpPr/>
          <p:nvPr/>
        </p:nvGrpSpPr>
        <p:grpSpPr>
          <a:xfrm>
            <a:off x="4211960" y="4581128"/>
            <a:ext cx="792088" cy="288032"/>
            <a:chOff x="7092280" y="4725144"/>
            <a:chExt cx="792088" cy="288032"/>
          </a:xfrm>
        </p:grpSpPr>
        <p:cxnSp>
          <p:nvCxnSpPr>
            <p:cNvPr id="69" name="68 Conector recto"/>
            <p:cNvCxnSpPr/>
            <p:nvPr/>
          </p:nvCxnSpPr>
          <p:spPr>
            <a:xfrm rot="10800000">
              <a:off x="7452320" y="501317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69 Conector recto"/>
            <p:cNvCxnSpPr/>
            <p:nvPr/>
          </p:nvCxnSpPr>
          <p:spPr>
            <a:xfrm rot="5400000" flipH="1" flipV="1">
              <a:off x="7308304" y="4869160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70 Conector recto"/>
            <p:cNvCxnSpPr/>
            <p:nvPr/>
          </p:nvCxnSpPr>
          <p:spPr>
            <a:xfrm rot="10800000">
              <a:off x="7092280" y="472514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72 Grupo"/>
          <p:cNvGrpSpPr/>
          <p:nvPr/>
        </p:nvGrpSpPr>
        <p:grpSpPr>
          <a:xfrm>
            <a:off x="2843808" y="4437112"/>
            <a:ext cx="792088" cy="288032"/>
            <a:chOff x="7092280" y="4725144"/>
            <a:chExt cx="792088" cy="288032"/>
          </a:xfrm>
        </p:grpSpPr>
        <p:cxnSp>
          <p:nvCxnSpPr>
            <p:cNvPr id="74" name="73 Conector recto"/>
            <p:cNvCxnSpPr/>
            <p:nvPr/>
          </p:nvCxnSpPr>
          <p:spPr>
            <a:xfrm rot="10800000">
              <a:off x="7452320" y="501317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74 Conector recto"/>
            <p:cNvCxnSpPr/>
            <p:nvPr/>
          </p:nvCxnSpPr>
          <p:spPr>
            <a:xfrm rot="5400000" flipH="1" flipV="1">
              <a:off x="7308304" y="4869160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75 Conector recto"/>
            <p:cNvCxnSpPr/>
            <p:nvPr/>
          </p:nvCxnSpPr>
          <p:spPr>
            <a:xfrm rot="10800000">
              <a:off x="7092280" y="472514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76 Grupo"/>
          <p:cNvGrpSpPr/>
          <p:nvPr/>
        </p:nvGrpSpPr>
        <p:grpSpPr>
          <a:xfrm>
            <a:off x="1547664" y="4365104"/>
            <a:ext cx="792088" cy="288032"/>
            <a:chOff x="7092280" y="4725144"/>
            <a:chExt cx="792088" cy="288032"/>
          </a:xfrm>
        </p:grpSpPr>
        <p:cxnSp>
          <p:nvCxnSpPr>
            <p:cNvPr id="78" name="77 Conector recto"/>
            <p:cNvCxnSpPr/>
            <p:nvPr/>
          </p:nvCxnSpPr>
          <p:spPr>
            <a:xfrm rot="10800000">
              <a:off x="7452320" y="5013176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 rot="5400000" flipH="1" flipV="1">
              <a:off x="7308304" y="4869160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79 Conector recto"/>
            <p:cNvCxnSpPr/>
            <p:nvPr/>
          </p:nvCxnSpPr>
          <p:spPr>
            <a:xfrm rot="10800000">
              <a:off x="7092280" y="4725144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81 Conector recto"/>
          <p:cNvCxnSpPr/>
          <p:nvPr/>
        </p:nvCxnSpPr>
        <p:spPr>
          <a:xfrm rot="5400000" flipH="1" flipV="1">
            <a:off x="1439652" y="425709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/>
          <p:nvPr/>
        </p:nvCxnSpPr>
        <p:spPr>
          <a:xfrm>
            <a:off x="1547664" y="414908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96 Grupo"/>
          <p:cNvGrpSpPr/>
          <p:nvPr/>
        </p:nvGrpSpPr>
        <p:grpSpPr>
          <a:xfrm>
            <a:off x="2910410" y="3492297"/>
            <a:ext cx="720080" cy="288032"/>
            <a:chOff x="2555776" y="3356992"/>
            <a:chExt cx="720080" cy="288032"/>
          </a:xfrm>
        </p:grpSpPr>
        <p:cxnSp>
          <p:nvCxnSpPr>
            <p:cNvPr id="87" name="86 Conector recto"/>
            <p:cNvCxnSpPr/>
            <p:nvPr/>
          </p:nvCxnSpPr>
          <p:spPr>
            <a:xfrm>
              <a:off x="2555776" y="364502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88 Conector recto"/>
            <p:cNvCxnSpPr/>
            <p:nvPr/>
          </p:nvCxnSpPr>
          <p:spPr>
            <a:xfrm rot="5400000" flipH="1" flipV="1">
              <a:off x="2859778" y="3485039"/>
              <a:ext cx="2560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>
              <a:off x="2987824" y="3356992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110 Grupo"/>
          <p:cNvGrpSpPr/>
          <p:nvPr/>
        </p:nvGrpSpPr>
        <p:grpSpPr>
          <a:xfrm>
            <a:off x="1835696" y="3789040"/>
            <a:ext cx="432048" cy="360040"/>
            <a:chOff x="1835696" y="3501008"/>
            <a:chExt cx="432048" cy="360040"/>
          </a:xfrm>
        </p:grpSpPr>
        <p:cxnSp>
          <p:nvCxnSpPr>
            <p:cNvPr id="99" name="98 Conector recto"/>
            <p:cNvCxnSpPr/>
            <p:nvPr/>
          </p:nvCxnSpPr>
          <p:spPr>
            <a:xfrm rot="5400000" flipH="1" flipV="1">
              <a:off x="1655676" y="3681028"/>
              <a:ext cx="36004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"/>
            <p:cNvCxnSpPr/>
            <p:nvPr/>
          </p:nvCxnSpPr>
          <p:spPr>
            <a:xfrm>
              <a:off x="1835696" y="3501008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102 Grupo"/>
          <p:cNvGrpSpPr/>
          <p:nvPr/>
        </p:nvGrpSpPr>
        <p:grpSpPr>
          <a:xfrm>
            <a:off x="4350570" y="3204265"/>
            <a:ext cx="720080" cy="288032"/>
            <a:chOff x="2555776" y="3356992"/>
            <a:chExt cx="720080" cy="288032"/>
          </a:xfrm>
        </p:grpSpPr>
        <p:cxnSp>
          <p:nvCxnSpPr>
            <p:cNvPr id="104" name="103 Conector recto"/>
            <p:cNvCxnSpPr/>
            <p:nvPr/>
          </p:nvCxnSpPr>
          <p:spPr>
            <a:xfrm>
              <a:off x="2555776" y="364502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104 Conector recto"/>
            <p:cNvCxnSpPr/>
            <p:nvPr/>
          </p:nvCxnSpPr>
          <p:spPr>
            <a:xfrm rot="5400000" flipH="1" flipV="1">
              <a:off x="2859778" y="3485039"/>
              <a:ext cx="2560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105 Conector recto"/>
            <p:cNvCxnSpPr/>
            <p:nvPr/>
          </p:nvCxnSpPr>
          <p:spPr>
            <a:xfrm>
              <a:off x="2987824" y="3356992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106 Grupo"/>
          <p:cNvGrpSpPr/>
          <p:nvPr/>
        </p:nvGrpSpPr>
        <p:grpSpPr>
          <a:xfrm>
            <a:off x="5574706" y="2916233"/>
            <a:ext cx="720080" cy="288032"/>
            <a:chOff x="2555776" y="3356992"/>
            <a:chExt cx="720080" cy="288032"/>
          </a:xfrm>
        </p:grpSpPr>
        <p:cxnSp>
          <p:nvCxnSpPr>
            <p:cNvPr id="108" name="107 Conector recto"/>
            <p:cNvCxnSpPr/>
            <p:nvPr/>
          </p:nvCxnSpPr>
          <p:spPr>
            <a:xfrm>
              <a:off x="2555776" y="364502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108 Conector recto"/>
            <p:cNvCxnSpPr/>
            <p:nvPr/>
          </p:nvCxnSpPr>
          <p:spPr>
            <a:xfrm rot="5400000" flipH="1" flipV="1">
              <a:off x="2859778" y="3485039"/>
              <a:ext cx="2560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109 Conector recto"/>
            <p:cNvCxnSpPr/>
            <p:nvPr/>
          </p:nvCxnSpPr>
          <p:spPr>
            <a:xfrm>
              <a:off x="2987824" y="3356992"/>
              <a:ext cx="2880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406" y="252636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38 Grupo"/>
          <p:cNvGrpSpPr/>
          <p:nvPr/>
        </p:nvGrpSpPr>
        <p:grpSpPr>
          <a:xfrm>
            <a:off x="6084168" y="321297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39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Protocolo Certificación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41 Grupo"/>
          <p:cNvGrpSpPr/>
          <p:nvPr/>
        </p:nvGrpSpPr>
        <p:grpSpPr>
          <a:xfrm>
            <a:off x="6012160" y="692696"/>
            <a:ext cx="1944216" cy="1800200"/>
            <a:chOff x="361403" y="770791"/>
            <a:chExt cx="951862" cy="951862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3" name="42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Regulación 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Nacional</a:t>
              </a:r>
              <a:endPara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44 Grupo"/>
          <p:cNvGrpSpPr/>
          <p:nvPr/>
        </p:nvGrpSpPr>
        <p:grpSpPr>
          <a:xfrm>
            <a:off x="3851920" y="393305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6" name="45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Elipse 4"/>
            <p:cNvSpPr/>
            <p:nvPr/>
          </p:nvSpPr>
          <p:spPr>
            <a:xfrm>
              <a:off x="424989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Seguimiento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Control</a:t>
              </a:r>
            </a:p>
          </p:txBody>
        </p:sp>
      </p:grpSp>
      <p:grpSp>
        <p:nvGrpSpPr>
          <p:cNvPr id="5" name="47 Grupo"/>
          <p:cNvGrpSpPr/>
          <p:nvPr/>
        </p:nvGrpSpPr>
        <p:grpSpPr>
          <a:xfrm>
            <a:off x="1691680" y="764704"/>
            <a:ext cx="1872208" cy="1800200"/>
            <a:chOff x="361403" y="770791"/>
            <a:chExt cx="951862" cy="951862"/>
          </a:xfrm>
          <a:solidFill>
            <a:srgbClr val="0070C0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9" name="48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Regulación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Extranjera</a:t>
              </a:r>
              <a:endParaRPr lang="es-E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50 Grupo"/>
          <p:cNvGrpSpPr/>
          <p:nvPr/>
        </p:nvGrpSpPr>
        <p:grpSpPr>
          <a:xfrm>
            <a:off x="1691680" y="3212976"/>
            <a:ext cx="1872208" cy="1800200"/>
            <a:chOff x="361403" y="770791"/>
            <a:chExt cx="951862" cy="95186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2" name="51 Elipse"/>
            <p:cNvSpPr/>
            <p:nvPr/>
          </p:nvSpPr>
          <p:spPr>
            <a:xfrm>
              <a:off x="361403" y="770791"/>
              <a:ext cx="951862" cy="951862"/>
            </a:xfrm>
            <a:prstGeom prst="ellipse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Elipse 4"/>
            <p:cNvSpPr/>
            <p:nvPr/>
          </p:nvSpPr>
          <p:spPr>
            <a:xfrm>
              <a:off x="411501" y="910188"/>
              <a:ext cx="851666" cy="6730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Alternativa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Tecnológicas </a:t>
              </a:r>
            </a:p>
          </p:txBody>
        </p:sp>
      </p:grpSp>
      <p:sp>
        <p:nvSpPr>
          <p:cNvPr id="74" name="73 Flecha arriba"/>
          <p:cNvSpPr/>
          <p:nvPr/>
        </p:nvSpPr>
        <p:spPr>
          <a:xfrm rot="3004027">
            <a:off x="5824258" y="2208249"/>
            <a:ext cx="432048" cy="5040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5" name="74 Flecha arriba"/>
          <p:cNvSpPr/>
          <p:nvPr/>
        </p:nvSpPr>
        <p:spPr>
          <a:xfrm rot="18219627">
            <a:off x="3389340" y="2200325"/>
            <a:ext cx="432048" cy="504056"/>
          </a:xfrm>
          <a:prstGeom prst="up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7" name="76 Flecha arriba"/>
          <p:cNvSpPr/>
          <p:nvPr/>
        </p:nvSpPr>
        <p:spPr>
          <a:xfrm>
            <a:off x="4572000" y="3284984"/>
            <a:ext cx="432048" cy="50405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8" name="77 Flecha arriba"/>
          <p:cNvSpPr/>
          <p:nvPr/>
        </p:nvSpPr>
        <p:spPr>
          <a:xfrm rot="3622114">
            <a:off x="3522094" y="3278749"/>
            <a:ext cx="432048" cy="50405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79" name="78 Flecha arriba"/>
          <p:cNvSpPr/>
          <p:nvPr/>
        </p:nvSpPr>
        <p:spPr>
          <a:xfrm rot="18029799">
            <a:off x="5685368" y="3294979"/>
            <a:ext cx="432048" cy="504056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7" name="2 Subtítulo"/>
          <p:cNvSpPr txBox="1">
            <a:spLocks/>
          </p:cNvSpPr>
          <p:nvPr/>
        </p:nvSpPr>
        <p:spPr>
          <a:xfrm>
            <a:off x="3059832" y="2564904"/>
            <a:ext cx="3600400" cy="1008112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s-ES" sz="4800" b="1" i="0" u="none" strike="noStrike" kern="120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BPA-BPM</a:t>
            </a:r>
            <a:endParaRPr kumimoji="0" lang="es-HN" sz="4800" b="1" i="0" u="none" strike="noStrike" kern="120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6632"/>
            <a:ext cx="1656184" cy="255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Imagen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4" name="2 Subtítulo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5760640" cy="5760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s-ES" sz="28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Regulaciones Externas</a:t>
            </a:r>
            <a:endParaRPr lang="es-ES" sz="28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Arial" charset="0"/>
              <a:buChar char="•"/>
            </a:pPr>
            <a:endParaRPr lang="es-HN" sz="1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5" name="6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052736"/>
            <a:ext cx="2376264" cy="223224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6" name="6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052736"/>
            <a:ext cx="2376264" cy="2232248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10 Rectángulo"/>
          <p:cNvSpPr/>
          <p:nvPr/>
        </p:nvSpPr>
        <p:spPr>
          <a:xfrm>
            <a:off x="611560" y="3356992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 - FDA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/ Título 21 del CFR 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FDA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/ Ley Bioterrorismo  </a:t>
            </a:r>
            <a:endParaRPr lang="es-ES" sz="1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-  USDA / Plagas Cuarentenarias</a:t>
            </a:r>
            <a:endParaRPr lang="es-H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427984" y="335699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EUROPA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 – European Food Safety /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EFSA</a:t>
            </a:r>
          </a:p>
          <a:p>
            <a:pPr algn="just"/>
            <a:endParaRPr lang="es-H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Imagen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52128" cy="1080120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475656" y="548680"/>
            <a:ext cx="5760640" cy="576064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Estados Unidos de América.</a:t>
            </a:r>
            <a:endParaRPr kumimoji="0" lang="es-ES" sz="2800" b="1" i="0" u="none" strike="noStrike" kern="1200" cap="all" spc="0" normalizeH="0" baseline="0" noProof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3528" y="3998094"/>
            <a:ext cx="3635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Título 21 del Código de </a:t>
            </a:r>
          </a:p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Regulaciones  Federales (CFR)</a:t>
            </a:r>
            <a:endParaRPr lang="es-HN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Flecha abajo"/>
          <p:cNvSpPr/>
          <p:nvPr/>
        </p:nvSpPr>
        <p:spPr>
          <a:xfrm rot="2912590">
            <a:off x="3364751" y="3509185"/>
            <a:ext cx="432048" cy="43204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sp>
        <p:nvSpPr>
          <p:cNvPr id="22" name="21 Rectángulo"/>
          <p:cNvSpPr/>
          <p:nvPr/>
        </p:nvSpPr>
        <p:spPr>
          <a:xfrm>
            <a:off x="5364088" y="4005064"/>
            <a:ext cx="3203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Ley Bioterrorismo</a:t>
            </a:r>
          </a:p>
          <a:p>
            <a:pPr algn="ctr"/>
            <a:r>
              <a:rPr lang="es-ES" sz="1400" i="1" dirty="0" smtClean="0">
                <a:latin typeface="Arial" pitchFamily="34" charset="0"/>
                <a:cs typeface="Arial" pitchFamily="34" charset="0"/>
              </a:rPr>
              <a:t>(Publicada el 12 Dic. 2003)</a:t>
            </a:r>
            <a:endParaRPr lang="es-HN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22 Flecha abajo"/>
          <p:cNvSpPr/>
          <p:nvPr/>
        </p:nvSpPr>
        <p:spPr>
          <a:xfrm rot="17624876">
            <a:off x="5504800" y="3488994"/>
            <a:ext cx="432048" cy="432048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22547"/>
            <a:ext cx="1512168" cy="7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Rectángulo"/>
          <p:cNvSpPr/>
          <p:nvPr/>
        </p:nvSpPr>
        <p:spPr>
          <a:xfrm>
            <a:off x="971600" y="1412776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FDA</a:t>
            </a:r>
            <a:r>
              <a:rPr lang="es-E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(Food and Drug Administration): Agencia de Alimentos y Medicamentos o Agencia de Drogas y Alimentos ) es la </a:t>
            </a:r>
            <a:r>
              <a:rPr lang="es-E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Agencia del Gobierno de los Estados Unidos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responsable de la regulación de alimentos tanto para seres humanos como para animales.</a:t>
            </a:r>
          </a:p>
          <a:p>
            <a:pPr algn="just"/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E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FDA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sigue los procedimientos exigidos por sus reglamentos “Practicas de Buena Orientación”</a:t>
            </a:r>
            <a:endParaRPr lang="es-HN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Imagen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52128" cy="1080120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19 Rectángulo"/>
          <p:cNvSpPr/>
          <p:nvPr/>
        </p:nvSpPr>
        <p:spPr>
          <a:xfrm>
            <a:off x="467544" y="162880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Título 21 del Código de  Regulaciones  Federales (CFR)</a:t>
            </a:r>
            <a:endParaRPr lang="es-H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74275"/>
            <a:ext cx="1512168" cy="7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979984" y="1988840"/>
            <a:ext cx="2727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21 (CFR) Sección 110  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1331640" y="2296617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Manufactura 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Empaque y Etiquetado 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Recuperación -Recall 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179512" y="3203684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Ley Bioterrorismo </a:t>
            </a:r>
            <a:r>
              <a:rPr lang="es-ES" sz="1400" i="1" dirty="0" smtClean="0">
                <a:latin typeface="Arial" pitchFamily="34" charset="0"/>
                <a:cs typeface="Arial" pitchFamily="34" charset="0"/>
              </a:rPr>
              <a:t>(Publicada el 12 Dic. 2003)</a:t>
            </a:r>
            <a:endParaRPr lang="es-HN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331640" y="3645024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Notificación Previa de Partidas de Alimentos Importados     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Registro de Instalaciones Alimentarias 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Establecimiento y Mantenimiento de Registros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Detención Administrativa </a:t>
            </a:r>
            <a:endParaRPr lang="es-HN" dirty="0"/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Imagen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52128" cy="1080120"/>
          </a:xfrm>
          <a:prstGeom prst="ellipse">
            <a:avLst/>
          </a:prstGeom>
          <a:ln w="63500" cap="rnd"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" name="19 Rectángulo"/>
          <p:cNvSpPr/>
          <p:nvPr/>
        </p:nvSpPr>
        <p:spPr>
          <a:xfrm>
            <a:off x="467544" y="162880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Título 21 del Código de  Regulaciones  Federales (CFR)</a:t>
            </a:r>
            <a:endParaRPr lang="es-HN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74275"/>
            <a:ext cx="1512168" cy="73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Rectángulo"/>
          <p:cNvSpPr/>
          <p:nvPr/>
        </p:nvSpPr>
        <p:spPr>
          <a:xfrm>
            <a:off x="979984" y="1988840"/>
            <a:ext cx="2727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  21 (CFR) Sección 110  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1331640" y="2296617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Protocolo Inspección  FDA  Plantas empacadoras y Campo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  483  Acción Correctiva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576064" y="3068960"/>
            <a:ext cx="500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Ley Bioterrorismo </a:t>
            </a:r>
            <a:endParaRPr lang="es-HN" sz="1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24482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Rectángulo"/>
          <p:cNvSpPr/>
          <p:nvPr/>
        </p:nvSpPr>
        <p:spPr>
          <a:xfrm>
            <a:off x="3203848" y="3637473"/>
            <a:ext cx="1152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es-HN" sz="4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717032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3356992"/>
            <a:ext cx="17173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"/>
          <p:cNvSpPr/>
          <p:nvPr/>
        </p:nvSpPr>
        <p:spPr>
          <a:xfrm>
            <a:off x="4355976" y="4437113"/>
            <a:ext cx="2592288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Arial" pitchFamily="34" charset="0"/>
              </a:rPr>
              <a:t>CARVER+Shock</a:t>
            </a:r>
            <a:endParaRPr lang="es-H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4437112"/>
            <a:ext cx="648072" cy="439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" name="Imagen 2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1238250" cy="80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619672" y="548680"/>
            <a:ext cx="5760640" cy="576064"/>
          </a:xfrm>
          <a:prstGeom prst="rect">
            <a:avLst/>
          </a:prstGeom>
        </p:spPr>
        <p:txBody>
          <a:bodyPr vert="horz" lIns="45720" rIns="4572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64008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Europa.</a:t>
            </a:r>
            <a:endParaRPr kumimoji="0" lang="es-ES" sz="2800" b="1" i="0" u="none" strike="noStrike" kern="1200" cap="all" spc="0" normalizeH="0" baseline="0" noProof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1" i="0" u="none" strike="noStrike" kern="1200" cap="all" spc="0" normalizeH="0" baseline="0" noProof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368152" cy="1224136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556792"/>
            <a:ext cx="23210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699792" y="1628800"/>
            <a:ext cx="590465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00" dirty="0" smtClean="0">
                <a:latin typeface="Arial" pitchFamily="34" charset="0"/>
                <a:cs typeface="Arial" pitchFamily="34" charset="0"/>
              </a:rPr>
              <a:t>La Autoridad Europea de Seguridad Alimentaria </a:t>
            </a:r>
            <a:r>
              <a:rPr lang="es-E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(EFSA) 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es una agencia europea independiente financiado por el presupuesto de la UE que opera separadamente de la Comisión Europea, Parlamento Europeo y los Estados miembros de la UE.</a:t>
            </a:r>
          </a:p>
          <a:p>
            <a:pPr algn="just"/>
            <a:endParaRPr lang="es-E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1400" b="1" dirty="0" smtClean="0"/>
              <a:t>“</a:t>
            </a:r>
            <a:r>
              <a:rPr lang="es-ES" sz="1400" dirty="0" smtClean="0">
                <a:latin typeface="Arial" pitchFamily="34" charset="0"/>
                <a:cs typeface="Arial" pitchFamily="34" charset="0"/>
              </a:rPr>
              <a:t>es una entidad de consultoría y asesoría, no un órgano ejecutivo, pese a su nombre”</a:t>
            </a:r>
            <a:endParaRPr lang="es-HN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501008"/>
            <a:ext cx="14401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1835696" y="4202504"/>
            <a:ext cx="23042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Agencia Española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de Seguridad Alimentaria </a:t>
            </a:r>
          </a:p>
          <a:p>
            <a:pPr algn="ctr"/>
            <a:r>
              <a:rPr lang="es-ES" sz="1400" dirty="0" smtClean="0">
                <a:latin typeface="Arial" pitchFamily="34" charset="0"/>
                <a:cs typeface="Arial" pitchFamily="34" charset="0"/>
              </a:rPr>
              <a:t>y Nutrición 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AESAN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482424"/>
            <a:ext cx="23042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4860032" y="4202504"/>
            <a:ext cx="2448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pitchFamily="34" charset="0"/>
                <a:cs typeface="Arial" pitchFamily="34" charset="0"/>
              </a:rPr>
              <a:t>Ministerio Holandés de Asuntos Económicos, Agricultura e Innovación </a:t>
            </a:r>
            <a:endParaRPr lang="es-HN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1187624" y="5733256"/>
            <a:ext cx="8208912" cy="72008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Ing. Mauricio  Pasten  Cifuentes.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Coordinador Dpto. Inocuidad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Grupo SOL  Honduras – Guatemala   </a:t>
            </a: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s-ES" sz="1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64008" lvl="0" indent="0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charset="0"/>
              <a:buChar char="•"/>
              <a:tabLst/>
              <a:defRPr/>
            </a:pPr>
            <a:endParaRPr kumimoji="0" lang="es-HN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" name="Imagen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661248"/>
            <a:ext cx="1080120" cy="1008112"/>
          </a:xfrm>
          <a:prstGeom prst="rect">
            <a:avLst/>
          </a:prstGeom>
          <a:noFill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Fundición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2238</TotalTime>
  <Words>1265</Words>
  <Application>Microsoft Office PowerPoint</Application>
  <PresentationFormat>Presentación en pantalla (4:3)</PresentationFormat>
  <Paragraphs>239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Concurrencia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Company>Suragroh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Personal</dc:creator>
  <cp:lastModifiedBy>Personal</cp:lastModifiedBy>
  <cp:revision>57</cp:revision>
  <dcterms:created xsi:type="dcterms:W3CDTF">2011-03-27T16:43:21Z</dcterms:created>
  <dcterms:modified xsi:type="dcterms:W3CDTF">2011-07-27T02:39:26Z</dcterms:modified>
</cp:coreProperties>
</file>