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61" r:id="rId4"/>
    <p:sldId id="258" r:id="rId5"/>
    <p:sldId id="259" r:id="rId6"/>
    <p:sldId id="260"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6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A89B4F-2A9A-4F01-8897-EEF3CED254A3}" type="datetimeFigureOut">
              <a:rPr lang="en-US" smtClean="0"/>
              <a:pPr/>
              <a:t>7/28/2011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BFB59A-752A-4A96-BCFA-CD52DCBEEDB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BFB59A-752A-4A96-BCFA-CD52DCBEEDBC}"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BFB59A-752A-4A96-BCFA-CD52DCBEEDBC}"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D80F6B-E13E-4A93-B56E-A769BB63EF46}" type="datetimeFigureOut">
              <a:rPr lang="en-US" smtClean="0"/>
              <a:pPr/>
              <a:t>7/28/2011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196F9-DA29-493E-94F2-48DD2E36C8E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D80F6B-E13E-4A93-B56E-A769BB63EF46}" type="datetimeFigureOut">
              <a:rPr lang="en-US" smtClean="0"/>
              <a:pPr/>
              <a:t>7/28/2011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196F9-DA29-493E-94F2-48DD2E36C8E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D80F6B-E13E-4A93-B56E-A769BB63EF46}" type="datetimeFigureOut">
              <a:rPr lang="en-US" smtClean="0"/>
              <a:pPr/>
              <a:t>7/28/2011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196F9-DA29-493E-94F2-48DD2E36C8E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D80F6B-E13E-4A93-B56E-A769BB63EF46}" type="datetimeFigureOut">
              <a:rPr lang="en-US" smtClean="0"/>
              <a:pPr/>
              <a:t>7/28/2011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196F9-DA29-493E-94F2-48DD2E36C8E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D80F6B-E13E-4A93-B56E-A769BB63EF46}" type="datetimeFigureOut">
              <a:rPr lang="en-US" smtClean="0"/>
              <a:pPr/>
              <a:t>7/28/2011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8196F9-DA29-493E-94F2-48DD2E36C8E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D80F6B-E13E-4A93-B56E-A769BB63EF46}" type="datetimeFigureOut">
              <a:rPr lang="en-US" smtClean="0"/>
              <a:pPr/>
              <a:t>7/28/2011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196F9-DA29-493E-94F2-48DD2E36C8E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D80F6B-E13E-4A93-B56E-A769BB63EF46}" type="datetimeFigureOut">
              <a:rPr lang="en-US" smtClean="0"/>
              <a:pPr/>
              <a:t>7/28/2011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8196F9-DA29-493E-94F2-48DD2E36C8E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D80F6B-E13E-4A93-B56E-A769BB63EF46}" type="datetimeFigureOut">
              <a:rPr lang="en-US" smtClean="0"/>
              <a:pPr/>
              <a:t>7/28/2011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8196F9-DA29-493E-94F2-48DD2E36C8E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D80F6B-E13E-4A93-B56E-A769BB63EF46}" type="datetimeFigureOut">
              <a:rPr lang="en-US" smtClean="0"/>
              <a:pPr/>
              <a:t>7/28/2011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8196F9-DA29-493E-94F2-48DD2E36C8E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D80F6B-E13E-4A93-B56E-A769BB63EF46}" type="datetimeFigureOut">
              <a:rPr lang="en-US" smtClean="0"/>
              <a:pPr/>
              <a:t>7/28/2011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196F9-DA29-493E-94F2-48DD2E36C8E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D80F6B-E13E-4A93-B56E-A769BB63EF46}" type="datetimeFigureOut">
              <a:rPr lang="en-US" smtClean="0"/>
              <a:pPr/>
              <a:t>7/28/2011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8196F9-DA29-493E-94F2-48DD2E36C8E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D80F6B-E13E-4A93-B56E-A769BB63EF46}" type="datetimeFigureOut">
              <a:rPr lang="en-US" smtClean="0"/>
              <a:pPr/>
              <a:t>7/28/2011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8196F9-DA29-493E-94F2-48DD2E36C8E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2914650"/>
          </a:xfrm>
        </p:spPr>
        <p:txBody>
          <a:bodyPr/>
          <a:lstStyle/>
          <a:p>
            <a:r>
              <a:rPr lang="en-US" dirty="0" smtClean="0"/>
              <a:t>NARP </a:t>
            </a:r>
            <a:br>
              <a:rPr lang="en-US" dirty="0" smtClean="0"/>
            </a:br>
            <a:r>
              <a:rPr lang="en-US" dirty="0" smtClean="0"/>
              <a:t>(National Agriculture Release Program)</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El NARP (</a:t>
            </a:r>
            <a:r>
              <a:rPr lang="es-HN" dirty="0" smtClean="0"/>
              <a:t>Programa Nacional de Liberación Agrícola) se inició en el 2006 para enfocar los recursos de los puertos hacia productos de mayor riesgo.</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0" y="1447800"/>
            <a:ext cx="8077200" cy="3490186"/>
          </a:xfrm>
          <a:prstGeom prst="rect">
            <a:avLst/>
          </a:prstGeom>
        </p:spPr>
        <p:txBody>
          <a:bodyPr wrap="square">
            <a:spAutoFit/>
          </a:bodyPr>
          <a:lstStyle/>
          <a:p>
            <a:pPr>
              <a:lnSpc>
                <a:spcPct val="115000"/>
              </a:lnSpc>
              <a:spcAft>
                <a:spcPts val="1000"/>
              </a:spcAft>
            </a:pPr>
            <a:r>
              <a:rPr lang="es-HN" sz="2400" dirty="0" smtClean="0">
                <a:latin typeface="Arial"/>
                <a:ea typeface="Calibri"/>
                <a:cs typeface="Times New Roman"/>
              </a:rPr>
              <a:t>Mediante éste programa, la información nacional es analizada periódicamente y si al producto </a:t>
            </a:r>
            <a:r>
              <a:rPr lang="es-HN" sz="2400" b="1" dirty="0" smtClean="0">
                <a:latin typeface="Arial"/>
                <a:ea typeface="Calibri"/>
                <a:cs typeface="Times New Roman"/>
              </a:rPr>
              <a:t>NO</a:t>
            </a:r>
            <a:r>
              <a:rPr lang="es-HN" sz="2400" dirty="0" smtClean="0">
                <a:latin typeface="Arial"/>
                <a:ea typeface="Calibri"/>
                <a:cs typeface="Times New Roman"/>
              </a:rPr>
              <a:t> se le encuentran intercepciones por un período de tiempo significativo (12 meses o más), la oficina central de APHIS recomienda a las oficinas principales de CBP (Agencia de protección de fronteras y aduanas) en Washington que los protocolos de inspección en el puerto de entrada del producto sean modificados.</a:t>
            </a:r>
            <a:endParaRPr lang="en-US" sz="2400" dirty="0">
              <a:ea typeface="Calibri"/>
              <a:cs typeface="Times New Roman"/>
            </a:endParaRPr>
          </a:p>
        </p:txBody>
      </p:sp>
      <p:sp>
        <p:nvSpPr>
          <p:cNvPr id="4" name="Rectangle 3"/>
          <p:cNvSpPr/>
          <p:nvPr/>
        </p:nvSpPr>
        <p:spPr>
          <a:xfrm flipV="1">
            <a:off x="762000" y="5429550"/>
            <a:ext cx="7543800" cy="400110"/>
          </a:xfrm>
          <a:prstGeom prst="rect">
            <a:avLst/>
          </a:prstGeom>
        </p:spPr>
        <p:txBody>
          <a:bodyPr wrap="square">
            <a:spAutoFit/>
          </a:bodyPr>
          <a:lstStyle/>
          <a:p>
            <a:r>
              <a:rPr lang="es-HN" sz="2000" dirty="0" smtClean="0">
                <a:latin typeface="Arial"/>
                <a:ea typeface="Calibri"/>
              </a:rPr>
              <a:t> </a:t>
            </a:r>
            <a:endParaRPr lang="en-US" sz="2000" dirty="0"/>
          </a:p>
        </p:txBody>
      </p:sp>
      <p:sp>
        <p:nvSpPr>
          <p:cNvPr id="5" name="Rectangle 4"/>
          <p:cNvSpPr/>
          <p:nvPr/>
        </p:nvSpPr>
        <p:spPr>
          <a:xfrm>
            <a:off x="2057400" y="3581400"/>
            <a:ext cx="5638800" cy="400110"/>
          </a:xfrm>
          <a:prstGeom prst="rect">
            <a:avLst/>
          </a:prstGeom>
        </p:spPr>
        <p:txBody>
          <a:bodyPr wrap="square">
            <a:spAutoFit/>
          </a:bodyPr>
          <a:lstStyle/>
          <a:p>
            <a:r>
              <a:rPr lang="es-HN" sz="2000" dirty="0" smtClean="0">
                <a:solidFill>
                  <a:prstClr val="black"/>
                </a:solidFill>
                <a:latin typeface="Arial"/>
                <a:ea typeface="Calibri"/>
                <a:cs typeface="Times New Roman"/>
              </a:rPr>
              <a:t>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914400"/>
            <a:ext cx="7543800" cy="3046988"/>
          </a:xfrm>
          <a:prstGeom prst="rect">
            <a:avLst/>
          </a:prstGeom>
        </p:spPr>
        <p:txBody>
          <a:bodyPr wrap="square">
            <a:spAutoFit/>
          </a:bodyPr>
          <a:lstStyle/>
          <a:p>
            <a:r>
              <a:rPr lang="es-HN" sz="2400" dirty="0" smtClean="0">
                <a:latin typeface="Arial"/>
                <a:ea typeface="Calibri"/>
              </a:rPr>
              <a:t>El propósito es facilitar el comercio mediante la instrucción a los inspectores del CBP en los puertos de entrada para que enfoquen sus inspecciones principalmente en aquellos productos de ciertos países que presentan riesgos mayores de introducir plaga como por ejemplo material hospedero de moscas de la fruta procedente de países infestados y otras situaciones similares.</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217030"/>
            <a:ext cx="7467600" cy="1494768"/>
          </a:xfrm>
          <a:prstGeom prst="rect">
            <a:avLst/>
          </a:prstGeom>
        </p:spPr>
        <p:txBody>
          <a:bodyPr wrap="square">
            <a:spAutoFit/>
          </a:bodyPr>
          <a:lstStyle/>
          <a:p>
            <a:pPr>
              <a:lnSpc>
                <a:spcPct val="115000"/>
              </a:lnSpc>
              <a:spcAft>
                <a:spcPts val="1000"/>
              </a:spcAft>
            </a:pPr>
            <a:r>
              <a:rPr lang="es-HN" dirty="0" smtClean="0">
                <a:latin typeface="Arial" pitchFamily="34" charset="0"/>
                <a:ea typeface="Calibri"/>
                <a:cs typeface="Arial" pitchFamily="34" charset="0"/>
              </a:rPr>
              <a:t>Pueda ser que el nombre del programa confunda:</a:t>
            </a:r>
            <a:endParaRPr lang="en-US" dirty="0">
              <a:latin typeface="Arial" pitchFamily="34" charset="0"/>
              <a:ea typeface="Calibri"/>
              <a:cs typeface="Arial" pitchFamily="34" charset="0"/>
            </a:endParaRPr>
          </a:p>
          <a:p>
            <a:pPr marL="342900" marR="0" lvl="0" indent="-342900">
              <a:lnSpc>
                <a:spcPct val="115000"/>
              </a:lnSpc>
              <a:spcBef>
                <a:spcPts val="0"/>
              </a:spcBef>
              <a:spcAft>
                <a:spcPts val="1000"/>
              </a:spcAft>
              <a:buFont typeface="+mj-lt"/>
              <a:buAutoNum type="arabicPeriod"/>
            </a:pPr>
            <a:r>
              <a:rPr lang="es-HN" dirty="0" smtClean="0">
                <a:latin typeface="Arial" pitchFamily="34" charset="0"/>
                <a:ea typeface="Calibri"/>
                <a:cs typeface="Arial" pitchFamily="34" charset="0"/>
              </a:rPr>
              <a:t>NARP </a:t>
            </a:r>
            <a:r>
              <a:rPr lang="es-HN" b="1" dirty="0" smtClean="0">
                <a:latin typeface="Arial" pitchFamily="34" charset="0"/>
                <a:ea typeface="Calibri"/>
                <a:cs typeface="Arial" pitchFamily="34" charset="0"/>
              </a:rPr>
              <a:t>No </a:t>
            </a:r>
            <a:r>
              <a:rPr lang="es-HN" dirty="0" smtClean="0">
                <a:latin typeface="Arial" pitchFamily="34" charset="0"/>
                <a:ea typeface="Calibri"/>
                <a:cs typeface="Arial" pitchFamily="34" charset="0"/>
              </a:rPr>
              <a:t>es un “pase gratis” que permita a los productos evadir la inspección agrícola; TODA importación agrícola con riesgo es sujeta de una inspección fitosanitaria.</a:t>
            </a:r>
            <a:endParaRPr lang="en-US" dirty="0">
              <a:latin typeface="Arial" pitchFamily="34" charset="0"/>
              <a:ea typeface="Calibri"/>
              <a:cs typeface="Arial" pitchFamily="34" charset="0"/>
            </a:endParaRPr>
          </a:p>
        </p:txBody>
      </p:sp>
      <p:sp>
        <p:nvSpPr>
          <p:cNvPr id="3" name="Rectangle 2"/>
          <p:cNvSpPr/>
          <p:nvPr/>
        </p:nvSpPr>
        <p:spPr>
          <a:xfrm rot="10800000" flipV="1">
            <a:off x="914397" y="1956994"/>
            <a:ext cx="7391402" cy="1366528"/>
          </a:xfrm>
          <a:prstGeom prst="rect">
            <a:avLst/>
          </a:prstGeom>
        </p:spPr>
        <p:txBody>
          <a:bodyPr wrap="square">
            <a:spAutoFit/>
          </a:bodyPr>
          <a:lstStyle/>
          <a:p>
            <a:pPr marL="342900" marR="0" lvl="0" indent="-342900">
              <a:lnSpc>
                <a:spcPct val="115000"/>
              </a:lnSpc>
              <a:spcBef>
                <a:spcPts val="0"/>
              </a:spcBef>
              <a:spcAft>
                <a:spcPts val="1000"/>
              </a:spcAft>
            </a:pPr>
            <a:r>
              <a:rPr lang="es-HN" dirty="0" smtClean="0">
                <a:latin typeface="Arial"/>
                <a:ea typeface="Calibri"/>
                <a:cs typeface="Times New Roman"/>
              </a:rPr>
              <a:t>2. NARP no es obligatorio en todos los puertos ni tampoco es implementado consistentemente en cada puerto; cada puerto de entrada se reserva el derecho de inspeccionar las cargas por razones agrícolas y por otros propósitos. </a:t>
            </a:r>
            <a:endParaRPr lang="en-US" dirty="0">
              <a:ea typeface="Calibri"/>
              <a:cs typeface="Times New Roman"/>
            </a:endParaRPr>
          </a:p>
        </p:txBody>
      </p:sp>
      <p:sp>
        <p:nvSpPr>
          <p:cNvPr id="4" name="Rectangle 3"/>
          <p:cNvSpPr/>
          <p:nvPr/>
        </p:nvSpPr>
        <p:spPr>
          <a:xfrm rot="10800000" flipV="1">
            <a:off x="838200" y="3430502"/>
            <a:ext cx="7391400" cy="2959272"/>
          </a:xfrm>
          <a:prstGeom prst="rect">
            <a:avLst/>
          </a:prstGeom>
        </p:spPr>
        <p:txBody>
          <a:bodyPr wrap="square">
            <a:spAutoFit/>
          </a:bodyPr>
          <a:lstStyle/>
          <a:p>
            <a:pPr marL="342900" marR="0" lvl="0" indent="-342900">
              <a:lnSpc>
                <a:spcPct val="115000"/>
              </a:lnSpc>
              <a:spcBef>
                <a:spcPts val="0"/>
              </a:spcBef>
              <a:spcAft>
                <a:spcPts val="1000"/>
              </a:spcAft>
            </a:pPr>
            <a:r>
              <a:rPr lang="es-HN" dirty="0" smtClean="0">
                <a:latin typeface="Arial"/>
                <a:ea typeface="Calibri"/>
                <a:cs typeface="Times New Roman"/>
              </a:rPr>
              <a:t>3.  NARP NO es el único programa que se usa para guiar las decisiones de puerto y distribución del recurso; Algunos programas nacionales del APHIS requieren de muestreos intensivos al azar de embarques por propósitos de comportamiento y comprobación de la calidad. Por ejemplo, X producto proveniente de XX país podría ser recomendado para NARP, pero un embarque de ése producto proveniente del mismo país podría ser también que se escoja al azar para aplicarle una inspección intensiva bajo otro protocolo de APHIS o de CBP.</a:t>
            </a:r>
            <a:endParaRPr lang="en-US" dirty="0">
              <a:ea typeface="Calibri"/>
              <a:cs typeface="Times New Roman"/>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838200"/>
            <a:ext cx="8077200" cy="1685077"/>
          </a:xfrm>
          <a:prstGeom prst="rect">
            <a:avLst/>
          </a:prstGeom>
        </p:spPr>
        <p:txBody>
          <a:bodyPr wrap="square">
            <a:spAutoFit/>
          </a:bodyPr>
          <a:lstStyle/>
          <a:p>
            <a:pPr lvl="1">
              <a:lnSpc>
                <a:spcPct val="115000"/>
              </a:lnSpc>
              <a:spcAft>
                <a:spcPts val="1000"/>
              </a:spcAft>
            </a:pPr>
            <a:r>
              <a:rPr lang="es-HN" dirty="0" smtClean="0">
                <a:latin typeface="Arial"/>
                <a:ea typeface="Calibri"/>
                <a:cs typeface="Times New Roman"/>
              </a:rPr>
              <a:t>Los melones provenientes de varios países que han sido recomendados para NARP desde el inicio del programa año 2006, porque eran considerados ser un producto de bajo riesgo fitosanitario por muchos puertos ya que nunca o infrecuentemente  fueron interceptados con plagas.</a:t>
            </a:r>
            <a:endParaRPr lang="en-US" dirty="0">
              <a:ea typeface="Calibri"/>
              <a:cs typeface="Times New Roman"/>
            </a:endParaRPr>
          </a:p>
        </p:txBody>
      </p:sp>
      <p:sp>
        <p:nvSpPr>
          <p:cNvPr id="3" name="Rectangle 2"/>
          <p:cNvSpPr/>
          <p:nvPr/>
        </p:nvSpPr>
        <p:spPr>
          <a:xfrm>
            <a:off x="762000" y="2667000"/>
            <a:ext cx="7467600" cy="1047979"/>
          </a:xfrm>
          <a:prstGeom prst="rect">
            <a:avLst/>
          </a:prstGeom>
        </p:spPr>
        <p:txBody>
          <a:bodyPr wrap="square">
            <a:spAutoFit/>
          </a:bodyPr>
          <a:lstStyle/>
          <a:p>
            <a:pPr>
              <a:lnSpc>
                <a:spcPct val="115000"/>
              </a:lnSpc>
              <a:spcAft>
                <a:spcPts val="1000"/>
              </a:spcAft>
            </a:pPr>
            <a:r>
              <a:rPr lang="es-HN" dirty="0" smtClean="0">
                <a:latin typeface="Arial"/>
                <a:ea typeface="Calibri"/>
                <a:cs typeface="Times New Roman"/>
              </a:rPr>
              <a:t>En años recientes los inspectores del CBP en el puerto de entrada empezaron a encontrar plagas en melones de esos países a niveles que ya nos les permitía ser considerados para NARP.</a:t>
            </a:r>
            <a:endParaRPr lang="en-US" dirty="0">
              <a:ea typeface="Calibri"/>
              <a:cs typeface="Times New Roman"/>
            </a:endParaRPr>
          </a:p>
        </p:txBody>
      </p:sp>
      <p:sp>
        <p:nvSpPr>
          <p:cNvPr id="4" name="Rectangle 3"/>
          <p:cNvSpPr/>
          <p:nvPr/>
        </p:nvSpPr>
        <p:spPr>
          <a:xfrm rot="10800000" flipV="1">
            <a:off x="762000" y="4047650"/>
            <a:ext cx="7239000" cy="1685077"/>
          </a:xfrm>
          <a:prstGeom prst="rect">
            <a:avLst/>
          </a:prstGeom>
        </p:spPr>
        <p:txBody>
          <a:bodyPr wrap="square">
            <a:spAutoFit/>
          </a:bodyPr>
          <a:lstStyle/>
          <a:p>
            <a:pPr>
              <a:lnSpc>
                <a:spcPct val="115000"/>
              </a:lnSpc>
              <a:spcAft>
                <a:spcPts val="1000"/>
              </a:spcAft>
            </a:pPr>
            <a:r>
              <a:rPr lang="es-HN" dirty="0" smtClean="0">
                <a:latin typeface="Arial"/>
                <a:ea typeface="Calibri"/>
                <a:cs typeface="Times New Roman"/>
              </a:rPr>
              <a:t>Las importaciones de melones de esos países serán elegibles para estar nuevamente bajo NARP solamente cuando el producto ha entrado a los Estados Unidos en volúmenes considerables sin intercepción de plagas. Esto puede ser 12 meses o más con cero intercepciones</a:t>
            </a:r>
            <a:r>
              <a:rPr lang="es-HN" sz="1100" dirty="0" smtClean="0">
                <a:latin typeface="Arial"/>
                <a:ea typeface="Calibri"/>
                <a:cs typeface="Times New Roman"/>
              </a:rPr>
              <a:t>.</a:t>
            </a:r>
            <a:endParaRPr lang="en-US" sz="1100" dirty="0">
              <a:ea typeface="Calibri"/>
              <a:cs typeface="Times New Roman"/>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1409959"/>
            <a:ext cx="7696200" cy="2547172"/>
          </a:xfrm>
          <a:prstGeom prst="rect">
            <a:avLst/>
          </a:prstGeom>
        </p:spPr>
        <p:txBody>
          <a:bodyPr wrap="square">
            <a:spAutoFit/>
          </a:bodyPr>
          <a:lstStyle/>
          <a:p>
            <a:pPr>
              <a:lnSpc>
                <a:spcPct val="115000"/>
              </a:lnSpc>
              <a:spcAft>
                <a:spcPts val="1000"/>
              </a:spcAft>
            </a:pPr>
            <a:r>
              <a:rPr lang="es-HN" sz="2000" dirty="0" smtClean="0">
                <a:latin typeface="Arial"/>
                <a:ea typeface="Calibri"/>
                <a:cs typeface="Times New Roman"/>
              </a:rPr>
              <a:t>Las recomendación  de APHIS a los exportadores es de que trabajen con la ONPF para revisar las prácticas de producción y determinar qué acciones de mitigación de plagas deben ser aplicadas para minimizar o eliminar infestaciones de plagas de manera que las intercepciones en los puertos se reduzcan al mínimo. Es decir establecer un </a:t>
            </a:r>
            <a:r>
              <a:rPr lang="es-HN" sz="2000" u="sng" dirty="0" smtClean="0">
                <a:solidFill>
                  <a:srgbClr val="00B0F0"/>
                </a:solidFill>
                <a:latin typeface="Arial"/>
                <a:ea typeface="Calibri"/>
                <a:cs typeface="Times New Roman"/>
              </a:rPr>
              <a:t>Sistema efectivo de Certificación de las Exportaciones de melón.</a:t>
            </a:r>
            <a:endParaRPr lang="en-US" sz="2000" u="sng" dirty="0">
              <a:solidFill>
                <a:srgbClr val="00B0F0"/>
              </a:solidFill>
              <a:ea typeface="Calibri"/>
              <a:cs typeface="Times New Roman"/>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533400"/>
            <a:ext cx="7772400" cy="1470025"/>
          </a:xfrm>
        </p:spPr>
        <p:txBody>
          <a:bodyPr/>
          <a:lstStyle/>
          <a:p>
            <a:r>
              <a:rPr lang="en-US" dirty="0" smtClean="0"/>
              <a:t>Plan de </a:t>
            </a:r>
            <a:r>
              <a:rPr lang="en-US" dirty="0" err="1" smtClean="0"/>
              <a:t>Trabajo</a:t>
            </a:r>
            <a:r>
              <a:rPr lang="en-US" dirty="0" smtClean="0"/>
              <a:t> </a:t>
            </a:r>
            <a:r>
              <a:rPr lang="en-US" dirty="0" err="1" smtClean="0"/>
              <a:t>para</a:t>
            </a:r>
            <a:r>
              <a:rPr lang="es-HN" dirty="0" smtClean="0"/>
              <a:t> la </a:t>
            </a:r>
            <a:r>
              <a:rPr lang="es-HN" dirty="0" err="1" smtClean="0"/>
              <a:t>exportacion</a:t>
            </a:r>
            <a:r>
              <a:rPr lang="es-HN" dirty="0" smtClean="0"/>
              <a:t> de </a:t>
            </a:r>
            <a:r>
              <a:rPr lang="es-HN" dirty="0" err="1" smtClean="0"/>
              <a:t>melon</a:t>
            </a:r>
            <a:endParaRPr lang="en-US" dirty="0"/>
          </a:p>
        </p:txBody>
      </p:sp>
      <p:sp>
        <p:nvSpPr>
          <p:cNvPr id="3" name="Subtitle 2"/>
          <p:cNvSpPr>
            <a:spLocks noGrp="1"/>
          </p:cNvSpPr>
          <p:nvPr>
            <p:ph type="subTitle" idx="1"/>
          </p:nvPr>
        </p:nvSpPr>
        <p:spPr>
          <a:xfrm>
            <a:off x="1371600" y="2514600"/>
            <a:ext cx="6400800" cy="3124200"/>
          </a:xfrm>
        </p:spPr>
        <p:txBody>
          <a:bodyPr>
            <a:normAutofit fontScale="85000" lnSpcReduction="10000"/>
          </a:bodyPr>
          <a:lstStyle/>
          <a:p>
            <a:pPr algn="l">
              <a:buFont typeface="Arial" pitchFamily="34" charset="0"/>
              <a:buChar char="•"/>
            </a:pPr>
            <a:r>
              <a:rPr lang="es-HN" dirty="0" smtClean="0">
                <a:latin typeface="Arial" pitchFamily="34" charset="0"/>
                <a:cs typeface="Arial" pitchFamily="34" charset="0"/>
              </a:rPr>
              <a:t>Organizaciones participantes: ONPF, APHIS, Productores/exportadores.</a:t>
            </a:r>
          </a:p>
          <a:p>
            <a:pPr algn="l">
              <a:buFont typeface="Arial" pitchFamily="34" charset="0"/>
              <a:buChar char="•"/>
            </a:pPr>
            <a:r>
              <a:rPr lang="es-HN" dirty="0" smtClean="0">
                <a:latin typeface="Arial" pitchFamily="34" charset="0"/>
                <a:cs typeface="Arial" pitchFamily="34" charset="0"/>
              </a:rPr>
              <a:t>Responsabilidades de los participantes.</a:t>
            </a:r>
          </a:p>
          <a:p>
            <a:pPr algn="l">
              <a:buFont typeface="Arial" pitchFamily="34" charset="0"/>
              <a:buChar char="•"/>
            </a:pPr>
            <a:r>
              <a:rPr lang="es-HN" dirty="0" smtClean="0">
                <a:latin typeface="Arial" pitchFamily="34" charset="0"/>
                <a:cs typeface="Arial" pitchFamily="34" charset="0"/>
              </a:rPr>
              <a:t>Acuerdos.</a:t>
            </a:r>
            <a:endParaRPr lang="es-HN" dirty="0" smtClean="0">
              <a:latin typeface="Arial" pitchFamily="34" charset="0"/>
              <a:cs typeface="Arial" pitchFamily="34" charset="0"/>
            </a:endParaRPr>
          </a:p>
          <a:p>
            <a:pPr algn="l">
              <a:buFont typeface="Arial" pitchFamily="34" charset="0"/>
              <a:buChar char="•"/>
            </a:pPr>
            <a:r>
              <a:rPr lang="es-HN" dirty="0" smtClean="0">
                <a:latin typeface="Arial" pitchFamily="34" charset="0"/>
                <a:cs typeface="Arial" pitchFamily="34" charset="0"/>
              </a:rPr>
              <a:t>Políticas </a:t>
            </a:r>
            <a:r>
              <a:rPr lang="es-HN" dirty="0" smtClean="0">
                <a:latin typeface="Arial" pitchFamily="34" charset="0"/>
                <a:cs typeface="Arial" pitchFamily="34" charset="0"/>
              </a:rPr>
              <a:t>y regulaciones de APHIS</a:t>
            </a:r>
          </a:p>
          <a:p>
            <a:pPr algn="l">
              <a:buFont typeface="Arial" pitchFamily="34" charset="0"/>
              <a:buChar char="•"/>
            </a:pPr>
            <a:r>
              <a:rPr lang="es-HN" dirty="0" smtClean="0">
                <a:latin typeface="Arial" pitchFamily="34" charset="0"/>
                <a:cs typeface="Arial" pitchFamily="34" charset="0"/>
              </a:rPr>
              <a:t>Inspecciones: Campo, transporte y empaque.</a:t>
            </a:r>
            <a:endParaRPr lang="en-US"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549</Words>
  <Application>Microsoft Office PowerPoint</Application>
  <PresentationFormat>On-screen Show (4:3)</PresentationFormat>
  <Paragraphs>22</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NARP  (National Agriculture Release Program)</vt:lpstr>
      <vt:lpstr>Slide 2</vt:lpstr>
      <vt:lpstr>Slide 3</vt:lpstr>
      <vt:lpstr>Slide 4</vt:lpstr>
      <vt:lpstr>Slide 5</vt:lpstr>
      <vt:lpstr>Slide 6</vt:lpstr>
      <vt:lpstr>Plan de Trabajo para la exportacion de melon</vt:lpstr>
    </vt:vector>
  </TitlesOfParts>
  <Company>USDA APHIS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NARP (National Agriculture Release Program)</dc:title>
  <dc:creator>Jose Antonio Ortiz</dc:creator>
  <cp:lastModifiedBy>Jose Antonio Ortiz</cp:lastModifiedBy>
  <cp:revision>15</cp:revision>
  <dcterms:created xsi:type="dcterms:W3CDTF">2011-07-27T04:06:47Z</dcterms:created>
  <dcterms:modified xsi:type="dcterms:W3CDTF">2011-07-28T10:54:19Z</dcterms:modified>
</cp:coreProperties>
</file>