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7" r:id="rId3"/>
    <p:sldId id="264" r:id="rId4"/>
    <p:sldId id="257" r:id="rId5"/>
    <p:sldId id="259" r:id="rId6"/>
    <p:sldId id="260" r:id="rId7"/>
    <p:sldId id="266" r:id="rId8"/>
    <p:sldId id="263" r:id="rId9"/>
    <p:sldId id="268" r:id="rId10"/>
    <p:sldId id="265" r:id="rId11"/>
    <p:sldId id="269" r:id="rId12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38F4-9899-499B-81D2-555660D84052}" type="datetimeFigureOut">
              <a:rPr lang="es-HN" smtClean="0"/>
              <a:pPr/>
              <a:t>27/07/2011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8EA9-41B9-4CD7-93BC-108088837898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38F4-9899-499B-81D2-555660D84052}" type="datetimeFigureOut">
              <a:rPr lang="es-HN" smtClean="0"/>
              <a:pPr/>
              <a:t>27/07/2011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8EA9-41B9-4CD7-93BC-108088837898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38F4-9899-499B-81D2-555660D84052}" type="datetimeFigureOut">
              <a:rPr lang="es-HN" smtClean="0"/>
              <a:pPr/>
              <a:t>27/07/2011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8EA9-41B9-4CD7-93BC-108088837898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38F4-9899-499B-81D2-555660D84052}" type="datetimeFigureOut">
              <a:rPr lang="es-HN" smtClean="0"/>
              <a:pPr/>
              <a:t>27/07/2011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8EA9-41B9-4CD7-93BC-108088837898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38F4-9899-499B-81D2-555660D84052}" type="datetimeFigureOut">
              <a:rPr lang="es-HN" smtClean="0"/>
              <a:pPr/>
              <a:t>27/07/2011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8EA9-41B9-4CD7-93BC-108088837898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38F4-9899-499B-81D2-555660D84052}" type="datetimeFigureOut">
              <a:rPr lang="es-HN" smtClean="0"/>
              <a:pPr/>
              <a:t>27/07/2011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8EA9-41B9-4CD7-93BC-108088837898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38F4-9899-499B-81D2-555660D84052}" type="datetimeFigureOut">
              <a:rPr lang="es-HN" smtClean="0"/>
              <a:pPr/>
              <a:t>27/07/2011</a:t>
            </a:fld>
            <a:endParaRPr lang="es-HN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8EA9-41B9-4CD7-93BC-108088837898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38F4-9899-499B-81D2-555660D84052}" type="datetimeFigureOut">
              <a:rPr lang="es-HN" smtClean="0"/>
              <a:pPr/>
              <a:t>27/07/2011</a:t>
            </a:fld>
            <a:endParaRPr lang="es-HN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8EA9-41B9-4CD7-93BC-108088837898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38F4-9899-499B-81D2-555660D84052}" type="datetimeFigureOut">
              <a:rPr lang="es-HN" smtClean="0"/>
              <a:pPr/>
              <a:t>27/07/2011</a:t>
            </a:fld>
            <a:endParaRPr lang="es-HN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8EA9-41B9-4CD7-93BC-108088837898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38F4-9899-499B-81D2-555660D84052}" type="datetimeFigureOut">
              <a:rPr lang="es-HN" smtClean="0"/>
              <a:pPr/>
              <a:t>27/07/2011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8EA9-41B9-4CD7-93BC-108088837898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38F4-9899-499B-81D2-555660D84052}" type="datetimeFigureOut">
              <a:rPr lang="es-HN" smtClean="0"/>
              <a:pPr/>
              <a:t>27/07/2011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8EA9-41B9-4CD7-93BC-108088837898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E38F4-9899-499B-81D2-555660D84052}" type="datetimeFigureOut">
              <a:rPr lang="es-HN" smtClean="0"/>
              <a:pPr/>
              <a:t>27/07/2011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38EA9-41B9-4CD7-93BC-108088837898}" type="slidenum">
              <a:rPr lang="es-HN" smtClean="0"/>
              <a:pPr/>
              <a:t>‹Nº›</a:t>
            </a:fld>
            <a:endParaRPr lang="es-H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Term%C3%B3metr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Vapor_de_agu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s.wikipedia.org/wiki/Air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Grado_Fahrenhei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s.wikipedia.org/wiki/Libra_(unidad_de_masa)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Logo ThermoTe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5301208"/>
            <a:ext cx="2093912" cy="1004887"/>
          </a:xfrm>
          <a:prstGeom prst="rect">
            <a:avLst/>
          </a:prstGeom>
          <a:noFill/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92233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XIX CONGRESO Y </a:t>
            </a:r>
            <a:r>
              <a:rPr lang="es-ES" sz="2000" b="1" dirty="0" smtClean="0">
                <a:solidFill>
                  <a:schemeClr val="bg1"/>
                </a:solidFill>
              </a:rPr>
              <a:t>EXPOSICIÓN INTERNACIONAL DE MELÓN </a:t>
            </a:r>
            <a:r>
              <a:rPr lang="es-ES" sz="2000" b="1" dirty="0" smtClean="0">
                <a:solidFill>
                  <a:schemeClr val="bg1"/>
                </a:solidFill>
              </a:rPr>
              <a:t>Y </a:t>
            </a:r>
            <a:r>
              <a:rPr lang="es-ES" sz="2000" b="1" dirty="0" smtClean="0">
                <a:solidFill>
                  <a:schemeClr val="bg1"/>
                </a:solidFill>
              </a:rPr>
              <a:t>SANDIA</a:t>
            </a:r>
            <a:r>
              <a:rPr lang="es-HN" sz="2000" dirty="0" smtClean="0">
                <a:solidFill>
                  <a:schemeClr val="bg1"/>
                </a:solidFill>
              </a:rPr>
              <a:t> 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logo congreso melonero 2011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844824"/>
            <a:ext cx="2736304" cy="261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7020272" y="630932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28 Julio 2011</a:t>
            </a:r>
            <a:endParaRPr lang="es-H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92233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HN" sz="2800" dirty="0" smtClean="0">
                <a:solidFill>
                  <a:schemeClr val="bg1"/>
                </a:solidFill>
              </a:rPr>
              <a:t>ENFRIAMIENTO POST- COSECHA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536" y="1249016"/>
            <a:ext cx="80645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s-ES" b="1" dirty="0" smtClean="0">
                <a:solidFill>
                  <a:srgbClr val="33CC33"/>
                </a:solidFill>
              </a:rPr>
              <a:t> </a:t>
            </a:r>
            <a:r>
              <a:rPr lang="es-ES" sz="2000" b="1" dirty="0" err="1"/>
              <a:t>HYDROCOOLERS</a:t>
            </a:r>
            <a:r>
              <a:rPr lang="es-ES" sz="2000" dirty="0" smtClean="0"/>
              <a:t>: enfriamiento por medio de agua helada por sumersión del producto.</a:t>
            </a:r>
          </a:p>
          <a:p>
            <a:pPr algn="just"/>
            <a:r>
              <a:rPr lang="es-ES" sz="2000" dirty="0" smtClean="0"/>
              <a:t>Ya nos son utilizados debido a que el agua tiende a crear hongos en la cascara de los melones. </a:t>
            </a:r>
            <a:endParaRPr lang="es-ES" sz="2000" dirty="0"/>
          </a:p>
        </p:txBody>
      </p:sp>
      <p:pic>
        <p:nvPicPr>
          <p:cNvPr id="7" name="Picture 6" descr="Logo ThermoTe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5516563"/>
            <a:ext cx="2093912" cy="1004887"/>
          </a:xfrm>
          <a:prstGeom prst="rect">
            <a:avLst/>
          </a:prstGeom>
          <a:noFill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67544" y="2852936"/>
            <a:ext cx="8064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s-ES" sz="2000" b="1" dirty="0" smtClean="0"/>
              <a:t>CUARTOS </a:t>
            </a:r>
            <a:r>
              <a:rPr lang="es-ES" sz="2000" b="1" dirty="0" smtClean="0"/>
              <a:t>FRÍOS</a:t>
            </a:r>
            <a:r>
              <a:rPr lang="es-ES" sz="2000" dirty="0" smtClean="0"/>
              <a:t>: no garantizan un enfriamiento homogéneo del producto.</a:t>
            </a:r>
          </a:p>
          <a:p>
            <a:pPr algn="just"/>
            <a:r>
              <a:rPr lang="es-ES" sz="2000" dirty="0" smtClean="0"/>
              <a:t>Son utilizados en Plantas de poca capacidad y no se tiene recursos para invertir en sistemas de aire forzado. </a:t>
            </a:r>
            <a:endParaRPr lang="es-ES" sz="2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39552" y="4149080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AHORRO DE ENERGÍA</a:t>
            </a:r>
            <a:r>
              <a:rPr lang="es-MX" dirty="0" smtClean="0"/>
              <a:t>: sacar el </a:t>
            </a:r>
            <a:r>
              <a:rPr lang="es-MX" dirty="0" err="1" smtClean="0"/>
              <a:t>batch</a:t>
            </a:r>
            <a:r>
              <a:rPr lang="es-MX" dirty="0" smtClean="0"/>
              <a:t> del aire forzado unos 5 </a:t>
            </a:r>
            <a:r>
              <a:rPr lang="es-MX" dirty="0" err="1" smtClean="0"/>
              <a:t>°F</a:t>
            </a:r>
            <a:r>
              <a:rPr lang="es-MX" dirty="0" smtClean="0"/>
              <a:t> arriba de la temperatura final deseada, en este momento pasarlo al cuarto frio de almacenaje a la temperatura final deseada, donde por la inercia del frio de la masa terminara de uniformizar la temperatura final deseada.</a:t>
            </a:r>
          </a:p>
          <a:p>
            <a:r>
              <a:rPr lang="es-MX" dirty="0" smtClean="0"/>
              <a:t>Tratar de alcanzar la temperatura final en el centro del producto en el aire forzado  requiere de mucho tiempo lo cual consume mucha energía.</a:t>
            </a:r>
            <a:endParaRPr lang="es-H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92233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HN" sz="2800" dirty="0" smtClean="0">
                <a:solidFill>
                  <a:schemeClr val="bg1"/>
                </a:solidFill>
              </a:rPr>
              <a:t>ENFRIAMIENTO POST- COSECHA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536" y="1710680"/>
            <a:ext cx="8064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b="1" dirty="0" smtClean="0">
                <a:solidFill>
                  <a:srgbClr val="33CC33"/>
                </a:solidFill>
              </a:rPr>
              <a:t> </a:t>
            </a:r>
            <a:r>
              <a:rPr lang="es-ES" sz="2000" b="1" dirty="0" smtClean="0"/>
              <a:t>GRACIAS POR SU </a:t>
            </a:r>
            <a:r>
              <a:rPr lang="es-ES" sz="2000" b="1" dirty="0" smtClean="0"/>
              <a:t>ATENCIÓN</a:t>
            </a:r>
            <a:endParaRPr lang="es-ES" sz="2000" b="1" dirty="0"/>
          </a:p>
        </p:txBody>
      </p:sp>
      <p:pic>
        <p:nvPicPr>
          <p:cNvPr id="7" name="Picture 6" descr="Logo ThermoTe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5516563"/>
            <a:ext cx="2093912" cy="1004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Logo ThermoTe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5516563"/>
            <a:ext cx="2093912" cy="1004887"/>
          </a:xfrm>
          <a:prstGeom prst="rect">
            <a:avLst/>
          </a:prstGeom>
          <a:noFill/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92233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HN" sz="2000" dirty="0" smtClean="0">
                <a:solidFill>
                  <a:schemeClr val="bg1"/>
                </a:solidFill>
              </a:rPr>
              <a:t>CONCEPTOS </a:t>
            </a:r>
            <a:r>
              <a:rPr lang="es-HN" sz="2000" dirty="0">
                <a:solidFill>
                  <a:schemeClr val="bg1"/>
                </a:solidFill>
              </a:rPr>
              <a:t>Y DEFINICIONES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68313" y="1484313"/>
            <a:ext cx="81359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s-HN" sz="2400" b="1" dirty="0">
                <a:solidFill>
                  <a:srgbClr val="3333FF"/>
                </a:solidFill>
              </a:rPr>
              <a:t>TEMPERATURA</a:t>
            </a:r>
            <a:r>
              <a:rPr lang="es-HN" b="1" dirty="0"/>
              <a:t>: </a:t>
            </a:r>
            <a:r>
              <a:rPr lang="es-ES" b="1" dirty="0"/>
              <a:t>es una magnitud referida a las nociones comunes de </a:t>
            </a:r>
            <a:r>
              <a:rPr lang="es-ES" b="1" dirty="0">
                <a:solidFill>
                  <a:srgbClr val="FF3300"/>
                </a:solidFill>
              </a:rPr>
              <a:t>CALOR</a:t>
            </a:r>
            <a:r>
              <a:rPr lang="es-ES" b="1" dirty="0"/>
              <a:t> o </a:t>
            </a:r>
            <a:r>
              <a:rPr lang="es-ES" b="1" dirty="0">
                <a:solidFill>
                  <a:srgbClr val="FF3300"/>
                </a:solidFill>
              </a:rPr>
              <a:t>FRIO</a:t>
            </a:r>
            <a:r>
              <a:rPr lang="es-ES" b="1" dirty="0"/>
              <a:t>, por lo general un objeto más </a:t>
            </a:r>
            <a:r>
              <a:rPr lang="es-ES" b="1" dirty="0">
                <a:solidFill>
                  <a:srgbClr val="FF3300"/>
                </a:solidFill>
              </a:rPr>
              <a:t>"caliente"</a:t>
            </a:r>
            <a:r>
              <a:rPr lang="es-ES" b="1" dirty="0"/>
              <a:t> tendrá una temperatura mayor. </a:t>
            </a:r>
            <a:endParaRPr lang="es-HN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467544" y="2492896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La temperatura se mide con </a:t>
            </a:r>
            <a:r>
              <a:rPr lang="es-ES" b="1" dirty="0" smtClean="0">
                <a:hlinkClick r:id="rId3" tooltip="Termómetro"/>
              </a:rPr>
              <a:t>termómetros</a:t>
            </a:r>
            <a:r>
              <a:rPr lang="es-ES" b="1" dirty="0" smtClean="0"/>
              <a:t>, los cuales pueden ser calibrados de acuerdo a una multitud de escalas que dan lugar a las unidades de medición de la temperatura</a:t>
            </a:r>
            <a:r>
              <a:rPr lang="es-ES" b="1" dirty="0" smtClean="0"/>
              <a:t>.</a:t>
            </a:r>
            <a:endParaRPr lang="es-HN" dirty="0"/>
          </a:p>
        </p:txBody>
      </p:sp>
      <p:sp>
        <p:nvSpPr>
          <p:cNvPr id="6" name="5 CuadroTexto"/>
          <p:cNvSpPr txBox="1"/>
          <p:nvPr/>
        </p:nvSpPr>
        <p:spPr>
          <a:xfrm>
            <a:off x="467544" y="3573016"/>
            <a:ext cx="667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b="1" dirty="0" smtClean="0"/>
              <a:t>Escalas de temperaturas: grados Celsius (</a:t>
            </a:r>
            <a:r>
              <a:rPr lang="es-HN" b="1" dirty="0" err="1" smtClean="0"/>
              <a:t>°C</a:t>
            </a:r>
            <a:r>
              <a:rPr lang="es-HN" b="1" dirty="0" smtClean="0"/>
              <a:t>) y grados Fahrenheit (</a:t>
            </a:r>
            <a:r>
              <a:rPr lang="es-HN" b="1" dirty="0" err="1" smtClean="0"/>
              <a:t>°F</a:t>
            </a:r>
            <a:r>
              <a:rPr lang="es-HN" b="1" dirty="0" smtClean="0"/>
              <a:t>)</a:t>
            </a:r>
            <a:endParaRPr lang="es-HN" dirty="0"/>
          </a:p>
        </p:txBody>
      </p:sp>
      <p:sp>
        <p:nvSpPr>
          <p:cNvPr id="7" name="6 CuadroTexto"/>
          <p:cNvSpPr txBox="1"/>
          <p:nvPr/>
        </p:nvSpPr>
        <p:spPr>
          <a:xfrm>
            <a:off x="467544" y="4077072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b="1" dirty="0" err="1" smtClean="0"/>
              <a:t>°F</a:t>
            </a:r>
            <a:r>
              <a:rPr lang="es-HN" b="1" dirty="0" smtClean="0"/>
              <a:t> = 32 + 9/5 </a:t>
            </a:r>
            <a:r>
              <a:rPr lang="es-HN" b="1" dirty="0" err="1" smtClean="0"/>
              <a:t>°</a:t>
            </a:r>
            <a:r>
              <a:rPr lang="es-HN" b="1" dirty="0" err="1" smtClean="0"/>
              <a:t>C</a:t>
            </a:r>
            <a:endParaRPr lang="es-H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Logo ThermoTe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5516563"/>
            <a:ext cx="2093912" cy="1004887"/>
          </a:xfrm>
          <a:prstGeom prst="rect">
            <a:avLst/>
          </a:prstGeom>
          <a:noFill/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92233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HN" sz="2000" dirty="0" smtClean="0">
                <a:solidFill>
                  <a:schemeClr val="bg1"/>
                </a:solidFill>
              </a:rPr>
              <a:t>CONCEPTOS </a:t>
            </a:r>
            <a:r>
              <a:rPr lang="es-HN" sz="2000" dirty="0">
                <a:solidFill>
                  <a:schemeClr val="bg1"/>
                </a:solidFill>
              </a:rPr>
              <a:t>Y DEFINICIONES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68313" y="1484313"/>
            <a:ext cx="81359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s-HN" sz="2400" b="1" dirty="0" smtClean="0">
                <a:solidFill>
                  <a:srgbClr val="3333FF"/>
                </a:solidFill>
              </a:rPr>
              <a:t>FLUJO O CAUDAL</a:t>
            </a:r>
            <a:r>
              <a:rPr lang="es-HN" dirty="0" smtClean="0"/>
              <a:t>: es el cantidad de volumen de </a:t>
            </a:r>
            <a:r>
              <a:rPr lang="es-HN" dirty="0" smtClean="0"/>
              <a:t>un </a:t>
            </a:r>
            <a:r>
              <a:rPr lang="es-HN" dirty="0" smtClean="0"/>
              <a:t>fluido que pasa por un área transversal al flujo = </a:t>
            </a:r>
            <a:r>
              <a:rPr lang="es-HN" b="1" dirty="0" smtClean="0"/>
              <a:t>Volumen/Área</a:t>
            </a:r>
            <a:endParaRPr lang="es-HN" b="1" dirty="0" smtClean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39552" y="3284984"/>
            <a:ext cx="8135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s-HN" sz="2400" b="1" dirty="0" smtClean="0">
                <a:solidFill>
                  <a:srgbClr val="3333FF"/>
                </a:solidFill>
              </a:rPr>
              <a:t>PRESIÓN</a:t>
            </a:r>
            <a:r>
              <a:rPr lang="es-HN" dirty="0" smtClean="0"/>
              <a:t>: es la fuerza que se ejerce por unidad de área = </a:t>
            </a:r>
            <a:r>
              <a:rPr lang="es-HN" b="1" dirty="0" smtClean="0"/>
              <a:t>Fuerza/Área</a:t>
            </a:r>
            <a:endParaRPr lang="es-HN" b="1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467544" y="220486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El flujo de aire se expresa en </a:t>
            </a:r>
            <a:r>
              <a:rPr lang="es-MX" dirty="0" err="1" smtClean="0"/>
              <a:t>CFM</a:t>
            </a:r>
            <a:r>
              <a:rPr lang="es-MX" dirty="0" smtClean="0"/>
              <a:t> = </a:t>
            </a:r>
            <a:r>
              <a:rPr lang="es-MX" b="1" dirty="0" err="1" smtClean="0"/>
              <a:t>C</a:t>
            </a:r>
            <a:r>
              <a:rPr lang="es-MX" dirty="0" err="1" smtClean="0"/>
              <a:t>ubic</a:t>
            </a:r>
            <a:r>
              <a:rPr lang="es-MX" dirty="0" smtClean="0"/>
              <a:t> </a:t>
            </a:r>
            <a:r>
              <a:rPr lang="es-MX" b="1" dirty="0" err="1" smtClean="0"/>
              <a:t>F</a:t>
            </a:r>
            <a:r>
              <a:rPr lang="es-MX" dirty="0" err="1" smtClean="0"/>
              <a:t>eet</a:t>
            </a:r>
            <a:r>
              <a:rPr lang="es-MX" dirty="0" smtClean="0"/>
              <a:t> per </a:t>
            </a:r>
            <a:r>
              <a:rPr lang="es-MX" b="1" dirty="0" smtClean="0"/>
              <a:t>M</a:t>
            </a:r>
            <a:r>
              <a:rPr lang="es-MX" dirty="0" smtClean="0"/>
              <a:t>inute = pies cúbicos de </a:t>
            </a:r>
            <a:r>
              <a:rPr lang="es-MX" dirty="0" smtClean="0"/>
              <a:t>aire </a:t>
            </a:r>
            <a:r>
              <a:rPr lang="es-MX" dirty="0" smtClean="0"/>
              <a:t>por minuto = </a:t>
            </a:r>
            <a:r>
              <a:rPr lang="es-MX" dirty="0" smtClean="0"/>
              <a:t>ft3/minuto</a:t>
            </a:r>
            <a:endParaRPr lang="es-HN" dirty="0"/>
          </a:p>
        </p:txBody>
      </p:sp>
      <p:sp>
        <p:nvSpPr>
          <p:cNvPr id="7" name="6 CuadroTexto"/>
          <p:cNvSpPr txBox="1"/>
          <p:nvPr/>
        </p:nvSpPr>
        <p:spPr>
          <a:xfrm>
            <a:off x="539552" y="3717032"/>
            <a:ext cx="4415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MX" dirty="0" smtClean="0"/>
              <a:t>Libras/pulg2 = PSI = </a:t>
            </a:r>
            <a:r>
              <a:rPr lang="es-MX" b="1" dirty="0" err="1" smtClean="0"/>
              <a:t>P</a:t>
            </a:r>
            <a:r>
              <a:rPr lang="es-MX" dirty="0" err="1" smtClean="0"/>
              <a:t>ounds</a:t>
            </a:r>
            <a:r>
              <a:rPr lang="es-MX" dirty="0" smtClean="0"/>
              <a:t> per </a:t>
            </a:r>
            <a:r>
              <a:rPr lang="es-MX" b="1" dirty="0" err="1" smtClean="0"/>
              <a:t>S</a:t>
            </a:r>
            <a:r>
              <a:rPr lang="es-MX" dirty="0" err="1" smtClean="0"/>
              <a:t>quare</a:t>
            </a:r>
            <a:r>
              <a:rPr lang="es-MX" dirty="0" smtClean="0"/>
              <a:t> </a:t>
            </a:r>
            <a:r>
              <a:rPr lang="es-MX" b="1" dirty="0" err="1" smtClean="0"/>
              <a:t>I</a:t>
            </a:r>
            <a:r>
              <a:rPr lang="es-MX" dirty="0" err="1" smtClean="0"/>
              <a:t>nch</a:t>
            </a:r>
            <a:r>
              <a:rPr lang="es-MX" dirty="0" smtClean="0"/>
              <a:t>. </a:t>
            </a:r>
          </a:p>
          <a:p>
            <a:pPr algn="just"/>
            <a:r>
              <a:rPr lang="es-MX" dirty="0" smtClean="0"/>
              <a:t>1 Bar = 14.7 </a:t>
            </a:r>
            <a:r>
              <a:rPr lang="es-MX" dirty="0" smtClean="0"/>
              <a:t>psi</a:t>
            </a:r>
            <a:endParaRPr lang="es-HN" dirty="0"/>
          </a:p>
        </p:txBody>
      </p:sp>
      <p:sp>
        <p:nvSpPr>
          <p:cNvPr id="8" name="7 CuadroTexto"/>
          <p:cNvSpPr txBox="1"/>
          <p:nvPr/>
        </p:nvSpPr>
        <p:spPr>
          <a:xfrm>
            <a:off x="539552" y="4365104"/>
            <a:ext cx="665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Presión positiva = igual o superior a la presión atmosférica (14.7 </a:t>
            </a:r>
            <a:r>
              <a:rPr lang="es-MX" dirty="0" err="1" smtClean="0"/>
              <a:t>psig</a:t>
            </a:r>
            <a:r>
              <a:rPr lang="es-MX" dirty="0" smtClean="0"/>
              <a:t>)</a:t>
            </a:r>
            <a:endParaRPr lang="es-HN" dirty="0"/>
          </a:p>
        </p:txBody>
      </p:sp>
      <p:sp>
        <p:nvSpPr>
          <p:cNvPr id="9" name="8 CuadroTexto"/>
          <p:cNvSpPr txBox="1"/>
          <p:nvPr/>
        </p:nvSpPr>
        <p:spPr>
          <a:xfrm>
            <a:off x="539552" y="4941168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Presión negativa o vacio = presión por debajo de la presión atmosférica, se mide en </a:t>
            </a:r>
            <a:r>
              <a:rPr lang="es-MX" dirty="0" err="1" smtClean="0"/>
              <a:t>pulg</a:t>
            </a:r>
            <a:r>
              <a:rPr lang="es-MX" dirty="0" smtClean="0"/>
              <a:t> de agua o </a:t>
            </a:r>
            <a:r>
              <a:rPr lang="es-MX" dirty="0" err="1" smtClean="0"/>
              <a:t>pulg</a:t>
            </a:r>
            <a:r>
              <a:rPr lang="es-MX" dirty="0" smtClean="0"/>
              <a:t> de mercurio (</a:t>
            </a:r>
            <a:r>
              <a:rPr lang="es-MX" dirty="0" err="1" smtClean="0"/>
              <a:t>inch</a:t>
            </a:r>
            <a:r>
              <a:rPr lang="es-MX" dirty="0" smtClean="0"/>
              <a:t> Hg)</a:t>
            </a:r>
          </a:p>
          <a:p>
            <a:endParaRPr lang="es-H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Logo ThermoTe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5516563"/>
            <a:ext cx="2093912" cy="1004887"/>
          </a:xfrm>
          <a:prstGeom prst="rect">
            <a:avLst/>
          </a:prstGeom>
          <a:noFill/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92233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HN" sz="2000" dirty="0" smtClean="0">
                <a:solidFill>
                  <a:schemeClr val="bg1"/>
                </a:solidFill>
              </a:rPr>
              <a:t>CONCEPTOS </a:t>
            </a:r>
            <a:r>
              <a:rPr lang="es-HN" sz="2000" dirty="0">
                <a:solidFill>
                  <a:schemeClr val="bg1"/>
                </a:solidFill>
              </a:rPr>
              <a:t>Y DEFINICIONES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68313" y="1484313"/>
            <a:ext cx="8135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s-HN" sz="2400" b="1" dirty="0" smtClean="0">
                <a:solidFill>
                  <a:srgbClr val="3333FF"/>
                </a:solidFill>
              </a:rPr>
              <a:t>HUMEDAD DEL AIRE</a:t>
            </a:r>
            <a:r>
              <a:rPr lang="es-HN" dirty="0" smtClean="0"/>
              <a:t>: es cantidad de </a:t>
            </a:r>
            <a:r>
              <a:rPr lang="es-HN" dirty="0" smtClean="0">
                <a:hlinkClick r:id="rId3" action="ppaction://hlinkfile" tooltip="Vapor de agua"/>
              </a:rPr>
              <a:t>vapor de agua</a:t>
            </a:r>
            <a:r>
              <a:rPr lang="es-HN" dirty="0" smtClean="0"/>
              <a:t> presente en el </a:t>
            </a:r>
            <a:r>
              <a:rPr lang="es-HN" dirty="0" smtClean="0">
                <a:hlinkClick r:id="rId4" action="ppaction://hlinkfile" tooltip="Aire"/>
              </a:rPr>
              <a:t>aire</a:t>
            </a:r>
            <a:r>
              <a:rPr lang="es-HN" dirty="0" smtClean="0"/>
              <a:t> </a:t>
            </a:r>
            <a:r>
              <a:rPr lang="es-HN" dirty="0" smtClean="0"/>
              <a:t>.</a:t>
            </a:r>
            <a:endParaRPr lang="es-HN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467544" y="2060848"/>
            <a:ext cx="7850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2400" b="1" dirty="0" smtClean="0">
                <a:solidFill>
                  <a:srgbClr val="3333FF"/>
                </a:solidFill>
              </a:rPr>
              <a:t>La humedad relativa </a:t>
            </a:r>
            <a:r>
              <a:rPr lang="es-HN" dirty="0" smtClean="0"/>
              <a:t>es la relación porcentual entre la cantidad de vapor de agua real que contiene el aire y la que necesitaría contener para saturarse a idéntica temperatura</a:t>
            </a:r>
            <a:r>
              <a:rPr lang="es-HN" dirty="0" smtClean="0"/>
              <a:t>.</a:t>
            </a:r>
            <a:endParaRPr lang="es-HN" dirty="0"/>
          </a:p>
        </p:txBody>
      </p:sp>
      <p:sp>
        <p:nvSpPr>
          <p:cNvPr id="6" name="5 CuadroTexto"/>
          <p:cNvSpPr txBox="1"/>
          <p:nvPr/>
        </p:nvSpPr>
        <p:spPr>
          <a:xfrm>
            <a:off x="467544" y="306896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 smtClean="0"/>
              <a:t>Por ejemplo, una humedad relativa del 70% quiere decir que de la totalidad de vapor de agua (el 100%) que podría contener el aire a esta temperatura, solo tiene el 70</a:t>
            </a:r>
            <a:r>
              <a:rPr lang="es-HN" dirty="0" smtClean="0"/>
              <a:t>%.</a:t>
            </a:r>
            <a:endParaRPr lang="es-HN" dirty="0"/>
          </a:p>
        </p:txBody>
      </p:sp>
      <p:sp>
        <p:nvSpPr>
          <p:cNvPr id="7" name="6 CuadroTexto"/>
          <p:cNvSpPr txBox="1"/>
          <p:nvPr/>
        </p:nvSpPr>
        <p:spPr>
          <a:xfrm>
            <a:off x="395536" y="4221088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La mayoría de las frutas y vegetales requieren sean almacenados a humedad relativas altas (80% a 95%) para que permanezcan frescas y </a:t>
            </a:r>
            <a:r>
              <a:rPr lang="es-MX" b="1" dirty="0" smtClean="0"/>
              <a:t>no pierdan humedad = perdida de peso = perdida de dinero</a:t>
            </a:r>
            <a:r>
              <a:rPr lang="es-MX" b="1" dirty="0" smtClean="0"/>
              <a:t>.</a:t>
            </a:r>
            <a:endParaRPr lang="es-H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92233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HN" sz="2000" dirty="0" smtClean="0">
                <a:solidFill>
                  <a:schemeClr val="bg1"/>
                </a:solidFill>
              </a:rPr>
              <a:t>CONCEPTOS </a:t>
            </a:r>
            <a:r>
              <a:rPr lang="es-HN" sz="2000" dirty="0">
                <a:solidFill>
                  <a:schemeClr val="bg1"/>
                </a:solidFill>
              </a:rPr>
              <a:t>Y DEFINICIONES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67544" y="1412776"/>
            <a:ext cx="80645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s-ES" b="1" dirty="0">
                <a:solidFill>
                  <a:srgbClr val="3333FF"/>
                </a:solidFill>
              </a:rPr>
              <a:t>British </a:t>
            </a:r>
            <a:r>
              <a:rPr lang="es-ES" b="1" dirty="0" err="1">
                <a:solidFill>
                  <a:srgbClr val="3333FF"/>
                </a:solidFill>
              </a:rPr>
              <a:t>Thermal</a:t>
            </a:r>
            <a:r>
              <a:rPr lang="es-ES" b="1" dirty="0">
                <a:solidFill>
                  <a:srgbClr val="3333FF"/>
                </a:solidFill>
              </a:rPr>
              <a:t> </a:t>
            </a:r>
            <a:r>
              <a:rPr lang="es-ES" b="1" dirty="0" err="1">
                <a:solidFill>
                  <a:srgbClr val="3333FF"/>
                </a:solidFill>
              </a:rPr>
              <a:t>Unit</a:t>
            </a:r>
            <a:r>
              <a:rPr lang="es-ES" b="1" dirty="0"/>
              <a:t> – </a:t>
            </a:r>
            <a:r>
              <a:rPr lang="es-ES" sz="2400" b="1" dirty="0" err="1">
                <a:solidFill>
                  <a:srgbClr val="3333FF"/>
                </a:solidFill>
              </a:rPr>
              <a:t>BTU</a:t>
            </a:r>
            <a:r>
              <a:rPr lang="es-ES" b="1" dirty="0">
                <a:solidFill>
                  <a:srgbClr val="3333FF"/>
                </a:solidFill>
              </a:rPr>
              <a:t> </a:t>
            </a:r>
            <a:r>
              <a:rPr lang="es-ES" dirty="0"/>
              <a:t>: Unidad de </a:t>
            </a:r>
            <a:r>
              <a:rPr lang="es-ES" dirty="0" err="1">
                <a:solidFill>
                  <a:srgbClr val="FF3300"/>
                </a:solidFill>
              </a:rPr>
              <a:t>ENERGIA</a:t>
            </a:r>
            <a:r>
              <a:rPr lang="es-ES" dirty="0"/>
              <a:t> inglesa que es la mas utilizada en </a:t>
            </a:r>
            <a:r>
              <a:rPr lang="es-ES" dirty="0" smtClean="0"/>
              <a:t>por </a:t>
            </a:r>
            <a:r>
              <a:rPr lang="es-ES" dirty="0"/>
              <a:t>la influencia de Estados Unidos. </a:t>
            </a:r>
            <a:endParaRPr lang="es-HN" sz="2400" b="1" dirty="0">
              <a:solidFill>
                <a:srgbClr val="3333FF"/>
              </a:solidFill>
            </a:endParaRPr>
          </a:p>
        </p:txBody>
      </p:sp>
      <p:pic>
        <p:nvPicPr>
          <p:cNvPr id="8198" name="Picture 6" descr="Logo ThermoTe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5516563"/>
            <a:ext cx="2093912" cy="1004887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467544" y="2348880"/>
            <a:ext cx="7617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33CC33"/>
                </a:solidFill>
              </a:rPr>
              <a:t>Un </a:t>
            </a:r>
            <a:r>
              <a:rPr lang="es-ES" b="1" dirty="0" err="1" smtClean="0">
                <a:solidFill>
                  <a:srgbClr val="33CC33"/>
                </a:solidFill>
              </a:rPr>
              <a:t>BTU</a:t>
            </a:r>
            <a:r>
              <a:rPr lang="es-ES" b="1" dirty="0" smtClean="0">
                <a:solidFill>
                  <a:srgbClr val="33CC33"/>
                </a:solidFill>
              </a:rPr>
              <a:t> representa la cantidad de energía que se requiere para elevar </a:t>
            </a:r>
            <a:r>
              <a:rPr lang="es-ES" b="1" dirty="0" smtClean="0">
                <a:solidFill>
                  <a:srgbClr val="FF3300"/>
                </a:solidFill>
                <a:hlinkClick r:id="rId3" tooltip="Grado Fahrenheit"/>
              </a:rPr>
              <a:t>un grado Fahrenheit</a:t>
            </a:r>
            <a:r>
              <a:rPr lang="es-ES" b="1" dirty="0" smtClean="0">
                <a:solidFill>
                  <a:srgbClr val="33CC33"/>
                </a:solidFill>
              </a:rPr>
              <a:t> la temperatura de </a:t>
            </a:r>
            <a:r>
              <a:rPr lang="es-ES" b="1" dirty="0" smtClean="0">
                <a:solidFill>
                  <a:srgbClr val="33CC33"/>
                </a:solidFill>
                <a:hlinkClick r:id="rId4" tooltip="Libra (unidad de masa)"/>
              </a:rPr>
              <a:t>una libra</a:t>
            </a:r>
            <a:r>
              <a:rPr lang="es-ES" b="1" dirty="0" smtClean="0">
                <a:solidFill>
                  <a:srgbClr val="33CC33"/>
                </a:solidFill>
              </a:rPr>
              <a:t> de agua en condiciones atmosféricas normales</a:t>
            </a:r>
            <a:r>
              <a:rPr lang="es-ES" b="1" dirty="0" smtClean="0">
                <a:solidFill>
                  <a:srgbClr val="33CC33"/>
                </a:solidFill>
              </a:rPr>
              <a:t>.</a:t>
            </a:r>
            <a:endParaRPr lang="es-HN" dirty="0"/>
          </a:p>
        </p:txBody>
      </p:sp>
      <p:sp>
        <p:nvSpPr>
          <p:cNvPr id="6" name="5 CuadroTexto"/>
          <p:cNvSpPr txBox="1"/>
          <p:nvPr/>
        </p:nvSpPr>
        <p:spPr>
          <a:xfrm>
            <a:off x="467544" y="3284984"/>
            <a:ext cx="6232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12,000 </a:t>
            </a:r>
            <a:r>
              <a:rPr lang="es-ES" sz="2400" b="1" dirty="0" err="1" smtClean="0"/>
              <a:t>BTUH</a:t>
            </a:r>
            <a:r>
              <a:rPr lang="es-ES" sz="2400" b="1" dirty="0" smtClean="0"/>
              <a:t> </a:t>
            </a:r>
            <a:r>
              <a:rPr lang="es-ES" sz="2400" b="1" dirty="0" smtClean="0"/>
              <a:t>= 1 Tonelada de Refrigeración (</a:t>
            </a:r>
            <a:r>
              <a:rPr lang="es-ES" sz="2400" b="1" dirty="0" err="1" smtClean="0"/>
              <a:t>TR</a:t>
            </a:r>
            <a:r>
              <a:rPr lang="es-ES" sz="2400" b="1" dirty="0" smtClean="0"/>
              <a:t>)</a:t>
            </a:r>
            <a:endParaRPr lang="es-HN" dirty="0"/>
          </a:p>
        </p:txBody>
      </p:sp>
      <p:sp>
        <p:nvSpPr>
          <p:cNvPr id="7" name="6 CuadroTexto"/>
          <p:cNvSpPr txBox="1"/>
          <p:nvPr/>
        </p:nvSpPr>
        <p:spPr>
          <a:xfrm>
            <a:off x="467544" y="4869160"/>
            <a:ext cx="6790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sz="2400" b="1" dirty="0" smtClean="0">
                <a:solidFill>
                  <a:srgbClr val="3333FF"/>
                </a:solidFill>
              </a:rPr>
              <a:t>AIRE ACONDICIONADO: 1 HP da 12,000 </a:t>
            </a:r>
            <a:r>
              <a:rPr lang="es-HN" sz="2400" b="1" dirty="0" err="1" smtClean="0">
                <a:solidFill>
                  <a:srgbClr val="3333FF"/>
                </a:solidFill>
              </a:rPr>
              <a:t>BTU</a:t>
            </a:r>
            <a:r>
              <a:rPr lang="es-HN" sz="2400" b="1" dirty="0" err="1" smtClean="0">
                <a:solidFill>
                  <a:srgbClr val="FF0000"/>
                </a:solidFill>
              </a:rPr>
              <a:t>H</a:t>
            </a:r>
            <a:r>
              <a:rPr lang="es-HN" sz="2400" b="1" dirty="0" smtClean="0">
                <a:solidFill>
                  <a:srgbClr val="3333FF"/>
                </a:solidFill>
              </a:rPr>
              <a:t> = 1 </a:t>
            </a:r>
            <a:r>
              <a:rPr lang="es-HN" sz="2400" b="1" dirty="0" err="1" smtClean="0">
                <a:solidFill>
                  <a:srgbClr val="3333FF"/>
                </a:solidFill>
              </a:rPr>
              <a:t>TR</a:t>
            </a:r>
            <a:endParaRPr lang="es-HN" dirty="0"/>
          </a:p>
        </p:txBody>
      </p:sp>
      <p:sp>
        <p:nvSpPr>
          <p:cNvPr id="8" name="7 CuadroTexto"/>
          <p:cNvSpPr txBox="1"/>
          <p:nvPr/>
        </p:nvSpPr>
        <p:spPr>
          <a:xfrm>
            <a:off x="467544" y="3861048"/>
            <a:ext cx="2740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sz="2400" b="1" dirty="0" err="1" smtClean="0">
                <a:solidFill>
                  <a:srgbClr val="33CC33"/>
                </a:solidFill>
              </a:rPr>
              <a:t>BTU</a:t>
            </a:r>
            <a:r>
              <a:rPr lang="es-HN" sz="2400" b="1" dirty="0" smtClean="0">
                <a:solidFill>
                  <a:srgbClr val="33CC33"/>
                </a:solidFill>
              </a:rPr>
              <a:t> / HORA = </a:t>
            </a:r>
            <a:r>
              <a:rPr lang="es-HN" sz="2400" b="1" dirty="0" err="1" smtClean="0">
                <a:solidFill>
                  <a:srgbClr val="33CC33"/>
                </a:solidFill>
              </a:rPr>
              <a:t>BTUH</a:t>
            </a:r>
            <a:endParaRPr lang="es-H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92233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HN" sz="2800" dirty="0" smtClean="0">
                <a:solidFill>
                  <a:schemeClr val="bg1"/>
                </a:solidFill>
              </a:rPr>
              <a:t>ENFRIAMIENTO POST- COSECHA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544" y="1412776"/>
            <a:ext cx="80645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s-ES" sz="2000" b="1" dirty="0" smtClean="0"/>
              <a:t>El enfriamiento post – cosecha </a:t>
            </a:r>
            <a:r>
              <a:rPr lang="es-ES" dirty="0" smtClean="0"/>
              <a:t>es extraer el calor de campo de frutas y vegetales con la finalidad de prolongar </a:t>
            </a:r>
            <a:r>
              <a:rPr lang="es-ES" dirty="0" smtClean="0"/>
              <a:t>su vida </a:t>
            </a:r>
            <a:r>
              <a:rPr lang="es-ES" dirty="0" smtClean="0"/>
              <a:t>de anaquel</a:t>
            </a:r>
            <a:r>
              <a:rPr lang="es-ES" dirty="0" smtClean="0"/>
              <a:t>.</a:t>
            </a:r>
            <a:endParaRPr lang="es-ES" dirty="0" smtClean="0"/>
          </a:p>
        </p:txBody>
      </p:sp>
      <p:pic>
        <p:nvPicPr>
          <p:cNvPr id="7" name="Picture 6" descr="Logo ThermoTe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5516563"/>
            <a:ext cx="2093912" cy="1004887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467544" y="220486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Se a comprobado que entre mas </a:t>
            </a:r>
            <a:r>
              <a:rPr lang="es-ES" dirty="0" smtClean="0"/>
              <a:t>pronto y rápido </a:t>
            </a:r>
            <a:r>
              <a:rPr lang="es-ES" dirty="0" smtClean="0"/>
              <a:t>se extraiga el calor de campo mejor se conservan sus propiedades, textura y sabor de frutas y vegetales, pero </a:t>
            </a:r>
            <a:r>
              <a:rPr lang="es-ES" dirty="0" smtClean="0"/>
              <a:t>el enfriamiento NO </a:t>
            </a:r>
            <a:r>
              <a:rPr lang="es-ES" dirty="0" smtClean="0"/>
              <a:t>debe ser tan violento que el frio pueda quemarle la piel o dañar el producto</a:t>
            </a:r>
            <a:r>
              <a:rPr lang="es-ES" dirty="0" smtClean="0"/>
              <a:t>.</a:t>
            </a:r>
            <a:endParaRPr lang="es-HN" dirty="0"/>
          </a:p>
        </p:txBody>
      </p:sp>
      <p:sp>
        <p:nvSpPr>
          <p:cNvPr id="8" name="7 CuadroTexto"/>
          <p:cNvSpPr txBox="1"/>
          <p:nvPr/>
        </p:nvSpPr>
        <p:spPr>
          <a:xfrm>
            <a:off x="395536" y="3429000"/>
            <a:ext cx="779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Dependiendo de la variedad del melón se conserva </a:t>
            </a:r>
            <a:r>
              <a:rPr lang="es-ES" b="1" dirty="0" smtClean="0"/>
              <a:t>40 a 50 </a:t>
            </a:r>
            <a:r>
              <a:rPr lang="es-ES" b="1" dirty="0" err="1" smtClean="0"/>
              <a:t>°F</a:t>
            </a:r>
            <a:r>
              <a:rPr lang="es-ES" b="1" dirty="0" smtClean="0"/>
              <a:t> </a:t>
            </a:r>
            <a:r>
              <a:rPr lang="es-ES" dirty="0" smtClean="0"/>
              <a:t>(5 a 10 </a:t>
            </a:r>
            <a:r>
              <a:rPr lang="es-ES" dirty="0" err="1" smtClean="0"/>
              <a:t>°C</a:t>
            </a:r>
            <a:r>
              <a:rPr lang="es-ES" dirty="0" smtClean="0"/>
              <a:t>) con una humedad relativa del </a:t>
            </a:r>
            <a:r>
              <a:rPr lang="es-ES" b="1" dirty="0" smtClean="0"/>
              <a:t>80% a 95% </a:t>
            </a:r>
            <a:r>
              <a:rPr lang="es-ES" dirty="0" smtClean="0"/>
              <a:t>permitiendo una vida de hasta </a:t>
            </a:r>
            <a:r>
              <a:rPr lang="es-ES" b="1" dirty="0" smtClean="0"/>
              <a:t>4 semanas</a:t>
            </a:r>
            <a:r>
              <a:rPr lang="es-ES" dirty="0" smtClean="0"/>
              <a:t>.</a:t>
            </a:r>
            <a:endParaRPr lang="es-HN" dirty="0"/>
          </a:p>
        </p:txBody>
      </p:sp>
      <p:sp>
        <p:nvSpPr>
          <p:cNvPr id="9" name="8 CuadroTexto"/>
          <p:cNvSpPr txBox="1"/>
          <p:nvPr/>
        </p:nvSpPr>
        <p:spPr>
          <a:xfrm>
            <a:off x="395536" y="414908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Algo contraproducente en frutas y vegetales es enfriar un poco y luego que sufra calentamiento durante el empaque y después terminar de enfriar, no permitir este ciclo de </a:t>
            </a:r>
            <a:r>
              <a:rPr lang="es-ES" dirty="0" smtClean="0"/>
              <a:t>enfriamiento/calentamiento/enfriamiento </a:t>
            </a:r>
            <a:r>
              <a:rPr lang="es-ES" dirty="0" smtClean="0"/>
              <a:t>ya que le puede deteriorar la piel y textura a las frutas y vegetales</a:t>
            </a:r>
            <a:r>
              <a:rPr lang="es-ES" dirty="0" smtClean="0"/>
              <a:t>.</a:t>
            </a:r>
            <a:endParaRPr lang="es-H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92233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HN" sz="2800" dirty="0" smtClean="0">
                <a:solidFill>
                  <a:schemeClr val="bg1"/>
                </a:solidFill>
              </a:rPr>
              <a:t>ENFRIAMIENTO POST- COSECHA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544" y="1412776"/>
            <a:ext cx="8064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s-ES" sz="2000" b="1" dirty="0" smtClean="0"/>
              <a:t>El TIPO enfriamiento post – cosecha</a:t>
            </a:r>
            <a:r>
              <a:rPr lang="es-ES" sz="2000" dirty="0" smtClean="0"/>
              <a:t> para melones recomendado es por medio de </a:t>
            </a:r>
            <a:r>
              <a:rPr lang="es-ES" sz="2000" b="1" dirty="0" smtClean="0"/>
              <a:t>AIRE FORZADO</a:t>
            </a:r>
            <a:r>
              <a:rPr lang="es-ES" sz="2000" dirty="0" smtClean="0"/>
              <a:t>, el cual consiste en pasar </a:t>
            </a:r>
            <a:r>
              <a:rPr lang="es-ES" sz="2000" b="1" dirty="0" smtClean="0"/>
              <a:t>uniformemente</a:t>
            </a:r>
            <a:r>
              <a:rPr lang="es-ES" sz="2000" dirty="0" smtClean="0"/>
              <a:t> aire frio con alta humedad a través de los melones</a:t>
            </a:r>
            <a:r>
              <a:rPr lang="es-ES" sz="2000" dirty="0" smtClean="0"/>
              <a:t>.</a:t>
            </a:r>
            <a:endParaRPr lang="es-ES" b="1" dirty="0">
              <a:solidFill>
                <a:srgbClr val="33CC33"/>
              </a:solidFill>
            </a:endParaRPr>
          </a:p>
        </p:txBody>
      </p:sp>
      <p:pic>
        <p:nvPicPr>
          <p:cNvPr id="7" name="Picture 6" descr="Logo ThermoTe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61137" y="5805264"/>
            <a:ext cx="1492337" cy="71618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92896"/>
            <a:ext cx="5202276" cy="387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060848"/>
            <a:ext cx="2592288" cy="194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077072"/>
            <a:ext cx="2592288" cy="194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92233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HN" sz="2800" dirty="0" smtClean="0">
                <a:solidFill>
                  <a:schemeClr val="bg1"/>
                </a:solidFill>
              </a:rPr>
              <a:t>ENFRIAMIENTO POST- COSECHA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544" y="1340768"/>
            <a:ext cx="8064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es-ES" sz="2000" b="1" dirty="0" smtClean="0"/>
              <a:t>El TIPO enfriamiento post – cosecha</a:t>
            </a:r>
            <a:r>
              <a:rPr lang="es-ES" sz="2000" dirty="0" smtClean="0"/>
              <a:t> para melones recomendado es por medio de </a:t>
            </a:r>
            <a:r>
              <a:rPr lang="es-ES" sz="2000" b="1" dirty="0" smtClean="0"/>
              <a:t>AIRE FORZADO</a:t>
            </a:r>
            <a:r>
              <a:rPr lang="es-ES" sz="2000" dirty="0" smtClean="0"/>
              <a:t>, el cual consiste en pasar </a:t>
            </a:r>
            <a:r>
              <a:rPr lang="es-ES" sz="2000" b="1" dirty="0" smtClean="0"/>
              <a:t>uniformemente</a:t>
            </a:r>
            <a:r>
              <a:rPr lang="es-ES" sz="2000" dirty="0" smtClean="0"/>
              <a:t> aire frio con alta humedad a través de los melones</a:t>
            </a:r>
            <a:r>
              <a:rPr lang="es-ES" sz="2000" dirty="0" smtClean="0"/>
              <a:t>.</a:t>
            </a:r>
            <a:endParaRPr lang="es-ES" sz="2000" dirty="0" smtClean="0"/>
          </a:p>
        </p:txBody>
      </p:sp>
      <p:pic>
        <p:nvPicPr>
          <p:cNvPr id="7" name="Picture 6" descr="Logo ThermoTe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5949280"/>
            <a:ext cx="1589187" cy="762665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467544" y="242088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aire forzado requiere de ventilador potente de alto flujo de aire y de alta presión de succión (vacio) para lograr el enfriamiento homogéneo de todos los melones</a:t>
            </a:r>
            <a:r>
              <a:rPr lang="es-ES" dirty="0" smtClean="0"/>
              <a:t>.</a:t>
            </a:r>
            <a:endParaRPr lang="es-HN" dirty="0"/>
          </a:p>
        </p:txBody>
      </p:sp>
      <p:sp>
        <p:nvSpPr>
          <p:cNvPr id="8" name="7 CuadroTexto"/>
          <p:cNvSpPr txBox="1"/>
          <p:nvPr/>
        </p:nvSpPr>
        <p:spPr>
          <a:xfrm>
            <a:off x="467544" y="321297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Ventilador requerido: 2 </a:t>
            </a:r>
            <a:r>
              <a:rPr lang="es-ES" dirty="0" err="1" smtClean="0"/>
              <a:t>CFM</a:t>
            </a:r>
            <a:r>
              <a:rPr lang="es-ES" dirty="0" smtClean="0"/>
              <a:t>/Libra de producto a 1.5 a 2 </a:t>
            </a:r>
            <a:r>
              <a:rPr lang="es-ES" dirty="0" err="1" smtClean="0"/>
              <a:t>pulg</a:t>
            </a:r>
            <a:r>
              <a:rPr lang="es-ES" dirty="0" smtClean="0"/>
              <a:t> agua de presión de succión.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467544" y="4005064"/>
            <a:ext cx="4867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Cajas con área abierta del 4% para circulación aire</a:t>
            </a:r>
            <a:endParaRPr lang="es-HN" dirty="0"/>
          </a:p>
        </p:txBody>
      </p:sp>
      <p:sp>
        <p:nvSpPr>
          <p:cNvPr id="10" name="9 CuadroTexto"/>
          <p:cNvSpPr txBox="1"/>
          <p:nvPr/>
        </p:nvSpPr>
        <p:spPr>
          <a:xfrm>
            <a:off x="467544" y="4653136"/>
            <a:ext cx="456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Batch</a:t>
            </a:r>
            <a:r>
              <a:rPr lang="es-ES" dirty="0" smtClean="0"/>
              <a:t>: de 6 a 12 tarimas de 1,500 </a:t>
            </a:r>
            <a:r>
              <a:rPr lang="es-ES" dirty="0" smtClean="0"/>
              <a:t>libras/tarima</a:t>
            </a:r>
            <a:endParaRPr lang="es-HN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67544" y="5229200"/>
            <a:ext cx="720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Tiempo requerido: 5 a 6 horas (el melón tiene mucha masa) para enfriar de 30 </a:t>
            </a:r>
            <a:r>
              <a:rPr lang="es-ES" dirty="0" err="1" smtClean="0"/>
              <a:t>°C</a:t>
            </a:r>
            <a:r>
              <a:rPr lang="es-ES" dirty="0" smtClean="0"/>
              <a:t> = 86 </a:t>
            </a:r>
            <a:r>
              <a:rPr lang="es-ES" dirty="0" err="1" smtClean="0"/>
              <a:t>°F</a:t>
            </a:r>
            <a:r>
              <a:rPr lang="es-ES" dirty="0" smtClean="0"/>
              <a:t> a 10 </a:t>
            </a:r>
            <a:r>
              <a:rPr lang="es-ES" dirty="0" err="1" smtClean="0"/>
              <a:t>°C</a:t>
            </a:r>
            <a:r>
              <a:rPr lang="es-ES" dirty="0" smtClean="0"/>
              <a:t> = 50 </a:t>
            </a:r>
            <a:r>
              <a:rPr lang="es-ES" dirty="0" err="1" smtClean="0"/>
              <a:t>°F</a:t>
            </a:r>
            <a:r>
              <a:rPr lang="es-ES" dirty="0" smtClean="0"/>
              <a:t> </a:t>
            </a:r>
            <a:endParaRPr lang="es-H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92233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HN" sz="2800" dirty="0" smtClean="0">
                <a:solidFill>
                  <a:schemeClr val="bg1"/>
                </a:solidFill>
              </a:rPr>
              <a:t>ENFRIAMIENTO POST- COSECHA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544" y="1412776"/>
            <a:ext cx="8064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es-ES" sz="2000" b="1" dirty="0" smtClean="0"/>
              <a:t>Calculo </a:t>
            </a:r>
            <a:r>
              <a:rPr lang="es-ES" sz="2000" b="1" dirty="0" smtClean="0"/>
              <a:t>de carga </a:t>
            </a:r>
            <a:r>
              <a:rPr lang="es-ES" sz="2000" b="1" dirty="0" smtClean="0"/>
              <a:t>enfriamiento </a:t>
            </a:r>
            <a:r>
              <a:rPr lang="es-ES" sz="2000" b="1" dirty="0" smtClean="0"/>
              <a:t>post – </a:t>
            </a:r>
            <a:r>
              <a:rPr lang="es-ES" sz="2000" b="1" dirty="0" smtClean="0"/>
              <a:t>cosecha de Melones</a:t>
            </a:r>
            <a:r>
              <a:rPr lang="es-ES" sz="2000" dirty="0" smtClean="0"/>
              <a:t>:</a:t>
            </a:r>
          </a:p>
        </p:txBody>
      </p:sp>
      <p:pic>
        <p:nvPicPr>
          <p:cNvPr id="7" name="Picture 6" descr="Logo ThermoTe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5949280"/>
            <a:ext cx="1589187" cy="762665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467544" y="1916832"/>
            <a:ext cx="6201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33CC33"/>
                </a:solidFill>
              </a:rPr>
              <a:t>Para 12 tarimas de 1,500 </a:t>
            </a:r>
            <a:r>
              <a:rPr lang="es-ES" b="1" dirty="0" err="1" smtClean="0">
                <a:solidFill>
                  <a:srgbClr val="33CC33"/>
                </a:solidFill>
              </a:rPr>
              <a:t>lbs</a:t>
            </a:r>
            <a:r>
              <a:rPr lang="es-ES" b="1" dirty="0" smtClean="0">
                <a:solidFill>
                  <a:srgbClr val="33CC33"/>
                </a:solidFill>
              </a:rPr>
              <a:t> cada una = 12 x 1,500 = 18,000 </a:t>
            </a:r>
            <a:r>
              <a:rPr lang="es-ES" b="1" dirty="0" err="1" smtClean="0">
                <a:solidFill>
                  <a:srgbClr val="33CC33"/>
                </a:solidFill>
              </a:rPr>
              <a:t>Lbs</a:t>
            </a:r>
            <a:endParaRPr lang="es-HN" dirty="0"/>
          </a:p>
        </p:txBody>
      </p:sp>
      <p:sp>
        <p:nvSpPr>
          <p:cNvPr id="8" name="7 CuadroTexto"/>
          <p:cNvSpPr txBox="1"/>
          <p:nvPr/>
        </p:nvSpPr>
        <p:spPr>
          <a:xfrm>
            <a:off x="467544" y="2348880"/>
            <a:ext cx="6373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33CC33"/>
                </a:solidFill>
              </a:rPr>
              <a:t>Q = masa (m) x calor especifico (</a:t>
            </a:r>
            <a:r>
              <a:rPr lang="es-ES" b="1" dirty="0" err="1" smtClean="0">
                <a:solidFill>
                  <a:srgbClr val="33CC33"/>
                </a:solidFill>
              </a:rPr>
              <a:t>Cp</a:t>
            </a:r>
            <a:r>
              <a:rPr lang="es-ES" b="1" dirty="0" smtClean="0">
                <a:solidFill>
                  <a:srgbClr val="33CC33"/>
                </a:solidFill>
              </a:rPr>
              <a:t>) x diferencial de </a:t>
            </a:r>
            <a:r>
              <a:rPr lang="es-ES" b="1" dirty="0" err="1" smtClean="0">
                <a:solidFill>
                  <a:srgbClr val="33CC33"/>
                </a:solidFill>
              </a:rPr>
              <a:t>temp</a:t>
            </a:r>
            <a:r>
              <a:rPr lang="es-ES" b="1" dirty="0" smtClean="0">
                <a:solidFill>
                  <a:srgbClr val="33CC33"/>
                </a:solidFill>
              </a:rPr>
              <a:t> (T2-T1</a:t>
            </a:r>
            <a:r>
              <a:rPr lang="es-ES" b="1" dirty="0" smtClean="0">
                <a:solidFill>
                  <a:srgbClr val="33CC33"/>
                </a:solidFill>
              </a:rPr>
              <a:t>)</a:t>
            </a:r>
            <a:endParaRPr lang="es-HN" dirty="0"/>
          </a:p>
        </p:txBody>
      </p:sp>
      <p:sp>
        <p:nvSpPr>
          <p:cNvPr id="9" name="8 CuadroTexto"/>
          <p:cNvSpPr txBox="1"/>
          <p:nvPr/>
        </p:nvSpPr>
        <p:spPr>
          <a:xfrm>
            <a:off x="467544" y="2852936"/>
            <a:ext cx="566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33CC33"/>
                </a:solidFill>
              </a:rPr>
              <a:t>Q = 18,000 </a:t>
            </a:r>
            <a:r>
              <a:rPr lang="es-ES" b="1" dirty="0" err="1" smtClean="0">
                <a:solidFill>
                  <a:srgbClr val="33CC33"/>
                </a:solidFill>
              </a:rPr>
              <a:t>Lbs</a:t>
            </a:r>
            <a:r>
              <a:rPr lang="es-ES" b="1" dirty="0" smtClean="0">
                <a:solidFill>
                  <a:srgbClr val="33CC33"/>
                </a:solidFill>
              </a:rPr>
              <a:t> x </a:t>
            </a:r>
            <a:r>
              <a:rPr lang="es-ES" b="1" dirty="0" smtClean="0">
                <a:solidFill>
                  <a:srgbClr val="33CC33"/>
                </a:solidFill>
              </a:rPr>
              <a:t>0.94 </a:t>
            </a:r>
            <a:r>
              <a:rPr lang="es-ES" b="1" dirty="0" err="1" smtClean="0">
                <a:solidFill>
                  <a:srgbClr val="33CC33"/>
                </a:solidFill>
              </a:rPr>
              <a:t>Btu</a:t>
            </a:r>
            <a:r>
              <a:rPr lang="es-ES" b="1" dirty="0" smtClean="0">
                <a:solidFill>
                  <a:srgbClr val="33CC33"/>
                </a:solidFill>
              </a:rPr>
              <a:t>/Lb-</a:t>
            </a:r>
            <a:r>
              <a:rPr lang="es-ES" b="1" dirty="0" err="1" smtClean="0">
                <a:solidFill>
                  <a:srgbClr val="33CC33"/>
                </a:solidFill>
              </a:rPr>
              <a:t>°F</a:t>
            </a:r>
            <a:r>
              <a:rPr lang="es-ES" b="1" dirty="0" smtClean="0">
                <a:solidFill>
                  <a:srgbClr val="33CC33"/>
                </a:solidFill>
              </a:rPr>
              <a:t> x (86-50)</a:t>
            </a:r>
            <a:r>
              <a:rPr lang="es-ES" b="1" dirty="0" err="1" smtClean="0">
                <a:solidFill>
                  <a:srgbClr val="33CC33"/>
                </a:solidFill>
              </a:rPr>
              <a:t>°F</a:t>
            </a:r>
            <a:r>
              <a:rPr lang="es-ES" b="1" dirty="0" smtClean="0">
                <a:solidFill>
                  <a:srgbClr val="33CC33"/>
                </a:solidFill>
              </a:rPr>
              <a:t> = 609,120 </a:t>
            </a:r>
            <a:r>
              <a:rPr lang="es-ES" b="1" dirty="0" err="1" smtClean="0">
                <a:solidFill>
                  <a:srgbClr val="33CC33"/>
                </a:solidFill>
              </a:rPr>
              <a:t>BTU</a:t>
            </a:r>
            <a:endParaRPr lang="es-ES" b="1" dirty="0" smtClean="0">
              <a:solidFill>
                <a:srgbClr val="33CC33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3429000"/>
            <a:ext cx="3889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33CC33"/>
                </a:solidFill>
              </a:rPr>
              <a:t>Tiempo enfriamiento asumido: 5 </a:t>
            </a:r>
            <a:r>
              <a:rPr lang="es-ES" b="1" dirty="0" smtClean="0">
                <a:solidFill>
                  <a:srgbClr val="33CC33"/>
                </a:solidFill>
              </a:rPr>
              <a:t>horas</a:t>
            </a:r>
            <a:endParaRPr lang="es-ES" b="1" dirty="0" smtClean="0">
              <a:solidFill>
                <a:srgbClr val="33CC33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7544" y="3861048"/>
            <a:ext cx="7443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33CC33"/>
                </a:solidFill>
              </a:rPr>
              <a:t>Q = 609,120 </a:t>
            </a:r>
            <a:r>
              <a:rPr lang="es-ES" b="1" dirty="0" err="1" smtClean="0">
                <a:solidFill>
                  <a:srgbClr val="33CC33"/>
                </a:solidFill>
              </a:rPr>
              <a:t>BTU</a:t>
            </a:r>
            <a:r>
              <a:rPr lang="es-ES" b="1" dirty="0" smtClean="0">
                <a:solidFill>
                  <a:srgbClr val="33CC33"/>
                </a:solidFill>
              </a:rPr>
              <a:t> / 5 horas x 1.20 factor seguridad = 146,189 </a:t>
            </a:r>
            <a:r>
              <a:rPr lang="es-ES" b="1" dirty="0" err="1" smtClean="0">
                <a:solidFill>
                  <a:srgbClr val="33CC33"/>
                </a:solidFill>
              </a:rPr>
              <a:t>BTU</a:t>
            </a:r>
            <a:r>
              <a:rPr lang="es-ES" b="1" dirty="0" smtClean="0">
                <a:solidFill>
                  <a:srgbClr val="33CC33"/>
                </a:solidFill>
              </a:rPr>
              <a:t>/</a:t>
            </a:r>
            <a:r>
              <a:rPr lang="es-ES" b="1" dirty="0" err="1" smtClean="0">
                <a:solidFill>
                  <a:srgbClr val="33CC33"/>
                </a:solidFill>
              </a:rPr>
              <a:t>HR</a:t>
            </a:r>
            <a:r>
              <a:rPr lang="es-ES" b="1" dirty="0" smtClean="0">
                <a:solidFill>
                  <a:srgbClr val="33CC33"/>
                </a:solidFill>
              </a:rPr>
              <a:t> @ 35 </a:t>
            </a:r>
            <a:r>
              <a:rPr lang="es-ES" b="1" dirty="0" err="1" smtClean="0">
                <a:solidFill>
                  <a:srgbClr val="33CC33"/>
                </a:solidFill>
              </a:rPr>
              <a:t>°F</a:t>
            </a:r>
            <a:r>
              <a:rPr lang="es-ES" b="1" dirty="0" smtClean="0">
                <a:solidFill>
                  <a:srgbClr val="33CC33"/>
                </a:solidFill>
              </a:rPr>
              <a:t> de </a:t>
            </a:r>
            <a:r>
              <a:rPr lang="es-ES" b="1" dirty="0" smtClean="0">
                <a:solidFill>
                  <a:srgbClr val="33CC33"/>
                </a:solidFill>
              </a:rPr>
              <a:t>temperatura de succión </a:t>
            </a:r>
            <a:r>
              <a:rPr lang="es-ES" b="1" dirty="0" smtClean="0">
                <a:solidFill>
                  <a:srgbClr val="33CC33"/>
                </a:solidFill>
              </a:rPr>
              <a:t>saturada (</a:t>
            </a:r>
            <a:r>
              <a:rPr lang="es-ES" b="1" dirty="0" err="1" smtClean="0">
                <a:solidFill>
                  <a:srgbClr val="33CC33"/>
                </a:solidFill>
              </a:rPr>
              <a:t>SST</a:t>
            </a:r>
            <a:r>
              <a:rPr lang="es-ES" b="1" dirty="0" smtClean="0">
                <a:solidFill>
                  <a:srgbClr val="33CC33"/>
                </a:solidFill>
              </a:rPr>
              <a:t>) del refrigerante.</a:t>
            </a:r>
            <a:endParaRPr lang="es-HN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67544" y="494116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Se requerirá de equipo de refrigeración adicional para compensar perdidas de calor por paredes y apertura de puertas.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1020</Words>
  <Application>Microsoft Office PowerPoint</Application>
  <PresentationFormat>Presentación en pantalla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JCrespo</dc:creator>
  <cp:lastModifiedBy>JCrespo</cp:lastModifiedBy>
  <cp:revision>43</cp:revision>
  <dcterms:created xsi:type="dcterms:W3CDTF">2011-07-27T02:21:53Z</dcterms:created>
  <dcterms:modified xsi:type="dcterms:W3CDTF">2011-07-28T00:25:02Z</dcterms:modified>
</cp:coreProperties>
</file>