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tl="1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2" r:id="rId2"/>
    <p:sldId id="389" r:id="rId3"/>
    <p:sldId id="392" r:id="rId4"/>
    <p:sldId id="390" r:id="rId5"/>
    <p:sldId id="391" r:id="rId6"/>
    <p:sldId id="381" r:id="rId7"/>
    <p:sldId id="386" r:id="rId8"/>
    <p:sldId id="384" r:id="rId9"/>
    <p:sldId id="383" r:id="rId10"/>
    <p:sldId id="387" r:id="rId11"/>
    <p:sldId id="385" r:id="rId12"/>
    <p:sldId id="388" r:id="rId13"/>
    <p:sldId id="393" r:id="rId14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66"/>
    <a:srgbClr val="FF3300"/>
    <a:srgbClr val="10252C"/>
    <a:srgbClr val="33778F"/>
    <a:srgbClr val="FFFF00"/>
    <a:srgbClr val="33CCCC"/>
    <a:srgbClr val="00CC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2632" autoAdjust="0"/>
    <p:restoredTop sz="86386" autoAdjust="0"/>
  </p:normalViewPr>
  <p:slideViewPr>
    <p:cSldViewPr>
      <p:cViewPr>
        <p:scale>
          <a:sx n="77" d="100"/>
          <a:sy n="77" d="100"/>
        </p:scale>
        <p:origin x="-536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2" tIns="47710" rIns="95422" bIns="47710" numCol="1" anchor="t" anchorCtr="0" compatLnSpc="1">
            <a:prstTxWarp prst="textNoShape">
              <a:avLst/>
            </a:prstTxWarp>
          </a:bodyPr>
          <a:lstStyle>
            <a:lvl1pPr defTabSz="954088" rtl="1">
              <a:defRPr sz="1200">
                <a:cs typeface="Times New Roman (Hebrew)" charset="-79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2" tIns="47710" rIns="95422" bIns="47710" numCol="1" anchor="t" anchorCtr="0" compatLnSpc="1">
            <a:prstTxWarp prst="textNoShape">
              <a:avLst/>
            </a:prstTxWarp>
          </a:bodyPr>
          <a:lstStyle>
            <a:lvl1pPr defTabSz="954088" rtl="1">
              <a:defRPr sz="1200">
                <a:cs typeface="Times New Roman (Hebrew)" charset="-79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2" tIns="47710" rIns="95422" bIns="47710" numCol="1" anchor="b" anchorCtr="0" compatLnSpc="1">
            <a:prstTxWarp prst="textNoShape">
              <a:avLst/>
            </a:prstTxWarp>
          </a:bodyPr>
          <a:lstStyle>
            <a:lvl1pPr defTabSz="954088" rtl="1">
              <a:defRPr sz="1200">
                <a:cs typeface="Times New Roman (Hebrew)" charset="-79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2" tIns="47710" rIns="95422" bIns="47710" numCol="1" anchor="b" anchorCtr="0" compatLnSpc="1">
            <a:prstTxWarp prst="textNoShape">
              <a:avLst/>
            </a:prstTxWarp>
          </a:bodyPr>
          <a:lstStyle>
            <a:lvl1pPr defTabSz="954088" rtl="1">
              <a:defRPr sz="1200">
                <a:cs typeface="Times New Roman (Hebrew)" charset="-79"/>
              </a:defRPr>
            </a:lvl1pPr>
          </a:lstStyle>
          <a:p>
            <a:fld id="{95F2039A-63F9-436A-AD18-6C3B88101F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2" tIns="47710" rIns="95422" bIns="47710" numCol="1" anchor="t" anchorCtr="0" compatLnSpc="1">
            <a:prstTxWarp prst="textNoShape">
              <a:avLst/>
            </a:prstTxWarp>
          </a:bodyPr>
          <a:lstStyle>
            <a:lvl1pPr algn="r" defTabSz="954088" rtl="1">
              <a:defRPr sz="1200">
                <a:cs typeface="Times New Roman (Hebrew)" charset="-79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2" tIns="47710" rIns="95422" bIns="47710" numCol="1" anchor="t" anchorCtr="0" compatLnSpc="1">
            <a:prstTxWarp prst="textNoShape">
              <a:avLst/>
            </a:prstTxWarp>
          </a:bodyPr>
          <a:lstStyle>
            <a:lvl1pPr defTabSz="954088" rtl="1">
              <a:defRPr sz="1200">
                <a:cs typeface="Times New Roman (Hebrew)" charset="-79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2" tIns="47710" rIns="95422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סגנונות טקסט של תבנית בסיס</a:t>
            </a:r>
          </a:p>
          <a:p>
            <a:pPr lvl="1"/>
            <a:r>
              <a:rPr lang="he-IL" altLang="en-US" smtClean="0"/>
              <a:t>רמה שנייה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2" tIns="47710" rIns="95422" bIns="47710" numCol="1" anchor="b" anchorCtr="0" compatLnSpc="1">
            <a:prstTxWarp prst="textNoShape">
              <a:avLst/>
            </a:prstTxWarp>
          </a:bodyPr>
          <a:lstStyle>
            <a:lvl1pPr algn="r" defTabSz="954088" rtl="1">
              <a:defRPr sz="1200">
                <a:cs typeface="Times New Roman (Hebrew)" charset="-79"/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2" tIns="47710" rIns="95422" bIns="47710" numCol="1" anchor="b" anchorCtr="0" compatLnSpc="1">
            <a:prstTxWarp prst="textNoShape">
              <a:avLst/>
            </a:prstTxWarp>
          </a:bodyPr>
          <a:lstStyle>
            <a:lvl1pPr defTabSz="954088" rtl="1">
              <a:defRPr sz="1200">
                <a:cs typeface="Times New Roman (Hebrew)" charset="-79"/>
              </a:defRPr>
            </a:lvl1pPr>
          </a:lstStyle>
          <a:p>
            <a:fld id="{11F9A3BA-3C33-49AC-9735-B96FD88D79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 (Hebrew)" charset="-79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 (Hebrew)" charset="-79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 (Hebrew)" charset="-79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 (Hebrew)" charset="-79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69EED-2533-48E7-9FDC-C6F5D2B1EC5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15117-F427-4E25-8659-26663C619C1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4518F-213A-406E-975C-33A67FED667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3C022-D084-4BCF-96A7-9E6E9A9B01F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B94B2-C9BF-483C-9A8E-27E83ED17F8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0CA0E-D3AE-4600-AD6D-1E6C624A88E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9FE9C-74E6-46E7-9C2C-F5B450B8BCC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9B7B5-F45F-4CBC-9B75-0F8FED1C234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099F6-F3F4-4AC1-A925-D48401F552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6DA2-399B-4BF6-96C6-50C94D9294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FAD01-4F73-40DF-83BE-59F7B01ACB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F4A6E8-5384-488C-AA90-01F4EC2778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83DAC-8286-4F8C-85E1-2B380CE047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35B8B-B09F-4D40-A2F6-C1704D7F77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3806D-3E55-4DF0-A6EB-0478DFC08C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B0E41-FC23-4299-B01E-59E4FD3243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62F2D-6F57-42CF-A751-E4A65DDB30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57292-520D-4375-847B-C4790D6B11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B9C2C-CAB8-42AF-B008-3F5CBC2310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9E944-DF41-4F7C-9095-696896D5BA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לשנות סגנון כותרת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לשנות סגנון טקסט בסיס</a:t>
            </a:r>
          </a:p>
          <a:p>
            <a:pPr lvl="1"/>
            <a:r>
              <a:rPr lang="he-IL" altLang="en-US" smtClean="0"/>
              <a:t>רמה שניה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>
                <a:cs typeface="+mn-cs"/>
              </a:defRPr>
            </a:lvl1pPr>
          </a:lstStyle>
          <a:p>
            <a:fld id="{EF5DE72D-75A7-4A00-8275-B3F4722EA8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 dir="in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 (Hebrew)" charset="-79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 (Hebrew)" charset="-79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 (Hebrew)" charset="-79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 (Hebrew)" charset="-79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 (Hebrew)" charset="-79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 (Hebrew)" charset="-79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 (Hebrew)" charset="-79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 (Hebrew)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9" name="Group 11"/>
          <p:cNvGrpSpPr>
            <a:grpSpLocks/>
          </p:cNvGrpSpPr>
          <p:nvPr/>
        </p:nvGrpSpPr>
        <p:grpSpPr bwMode="auto">
          <a:xfrm>
            <a:off x="609600" y="5219700"/>
            <a:ext cx="8067675" cy="1638300"/>
            <a:chOff x="0" y="2784"/>
            <a:chExt cx="5130" cy="1032"/>
          </a:xfrm>
        </p:grpSpPr>
        <p:pic>
          <p:nvPicPr>
            <p:cNvPr id="15565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6" y="2784"/>
              <a:ext cx="1338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65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2" y="2784"/>
              <a:ext cx="1338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65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784"/>
              <a:ext cx="1338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65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" y="2784"/>
              <a:ext cx="1338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0"/>
            <a:ext cx="81153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152400"/>
            <a:ext cx="8001000" cy="2438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El </a:t>
            </a:r>
            <a:r>
              <a:rPr lang="en-US" sz="44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Riego</a:t>
            </a:r>
            <a:r>
              <a:rPr lang="en-US" sz="44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, </a:t>
            </a:r>
            <a:r>
              <a:rPr lang="en-US" sz="44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su</a:t>
            </a:r>
            <a:r>
              <a:rPr lang="en-US" sz="44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44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Aplicacion</a:t>
            </a:r>
            <a:r>
              <a:rPr lang="en-US" sz="44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44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y</a:t>
            </a:r>
            <a:r>
              <a:rPr lang="en-US" sz="44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el </a:t>
            </a:r>
            <a:r>
              <a:rPr lang="en-US" sz="44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Medio</a:t>
            </a:r>
            <a:r>
              <a:rPr lang="en-US" sz="44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44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Ambiente</a:t>
            </a:r>
            <a:endParaRPr lang="en-US" sz="4400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8991600" cy="960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000" b="1">
                <a:solidFill>
                  <a:srgbClr val="FFFF00"/>
                </a:solidFill>
                <a:latin typeface="Arial" charset="0"/>
              </a:rPr>
              <a:t>INTERVENCION HUMANA</a:t>
            </a:r>
            <a:r>
              <a:rPr lang="es-ES" sz="3000">
                <a:solidFill>
                  <a:schemeClr val="bg1"/>
                </a:solidFill>
                <a:latin typeface="Arial" charset="0"/>
              </a:rPr>
              <a:t> </a:t>
            </a:r>
            <a:br>
              <a:rPr lang="es-ES" sz="3000">
                <a:solidFill>
                  <a:schemeClr val="bg1"/>
                </a:solidFill>
                <a:latin typeface="Arial" charset="0"/>
              </a:rPr>
            </a:br>
            <a:r>
              <a:rPr lang="es-ES" sz="2700">
                <a:solidFill>
                  <a:schemeClr val="bg1"/>
                </a:solidFill>
                <a:latin typeface="Arial" charset="0"/>
              </a:rPr>
              <a:t>EN EL CICLO DEL AGUA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59631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s-ES" sz="2200" dirty="0">
                <a:latin typeface="Arial" charset="0"/>
              </a:rPr>
              <a:t>Utilizando grandes cantidades de agua dulce de las corrientes, lagos y acuíferos para riego y/o consumo humano. La utilización excesiva a generado el agotamiento del agua freática permitiendo la intrusión de AGUA </a:t>
            </a:r>
            <a:r>
              <a:rPr lang="es-ES" sz="2200" dirty="0" smtClean="0">
                <a:latin typeface="Arial" charset="0"/>
              </a:rPr>
              <a:t>SALADA</a:t>
            </a:r>
            <a:r>
              <a:rPr lang="es-ES" sz="2200" dirty="0">
                <a:latin typeface="Arial" charset="0"/>
              </a:rPr>
              <a:t>.</a:t>
            </a:r>
          </a:p>
          <a:p>
            <a:pPr marL="457200" indent="-457200"/>
            <a:r>
              <a:rPr lang="es-ES" sz="2200" dirty="0">
                <a:latin typeface="Arial" charset="0"/>
              </a:rPr>
              <a:t>2.  Talando vegetación (DEFORESTACION) para tierras agrícolas, minería, caminos, estacionamientos, construcciones, etc.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457200" y="3527425"/>
            <a:ext cx="8229600" cy="31781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2700">
                <a:solidFill>
                  <a:schemeClr val="bg1"/>
                </a:solidFill>
                <a:latin typeface="Arial" charset="0"/>
              </a:rPr>
              <a:t>Se reduce el área de infiltración que descarga las reservas subterráneas.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700">
                <a:solidFill>
                  <a:schemeClr val="bg1"/>
                </a:solidFill>
                <a:latin typeface="Arial" charset="0"/>
              </a:rPr>
              <a:t>Aumenta el riesgo de inundaciones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700">
                <a:solidFill>
                  <a:schemeClr val="bg1"/>
                </a:solidFill>
                <a:latin typeface="Arial" charset="0"/>
              </a:rPr>
              <a:t>Acentúa el escurrimiento superficial.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700">
                <a:solidFill>
                  <a:schemeClr val="bg1"/>
                </a:solidFill>
                <a:latin typeface="Arial" charset="0"/>
              </a:rPr>
              <a:t>Se incrementa la erosión del suelo, los deslaves y derrumbes de tierra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1006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Arial" charset="0"/>
              </a:rPr>
              <a:t>CICLO HIDROLOGICO (CICLO DEL AGUA)</a:t>
            </a:r>
            <a:br>
              <a:rPr lang="en-US" sz="3000">
                <a:solidFill>
                  <a:schemeClr val="bg1"/>
                </a:solidFill>
                <a:latin typeface="Arial" charset="0"/>
              </a:rPr>
            </a:br>
            <a:r>
              <a:rPr lang="en-US" sz="3000" b="1">
                <a:solidFill>
                  <a:srgbClr val="FFFF00"/>
                </a:solidFill>
                <a:latin typeface="Arial" charset="0"/>
              </a:rPr>
              <a:t>AGRICULTURA</a:t>
            </a:r>
            <a:endParaRPr lang="es-ES" sz="3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3810000" y="1524000"/>
            <a:ext cx="1312863" cy="8540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0">
                <a:solidFill>
                  <a:srgbClr val="006699"/>
                </a:solidFill>
                <a:latin typeface="Arial" charset="0"/>
              </a:rPr>
              <a:t>H</a:t>
            </a:r>
            <a:r>
              <a:rPr lang="en-US" sz="2500">
                <a:solidFill>
                  <a:srgbClr val="006699"/>
                </a:solidFill>
                <a:latin typeface="Arial" charset="0"/>
              </a:rPr>
              <a:t>2</a:t>
            </a:r>
            <a:r>
              <a:rPr lang="en-US" sz="5000">
                <a:solidFill>
                  <a:srgbClr val="006699"/>
                </a:solidFill>
                <a:latin typeface="Arial" charset="0"/>
              </a:rPr>
              <a:t>O</a:t>
            </a:r>
            <a:endParaRPr lang="es-ES" sz="500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914400" y="2819400"/>
            <a:ext cx="2195513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latin typeface="Arial" charset="0"/>
              </a:rPr>
              <a:t>INGRESOS</a:t>
            </a:r>
            <a:endParaRPr lang="es-ES" sz="3000">
              <a:latin typeface="Arial" charset="0"/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609600" y="4191000"/>
            <a:ext cx="2851150" cy="503238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700">
                <a:latin typeface="Arial" charset="0"/>
              </a:rPr>
              <a:t>PRECIPITACION</a:t>
            </a:r>
            <a:endParaRPr lang="es-ES" sz="2700">
              <a:latin typeface="Arial" charset="0"/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533400" y="5599113"/>
            <a:ext cx="3232150" cy="5032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700">
                <a:latin typeface="Arial" charset="0"/>
              </a:rPr>
              <a:t>RIEGO ARTIFICIAL</a:t>
            </a:r>
            <a:endParaRPr lang="es-ES" sz="2700">
              <a:latin typeface="Arial" charset="0"/>
            </a:endParaRP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5943600" y="5562600"/>
            <a:ext cx="2068513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latin typeface="Arial" charset="0"/>
              </a:rPr>
              <a:t>EGRESOS</a:t>
            </a:r>
            <a:endParaRPr lang="es-ES" sz="3000">
              <a:latin typeface="Arial" charset="0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883150" y="4135438"/>
            <a:ext cx="4184650" cy="5032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700">
                <a:latin typeface="Arial" charset="0"/>
              </a:rPr>
              <a:t>EVAPOTRANSPIRACION</a:t>
            </a:r>
            <a:endParaRPr lang="es-ES" sz="2700">
              <a:latin typeface="Arial" charset="0"/>
            </a:endParaRP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5638800" y="2855913"/>
            <a:ext cx="2660650" cy="5032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700">
                <a:latin typeface="Arial" charset="0"/>
              </a:rPr>
              <a:t>ESCORRENTIA</a:t>
            </a:r>
            <a:endParaRPr lang="es-ES" sz="2700">
              <a:latin typeface="Arial" charset="0"/>
            </a:endParaRPr>
          </a:p>
        </p:txBody>
      </p:sp>
      <p:cxnSp>
        <p:nvCxnSpPr>
          <p:cNvPr id="158730" name="AutoShape 10"/>
          <p:cNvCxnSpPr>
            <a:cxnSpLocks noChangeShapeType="1"/>
          </p:cNvCxnSpPr>
          <p:nvPr/>
        </p:nvCxnSpPr>
        <p:spPr bwMode="auto">
          <a:xfrm rot="10800000" flipV="1">
            <a:off x="2012950" y="1951038"/>
            <a:ext cx="1797050" cy="868362"/>
          </a:xfrm>
          <a:prstGeom prst="bentConnector2">
            <a:avLst/>
          </a:prstGeom>
          <a:noFill/>
          <a:ln w="127000">
            <a:solidFill>
              <a:srgbClr val="00FFFF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158733" name="Line 13"/>
          <p:cNvSpPr>
            <a:spLocks noChangeShapeType="1"/>
          </p:cNvSpPr>
          <p:nvPr/>
        </p:nvSpPr>
        <p:spPr bwMode="auto">
          <a:xfrm>
            <a:off x="1981200" y="3352800"/>
            <a:ext cx="0" cy="838200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>
            <a:off x="1981200" y="4724400"/>
            <a:ext cx="0" cy="914400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>
            <a:off x="3810000" y="5867400"/>
            <a:ext cx="2133600" cy="0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 flipV="1">
            <a:off x="7010400" y="4648200"/>
            <a:ext cx="0" cy="914400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 flipV="1">
            <a:off x="6934200" y="3352800"/>
            <a:ext cx="0" cy="762000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s-ES"/>
          </a:p>
        </p:txBody>
      </p:sp>
      <p:cxnSp>
        <p:nvCxnSpPr>
          <p:cNvPr id="158738" name="AutoShape 18"/>
          <p:cNvCxnSpPr>
            <a:cxnSpLocks noChangeShapeType="1"/>
          </p:cNvCxnSpPr>
          <p:nvPr/>
        </p:nvCxnSpPr>
        <p:spPr bwMode="auto">
          <a:xfrm rot="5400000" flipH="1">
            <a:off x="5593556" y="1480345"/>
            <a:ext cx="904875" cy="1846262"/>
          </a:xfrm>
          <a:prstGeom prst="bentConnector2">
            <a:avLst/>
          </a:prstGeom>
          <a:noFill/>
          <a:ln w="127000">
            <a:solidFill>
              <a:srgbClr val="00FFFF"/>
            </a:solidFill>
            <a:miter lim="800000"/>
            <a:headEnd/>
            <a:tailEnd type="stealth" w="lg" len="lg"/>
          </a:ln>
          <a:effectLst/>
        </p:spPr>
      </p:cxn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nimBg="1" autoUpdateAnimBg="0"/>
      <p:bldP spid="158724" grpId="0" animBg="1" autoUpdateAnimBg="0"/>
      <p:bldP spid="158725" grpId="0" animBg="1" autoUpdateAnimBg="0"/>
      <p:bldP spid="158726" grpId="0" animBg="1" autoUpdateAnimBg="0"/>
      <p:bldP spid="158727" grpId="0" animBg="1" autoUpdateAnimBg="0"/>
      <p:bldP spid="158728" grpId="0" animBg="1" autoUpdateAnimBg="0"/>
      <p:bldP spid="158729" grpId="0" animBg="1" autoUpdateAnimBg="0"/>
      <p:bldP spid="158733" grpId="0" animBg="1"/>
      <p:bldP spid="158734" grpId="0" animBg="1"/>
      <p:bldP spid="158735" grpId="0" animBg="1"/>
      <p:bldP spid="158736" grpId="0" animBg="1"/>
      <p:bldP spid="1587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10207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700">
                <a:solidFill>
                  <a:srgbClr val="FFFF00"/>
                </a:solidFill>
                <a:latin typeface="Arial" charset="0"/>
              </a:rPr>
              <a:t>CONSERVACION DEL RECURSO RENOVABLE</a:t>
            </a:r>
          </a:p>
          <a:p>
            <a:pPr algn="ctr"/>
            <a:r>
              <a:rPr lang="es-ES" sz="3400">
                <a:solidFill>
                  <a:schemeClr val="bg1"/>
                </a:solidFill>
                <a:latin typeface="Arial" charset="0"/>
              </a:rPr>
              <a:t>AGUA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685800" y="6399213"/>
            <a:ext cx="7497763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Arial" charset="0"/>
              </a:rPr>
              <a:t>COMENZEMOS HOY PARA PODER VIVIR MAÑANA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CC00"/>
                </a:solidFill>
                <a:latin typeface="Arial" charset="0"/>
              </a:rPr>
              <a:t>PLAN DE ACCION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8763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000">
                <a:latin typeface="Arial" charset="0"/>
              </a:rPr>
              <a:t>Conocimientos del suelo y cultivo a regar.</a:t>
            </a:r>
          </a:p>
          <a:p>
            <a:pPr>
              <a:buFontTx/>
              <a:buChar char="•"/>
            </a:pPr>
            <a:r>
              <a:rPr lang="es-ES" sz="2000">
                <a:latin typeface="Arial" charset="0"/>
              </a:rPr>
              <a:t>Determinar con exactitud la “necesidad del agua” del cultivo </a:t>
            </a:r>
            <a:r>
              <a:rPr lang="en-US" sz="2000">
                <a:latin typeface="Arial" charset="0"/>
              </a:rPr>
              <a:t>(</a:t>
            </a:r>
            <a:r>
              <a:rPr lang="es-ES" sz="2000">
                <a:latin typeface="Arial" charset="0"/>
              </a:rPr>
              <a:t>BALANCE HIDRICO</a:t>
            </a:r>
            <a:r>
              <a:rPr lang="en-US" sz="2000">
                <a:latin typeface="Arial" charset="0"/>
              </a:rPr>
              <a:t>)</a:t>
            </a:r>
            <a:endParaRPr lang="es-ES" sz="2000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2000">
                <a:latin typeface="Arial" charset="0"/>
              </a:rPr>
              <a:t>Humedecer la zona radicular del cultivo</a:t>
            </a:r>
          </a:p>
          <a:p>
            <a:pPr>
              <a:buFontTx/>
              <a:buChar char="•"/>
            </a:pPr>
            <a:r>
              <a:rPr lang="es-ES" sz="2000">
                <a:latin typeface="Arial" charset="0"/>
              </a:rPr>
              <a:t>Mantener una “alta eficiencia de operación y mantenimiento” de los equipos/sistemas de riego</a:t>
            </a:r>
          </a:p>
          <a:p>
            <a:pPr>
              <a:buFontTx/>
              <a:buChar char="•"/>
            </a:pPr>
            <a:r>
              <a:rPr lang="es-ES" sz="2000">
                <a:latin typeface="Arial" charset="0"/>
              </a:rPr>
              <a:t>Instalar tensiometros, tanques de evaporación, etmometros, etc. para monitorear la frecuencia</a:t>
            </a:r>
            <a:r>
              <a:rPr lang="en-US" sz="2000">
                <a:latin typeface="Arial" charset="0"/>
              </a:rPr>
              <a:t>,</a:t>
            </a:r>
            <a:r>
              <a:rPr lang="es-ES" sz="2000">
                <a:latin typeface="Arial" charset="0"/>
              </a:rPr>
              <a:t> turno y cantidad del riego </a:t>
            </a:r>
            <a:r>
              <a:rPr lang="en-US" sz="2000">
                <a:latin typeface="Arial" charset="0"/>
              </a:rPr>
              <a:t>(</a:t>
            </a:r>
            <a:r>
              <a:rPr lang="es-ES" sz="2000">
                <a:latin typeface="Arial" charset="0"/>
              </a:rPr>
              <a:t>CAPACIDAD DE CAMPO</a:t>
            </a:r>
            <a:r>
              <a:rPr lang="en-US" sz="2000">
                <a:latin typeface="Arial" charset="0"/>
              </a:rPr>
              <a:t>)</a:t>
            </a:r>
            <a:endParaRPr lang="es-ES" sz="2000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2000">
                <a:latin typeface="Arial" charset="0"/>
              </a:rPr>
              <a:t>Aplicar el agua al suelo a baja velocidad de infiltración para evitar erosión y el lavado de nutrientes por escorrentía</a:t>
            </a:r>
          </a:p>
          <a:p>
            <a:pPr>
              <a:buFontTx/>
              <a:buChar char="•"/>
            </a:pPr>
            <a:r>
              <a:rPr lang="es-ES" sz="2000">
                <a:latin typeface="Arial" charset="0"/>
              </a:rPr>
              <a:t>Conservar las fuentes de aguas limpias, y periódicamente aforadas evitando la extracción excesiva del agua</a:t>
            </a:r>
          </a:p>
          <a:p>
            <a:pPr>
              <a:buFontTx/>
              <a:buChar char="•"/>
            </a:pPr>
            <a:r>
              <a:rPr lang="es-ES" sz="2000">
                <a:latin typeface="Arial" charset="0"/>
              </a:rPr>
              <a:t>Fuentes superficiales con una franja de conservación de 30 mts.</a:t>
            </a:r>
          </a:p>
          <a:p>
            <a:pPr>
              <a:buFontTx/>
              <a:buChar char="•"/>
            </a:pPr>
            <a:r>
              <a:rPr lang="es-ES" sz="2000">
                <a:latin typeface="Arial" charset="0"/>
              </a:rPr>
              <a:t>Reforestación de las cuencas y franjas de conservación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1"/>
            <a:ext cx="8001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Muchas</a:t>
            </a:r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 Gracias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648200"/>
            <a:ext cx="4419600" cy="1508105"/>
          </a:xfrm>
          <a:prstGeom prst="rect">
            <a:avLst/>
          </a:prstGeom>
          <a:noFill/>
          <a:ln w="28575" cap="rnd" cmpd="sng">
            <a:solidFill>
              <a:schemeClr val="accent2"/>
            </a:solidFill>
            <a:round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err="1" smtClean="0"/>
              <a:t>Ing</a:t>
            </a:r>
            <a:r>
              <a:rPr lang="en-US" b="1" dirty="0" smtClean="0"/>
              <a:t>. </a:t>
            </a:r>
            <a:r>
              <a:rPr lang="en-US" b="1" dirty="0" err="1" smtClean="0"/>
              <a:t>Amnon</a:t>
            </a:r>
            <a:r>
              <a:rPr lang="en-US" b="1" dirty="0" smtClean="0"/>
              <a:t> Keidar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Cell: </a:t>
            </a:r>
            <a:r>
              <a:rPr lang="en-US" dirty="0" smtClean="0"/>
              <a:t>(504) 33 92 24 82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E-mail: </a:t>
            </a:r>
            <a:r>
              <a:rPr lang="en-US" dirty="0" err="1" smtClean="0"/>
              <a:t>akeidar@yahoo.com</a:t>
            </a:r>
            <a:endParaRPr lang="en-US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blipFill rotWithShape="1">
          <a:blip r:embed="rId2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152400" y="914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685800"/>
          </a:xfrm>
          <a:noFill/>
          <a:ln/>
        </p:spPr>
        <p:txBody>
          <a:bodyPr/>
          <a:lstStyle/>
          <a:p>
            <a:r>
              <a:rPr lang="en-US" sz="20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Principales</a:t>
            </a:r>
            <a:r>
              <a:rPr lang="en-US" sz="20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20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Factores</a:t>
            </a:r>
            <a:r>
              <a:rPr lang="en-US" sz="20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de La </a:t>
            </a:r>
            <a:r>
              <a:rPr lang="en-US" sz="20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produccion</a:t>
            </a:r>
            <a:r>
              <a:rPr lang="en-US" sz="20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20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agricola</a:t>
            </a:r>
            <a:endParaRPr lang="en-US" sz="2000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04800" y="838200"/>
          <a:ext cx="8534398" cy="5789859"/>
        </p:xfrm>
        <a:graphic>
          <a:graphicData uri="http://schemas.openxmlformats.org/drawingml/2006/table">
            <a:tbl>
              <a:tblPr/>
              <a:tblGrid>
                <a:gridCol w="1007999"/>
                <a:gridCol w="973201"/>
                <a:gridCol w="1042797"/>
                <a:gridCol w="1007999"/>
                <a:gridCol w="1293602"/>
                <a:gridCol w="1192802"/>
                <a:gridCol w="1007999"/>
                <a:gridCol w="1007999"/>
              </a:tblGrid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INCONTROLABLES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5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 smtClean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TEMPERATURA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CLIMA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LLUVIA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BRILLO SOLAR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HUMEDA RELATIVA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- TEXTURA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sng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CONDICIONES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- DENSIDAD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39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sng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FISICA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- PROFUNDIDAD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SUELO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sng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CONDICIONES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- FERTILIDAD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sng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QUIMICA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- TOXICIDAD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FACTORES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AMBIENTALES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- RIEGO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54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sng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RECURSOS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- DRENAJE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sng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TECNICO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- INFRAESTRUCTURA EN GENERAL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- DENSIDAD DEL CULTIVO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HOMBRE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- MALEZA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CONTROLES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- PLAGAS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SANITARIOS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- ENFERMEDADES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sng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RECURSOS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sng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ECONOMICOS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5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6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2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06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CONTROLABLES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Line 1"/>
          <p:cNvSpPr>
            <a:spLocks noChangeShapeType="1"/>
          </p:cNvSpPr>
          <p:nvPr/>
        </p:nvSpPr>
        <p:spPr bwMode="auto">
          <a:xfrm flipH="1">
            <a:off x="1419225" y="657225"/>
            <a:ext cx="76200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1514475" y="647700"/>
            <a:ext cx="104775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cxnSp>
        <p:nvCxnSpPr>
          <p:cNvPr id="17" name="16 Conector recto de flecha"/>
          <p:cNvCxnSpPr/>
          <p:nvPr/>
        </p:nvCxnSpPr>
        <p:spPr bwMode="auto">
          <a:xfrm rot="5400000">
            <a:off x="419894" y="2628106"/>
            <a:ext cx="3200400" cy="23018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blipFill rotWithShape="1"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r>
              <a:rPr lang="en-US" sz="28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Composicion</a:t>
            </a:r>
            <a:r>
              <a:rPr lang="en-US" sz="28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del </a:t>
            </a:r>
            <a:r>
              <a:rPr lang="en-US" sz="28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estudio</a:t>
            </a:r>
            <a:r>
              <a:rPr lang="en-US" sz="28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de </a:t>
            </a:r>
            <a:r>
              <a:rPr lang="en-US" sz="2800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riego</a:t>
            </a:r>
            <a:endParaRPr lang="en-US" sz="2800" b="1" cap="all" dirty="0" smtClean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90600" y="914400"/>
          <a:ext cx="7467601" cy="5934147"/>
        </p:xfrm>
        <a:graphic>
          <a:graphicData uri="http://schemas.openxmlformats.org/drawingml/2006/table">
            <a:tbl>
              <a:tblPr/>
              <a:tblGrid>
                <a:gridCol w="1341486"/>
                <a:gridCol w="1341486"/>
                <a:gridCol w="1855719"/>
                <a:gridCol w="1587424"/>
                <a:gridCol w="1341486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FUENTE DE AGUA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8848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AMBIENTALES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BALANCE HIDRICO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8848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EFICIENCIA DEL RIEGO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OTROS USUARIOS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COSTO DEL EQUIPO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sng" strike="noStrike">
                          <a:solidFill>
                            <a:schemeClr val="tx1"/>
                          </a:solidFill>
                          <a:latin typeface="Arial"/>
                        </a:rPr>
                        <a:t>ECONOMICOS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AMORTIZACION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8848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RETORNO DEL CAPITAL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SUELO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8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sng" strike="noStrike">
                          <a:solidFill>
                            <a:schemeClr val="tx1"/>
                          </a:solidFill>
                          <a:latin typeface="Arial"/>
                        </a:rPr>
                        <a:t>FACTORES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sng" strike="noStrike">
                          <a:solidFill>
                            <a:schemeClr val="tx1"/>
                          </a:solidFill>
                          <a:latin typeface="Arial"/>
                        </a:rPr>
                        <a:t>AGRONOMICOS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CULTIVO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CLIMATOLOGIA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CAPACITACION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8848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sng" strike="noStrike">
                          <a:solidFill>
                            <a:schemeClr val="tx1"/>
                          </a:solidFill>
                          <a:latin typeface="Arial"/>
                        </a:rPr>
                        <a:t>OPERACIONALES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ADAPTACION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COMPLEJIDAD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FUENTE DE AGUA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sng" strike="noStrike">
                          <a:solidFill>
                            <a:schemeClr val="tx1"/>
                          </a:solidFill>
                          <a:latin typeface="Arial"/>
                        </a:rPr>
                        <a:t>HIDRAULICOS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AFORO Y CALIDAD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METODO DE RIEGO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455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UNIDAD DE BOMBEO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372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372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3048000" y="6257925"/>
            <a:ext cx="142875" cy="857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 type="none" w="med" len="med"/>
          </a:ln>
        </p:spPr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048000" y="10658475"/>
            <a:ext cx="114300" cy="1238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 type="none" w="med" len="med"/>
          </a:ln>
        </p:spPr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blipFill rotWithShape="1">
          <a:blip r:embed="rId2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  <a:ln/>
        </p:spPr>
        <p:txBody>
          <a:bodyPr/>
          <a:lstStyle/>
          <a:p>
            <a:r>
              <a:rPr lang="en-US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Objetivo</a:t>
            </a:r>
            <a:r>
              <a:rPr lang="en-US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del </a:t>
            </a:r>
            <a:r>
              <a:rPr lang="en-US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riego</a:t>
            </a:r>
            <a:endParaRPr lang="en-US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362200"/>
          </a:xfrm>
          <a:solidFill>
            <a:schemeClr val="bg1">
              <a:alpha val="50000"/>
            </a:schemeClr>
          </a:solidFill>
          <a:ln/>
        </p:spPr>
        <p:txBody>
          <a:bodyPr/>
          <a:lstStyle/>
          <a:p>
            <a:pPr algn="l">
              <a:buNone/>
            </a:pPr>
            <a:r>
              <a:rPr lang="es-ES_tradnl" sz="2400" b="1" dirty="0" smtClean="0"/>
              <a:t>HUMEDECER </a:t>
            </a:r>
            <a:r>
              <a:rPr lang="es-ES_tradnl" sz="2400" b="1" dirty="0"/>
              <a:t>EL SUELO EN LA PROFUNDIDAD RADICULAR EFECTIVA PARA QUE EL CULTIVO SE DESARROLLE CON SU MAXIMO POTENCIAL PRODUCTIVO</a:t>
            </a:r>
            <a:r>
              <a:rPr lang="es-ES_tradnl" sz="2400" b="1" dirty="0" smtClean="0"/>
              <a:t>, SIN </a:t>
            </a:r>
            <a:r>
              <a:rPr lang="es-ES_tradnl" sz="2400" b="1" dirty="0"/>
              <a:t>QUE LA FALTA DE AGUA SEA UNA </a:t>
            </a:r>
            <a:r>
              <a:rPr lang="es-ES_tradnl" sz="2400" b="1" dirty="0">
                <a:solidFill>
                  <a:schemeClr val="tx2"/>
                </a:solidFill>
              </a:rPr>
              <a:t>LIMITANTE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blipFill rotWithShape="1"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noFill/>
          <a:ln/>
        </p:spPr>
        <p:txBody>
          <a:bodyPr/>
          <a:lstStyle/>
          <a:p>
            <a:r>
              <a:rPr lang="en-US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Objetivos</a:t>
            </a:r>
            <a:r>
              <a:rPr lang="en-US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hidraulicos</a:t>
            </a:r>
            <a:endParaRPr lang="en-US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  <a:solidFill>
            <a:schemeClr val="bg1">
              <a:alpha val="70000"/>
            </a:schemeClr>
          </a:solidFill>
          <a:ln/>
        </p:spPr>
        <p:txBody>
          <a:bodyPr/>
          <a:lstStyle/>
          <a:p>
            <a:pPr algn="l"/>
            <a:r>
              <a:rPr lang="es-ES_tradnl" sz="2800" b="1" dirty="0"/>
              <a:t>A. DISTRIBUCION UNIFORME DEL </a:t>
            </a:r>
            <a:r>
              <a:rPr lang="es-ES_tradnl" sz="2800" b="1" dirty="0" smtClean="0"/>
              <a:t>AGUA DENTRO </a:t>
            </a:r>
            <a:r>
              <a:rPr lang="es-ES_tradnl" sz="2800" b="1" dirty="0"/>
              <a:t>DEL SISTEMA DE RIEGO</a:t>
            </a:r>
            <a:r>
              <a:rPr lang="es-ES_tradnl" sz="2800" b="1" dirty="0" smtClean="0"/>
              <a:t>.</a:t>
            </a:r>
          </a:p>
          <a:p>
            <a:pPr algn="l">
              <a:buFontTx/>
              <a:buNone/>
            </a:pPr>
            <a:endParaRPr lang="es-ES_tradnl" sz="2800" b="1" dirty="0" smtClean="0"/>
          </a:p>
          <a:p>
            <a:pPr algn="l"/>
            <a:r>
              <a:rPr lang="es-ES_tradnl" sz="2800" b="1" dirty="0" smtClean="0"/>
              <a:t>B. ENTREGAR EL CAUDAL CON UNA PRESION DETERMINADA A CADA EMISOR ( GOTERO, MICRO ASPERSOR, ASPERSOR, ETC. ).</a:t>
            </a:r>
          </a:p>
          <a:p>
            <a:pPr algn="l">
              <a:buFontTx/>
              <a:buNone/>
            </a:pPr>
            <a:endParaRPr lang="es-ES_tradnl" sz="2800" b="1" dirty="0" smtClean="0"/>
          </a:p>
          <a:p>
            <a:pPr algn="l"/>
            <a:r>
              <a:rPr lang="es-ES_tradnl" sz="2800" b="1" dirty="0" smtClean="0"/>
              <a:t>C. SUMINISTRAR EL CAUDAL REQUERIDO POR EL SUELO - PLANTA. </a:t>
            </a:r>
            <a:endParaRPr lang="es-ES_tradnl" sz="2800" b="1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0" name="AutoShape 6"/>
          <p:cNvSpPr>
            <a:spLocks noChangeArrowheads="1"/>
          </p:cNvSpPr>
          <p:nvPr/>
        </p:nvSpPr>
        <p:spPr bwMode="auto">
          <a:xfrm>
            <a:off x="381000" y="1714500"/>
            <a:ext cx="2286000" cy="3086100"/>
          </a:xfrm>
          <a:prstGeom prst="can">
            <a:avLst>
              <a:gd name="adj" fmla="val 33750"/>
            </a:avLst>
          </a:prstGeom>
          <a:solidFill>
            <a:srgbClr val="33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solidFill>
            <a:srgbClr val="3366FF"/>
          </a:solidFill>
        </p:spPr>
        <p:txBody>
          <a:bodyPr/>
          <a:lstStyle/>
          <a:p>
            <a:r>
              <a:rPr lang="es-ES" sz="3200" dirty="0">
                <a:solidFill>
                  <a:schemeClr val="bg1"/>
                </a:solidFill>
                <a:latin typeface="Arial" charset="0"/>
              </a:rPr>
              <a:t>AGUA EN EL PLANETA TIERRA</a:t>
            </a:r>
          </a:p>
        </p:txBody>
      </p:sp>
      <p:pic>
        <p:nvPicPr>
          <p:cNvPr id="154629" name="Picture 5" descr="MP0064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628900"/>
            <a:ext cx="1905000" cy="1897063"/>
          </a:xfrm>
        </p:spPr>
      </p:pic>
      <p:sp>
        <p:nvSpPr>
          <p:cNvPr id="154673" name="AutoShape 49"/>
          <p:cNvSpPr>
            <a:spLocks noChangeArrowheads="1"/>
          </p:cNvSpPr>
          <p:nvPr/>
        </p:nvSpPr>
        <p:spPr bwMode="auto">
          <a:xfrm>
            <a:off x="3048000" y="2590800"/>
            <a:ext cx="9144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4674" name="AutoShape 50"/>
          <p:cNvSpPr>
            <a:spLocks noChangeArrowheads="1"/>
          </p:cNvSpPr>
          <p:nvPr/>
        </p:nvSpPr>
        <p:spPr bwMode="auto">
          <a:xfrm>
            <a:off x="6934200" y="2667000"/>
            <a:ext cx="9144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4675" name="AutoShape 51"/>
          <p:cNvSpPr>
            <a:spLocks noChangeArrowheads="1"/>
          </p:cNvSpPr>
          <p:nvPr/>
        </p:nvSpPr>
        <p:spPr bwMode="auto">
          <a:xfrm>
            <a:off x="5334000" y="2667000"/>
            <a:ext cx="9144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4676" name="Text Box 52"/>
          <p:cNvSpPr txBox="1">
            <a:spLocks noChangeArrowheads="1"/>
          </p:cNvSpPr>
          <p:nvPr/>
        </p:nvSpPr>
        <p:spPr bwMode="auto">
          <a:xfrm>
            <a:off x="914400" y="1189038"/>
            <a:ext cx="108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latin typeface="Arial" charset="0"/>
              </a:rPr>
              <a:t>100 Lts.</a:t>
            </a:r>
          </a:p>
        </p:txBody>
      </p:sp>
      <p:sp>
        <p:nvSpPr>
          <p:cNvPr id="154680" name="Text Box 56"/>
          <p:cNvSpPr txBox="1">
            <a:spLocks noChangeArrowheads="1"/>
          </p:cNvSpPr>
          <p:nvPr/>
        </p:nvSpPr>
        <p:spPr bwMode="auto">
          <a:xfrm>
            <a:off x="862013" y="4826000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 b="1">
                <a:latin typeface="Arial" charset="0"/>
              </a:rPr>
              <a:t>Agua Total</a:t>
            </a:r>
            <a:br>
              <a:rPr lang="es-ES" sz="1800" b="1">
                <a:latin typeface="Arial" charset="0"/>
              </a:rPr>
            </a:br>
            <a:r>
              <a:rPr lang="es-ES" sz="1800" b="1">
                <a:latin typeface="Arial" charset="0"/>
              </a:rPr>
              <a:t>100%</a:t>
            </a:r>
          </a:p>
        </p:txBody>
      </p:sp>
      <p:grpSp>
        <p:nvGrpSpPr>
          <p:cNvPr id="154685" name="Group 61"/>
          <p:cNvGrpSpPr>
            <a:grpSpLocks/>
          </p:cNvGrpSpPr>
          <p:nvPr/>
        </p:nvGrpSpPr>
        <p:grpSpPr bwMode="auto">
          <a:xfrm>
            <a:off x="4038600" y="1570038"/>
            <a:ext cx="1441450" cy="2576512"/>
            <a:chOff x="2544" y="989"/>
            <a:chExt cx="908" cy="1623"/>
          </a:xfrm>
        </p:grpSpPr>
        <p:sp>
          <p:nvSpPr>
            <p:cNvPr id="154670" name="AutoShape 46"/>
            <p:cNvSpPr>
              <a:spLocks noChangeArrowheads="1"/>
            </p:cNvSpPr>
            <p:nvPr/>
          </p:nvSpPr>
          <p:spPr bwMode="auto">
            <a:xfrm>
              <a:off x="2640" y="1344"/>
              <a:ext cx="576" cy="768"/>
            </a:xfrm>
            <a:prstGeom prst="can">
              <a:avLst>
                <a:gd name="adj" fmla="val 33333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677" name="Text Box 53"/>
            <p:cNvSpPr txBox="1">
              <a:spLocks noChangeArrowheads="1"/>
            </p:cNvSpPr>
            <p:nvPr/>
          </p:nvSpPr>
          <p:spPr bwMode="auto">
            <a:xfrm>
              <a:off x="2640" y="989"/>
              <a:ext cx="5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>
                  <a:latin typeface="Arial" charset="0"/>
                </a:rPr>
                <a:t>3 Lts.</a:t>
              </a:r>
            </a:p>
          </p:txBody>
        </p:sp>
        <p:sp>
          <p:nvSpPr>
            <p:cNvPr id="154681" name="Text Box 57"/>
            <p:cNvSpPr txBox="1">
              <a:spLocks noChangeArrowheads="1"/>
            </p:cNvSpPr>
            <p:nvPr/>
          </p:nvSpPr>
          <p:spPr bwMode="auto">
            <a:xfrm>
              <a:off x="2544" y="2208"/>
              <a:ext cx="9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800" b="1">
                  <a:latin typeface="Arial" charset="0"/>
                </a:rPr>
                <a:t>Agua Dulce</a:t>
              </a:r>
              <a:br>
                <a:rPr lang="es-ES" sz="1800" b="1">
                  <a:latin typeface="Arial" charset="0"/>
                </a:rPr>
              </a:br>
              <a:r>
                <a:rPr lang="es-ES" sz="1800" b="1">
                  <a:latin typeface="Arial" charset="0"/>
                </a:rPr>
                <a:t>3%</a:t>
              </a:r>
            </a:p>
          </p:txBody>
        </p:sp>
      </p:grpSp>
      <p:grpSp>
        <p:nvGrpSpPr>
          <p:cNvPr id="154686" name="Group 62"/>
          <p:cNvGrpSpPr>
            <a:grpSpLocks/>
          </p:cNvGrpSpPr>
          <p:nvPr/>
        </p:nvGrpSpPr>
        <p:grpSpPr bwMode="auto">
          <a:xfrm>
            <a:off x="5791200" y="1874838"/>
            <a:ext cx="1441450" cy="2470150"/>
            <a:chOff x="3648" y="1181"/>
            <a:chExt cx="908" cy="1556"/>
          </a:xfrm>
        </p:grpSpPr>
        <p:sp>
          <p:nvSpPr>
            <p:cNvPr id="154671" name="AutoShape 47"/>
            <p:cNvSpPr>
              <a:spLocks noChangeArrowheads="1"/>
            </p:cNvSpPr>
            <p:nvPr/>
          </p:nvSpPr>
          <p:spPr bwMode="auto">
            <a:xfrm>
              <a:off x="4032" y="1584"/>
              <a:ext cx="240" cy="360"/>
            </a:xfrm>
            <a:prstGeom prst="can">
              <a:avLst>
                <a:gd name="adj" fmla="val 37500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678" name="Text Box 54"/>
            <p:cNvSpPr txBox="1">
              <a:spLocks noChangeArrowheads="1"/>
            </p:cNvSpPr>
            <p:nvPr/>
          </p:nvSpPr>
          <p:spPr bwMode="auto">
            <a:xfrm>
              <a:off x="3744" y="1181"/>
              <a:ext cx="6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>
                  <a:latin typeface="Arial" charset="0"/>
                </a:rPr>
                <a:t>0.5 Lts.</a:t>
              </a:r>
            </a:p>
          </p:txBody>
        </p:sp>
        <p:sp>
          <p:nvSpPr>
            <p:cNvPr id="154682" name="Text Box 58"/>
            <p:cNvSpPr txBox="1">
              <a:spLocks noChangeArrowheads="1"/>
            </p:cNvSpPr>
            <p:nvPr/>
          </p:nvSpPr>
          <p:spPr bwMode="auto">
            <a:xfrm>
              <a:off x="3648" y="2160"/>
              <a:ext cx="9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800" b="1">
                  <a:latin typeface="Arial" charset="0"/>
                </a:rPr>
                <a:t>Agua Dulce</a:t>
              </a:r>
              <a:br>
                <a:rPr lang="es-ES" sz="1800" b="1">
                  <a:latin typeface="Arial" charset="0"/>
                </a:rPr>
              </a:br>
              <a:r>
                <a:rPr lang="es-ES" sz="1800" b="1">
                  <a:latin typeface="Arial" charset="0"/>
                </a:rPr>
                <a:t>Disponible</a:t>
              </a:r>
              <a:br>
                <a:rPr lang="es-ES" sz="1800" b="1">
                  <a:latin typeface="Arial" charset="0"/>
                </a:rPr>
              </a:br>
              <a:r>
                <a:rPr lang="es-ES" sz="1800" b="1">
                  <a:latin typeface="Arial" charset="0"/>
                </a:rPr>
                <a:t>0.16%</a:t>
              </a:r>
            </a:p>
          </p:txBody>
        </p:sp>
      </p:grpSp>
      <p:grpSp>
        <p:nvGrpSpPr>
          <p:cNvPr id="154687" name="Group 63"/>
          <p:cNvGrpSpPr>
            <a:grpSpLocks/>
          </p:cNvGrpSpPr>
          <p:nvPr/>
        </p:nvGrpSpPr>
        <p:grpSpPr bwMode="auto">
          <a:xfrm>
            <a:off x="7467600" y="1905000"/>
            <a:ext cx="1296988" cy="2209800"/>
            <a:chOff x="4704" y="1200"/>
            <a:chExt cx="817" cy="1392"/>
          </a:xfrm>
        </p:grpSpPr>
        <p:sp>
          <p:nvSpPr>
            <p:cNvPr id="154672" name="AutoShape 48"/>
            <p:cNvSpPr>
              <a:spLocks noChangeArrowheads="1"/>
            </p:cNvSpPr>
            <p:nvPr/>
          </p:nvSpPr>
          <p:spPr bwMode="auto">
            <a:xfrm>
              <a:off x="5040" y="1728"/>
              <a:ext cx="48" cy="144"/>
            </a:xfrm>
            <a:prstGeom prst="can">
              <a:avLst>
                <a:gd name="adj" fmla="val 75000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679" name="Text Box 55"/>
            <p:cNvSpPr txBox="1">
              <a:spLocks noChangeArrowheads="1"/>
            </p:cNvSpPr>
            <p:nvPr/>
          </p:nvSpPr>
          <p:spPr bwMode="auto">
            <a:xfrm>
              <a:off x="4704" y="1200"/>
              <a:ext cx="8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>
                  <a:latin typeface="Arial" charset="0"/>
                </a:rPr>
                <a:t>.0003 Lts.</a:t>
              </a:r>
              <a:br>
                <a:rPr lang="es-ES" sz="2000">
                  <a:latin typeface="Arial" charset="0"/>
                </a:rPr>
              </a:br>
              <a:r>
                <a:rPr lang="es-ES" sz="2000">
                  <a:latin typeface="Arial" charset="0"/>
                  <a:cs typeface="Arial" charset="0"/>
                </a:rPr>
                <a:t>½ Cdta.</a:t>
              </a:r>
              <a:endParaRPr lang="es-ES" sz="2000">
                <a:latin typeface="Arial" charset="0"/>
              </a:endParaRPr>
            </a:p>
          </p:txBody>
        </p:sp>
        <p:sp>
          <p:nvSpPr>
            <p:cNvPr id="154683" name="Text Box 59"/>
            <p:cNvSpPr txBox="1">
              <a:spLocks noChangeArrowheads="1"/>
            </p:cNvSpPr>
            <p:nvPr/>
          </p:nvSpPr>
          <p:spPr bwMode="auto">
            <a:xfrm>
              <a:off x="4724" y="2188"/>
              <a:ext cx="7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800" b="1">
                  <a:latin typeface="Arial" charset="0"/>
                </a:rPr>
                <a:t>Utilizable</a:t>
              </a:r>
              <a:br>
                <a:rPr lang="es-ES" sz="1800" b="1">
                  <a:latin typeface="Arial" charset="0"/>
                </a:rPr>
              </a:br>
              <a:r>
                <a:rPr lang="es-ES" sz="1800" b="1">
                  <a:latin typeface="Arial" charset="0"/>
                </a:rPr>
                <a:t>0.0003%</a:t>
              </a:r>
            </a:p>
          </p:txBody>
        </p:sp>
      </p:grpSp>
      <p:sp>
        <p:nvSpPr>
          <p:cNvPr id="154684" name="Text Box 60"/>
          <p:cNvSpPr txBox="1">
            <a:spLocks noChangeArrowheads="1"/>
          </p:cNvSpPr>
          <p:nvPr/>
        </p:nvSpPr>
        <p:spPr bwMode="auto">
          <a:xfrm>
            <a:off x="823913" y="5486400"/>
            <a:ext cx="7489825" cy="923925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700">
                <a:solidFill>
                  <a:srgbClr val="003366"/>
                </a:solidFill>
                <a:latin typeface="Arial" charset="0"/>
              </a:rPr>
              <a:t>Un 69% del agua que llega a los ríos en todo el </a:t>
            </a:r>
          </a:p>
          <a:p>
            <a:pPr algn="ctr"/>
            <a:r>
              <a:rPr lang="es-ES" sz="2700">
                <a:solidFill>
                  <a:srgbClr val="003366"/>
                </a:solidFill>
                <a:latin typeface="Arial" charset="0"/>
              </a:rPr>
              <a:t>planeta proviene de la lluvia!!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4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73" grpId="0" animBg="1"/>
      <p:bldP spid="154674" grpId="0" animBg="1"/>
      <p:bldP spid="1546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549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Arial" charset="0"/>
              </a:rPr>
              <a:t>CICLO HIDROLOGICO (CICLO DEL AGUA)</a:t>
            </a:r>
            <a:endParaRPr lang="es-E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441325" y="1031875"/>
            <a:ext cx="84740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dirty="0">
                <a:latin typeface="Arial" charset="0"/>
              </a:rPr>
              <a:t>Esta enlazado con los otros ciclos BIOGEOQUIMICOS porque el agua es un medio importante para el movimiento de los NUTRIENTES dentro y fuera de los ecosistemas.</a:t>
            </a:r>
          </a:p>
          <a:p>
            <a:pPr>
              <a:buFontTx/>
              <a:buChar char="•"/>
            </a:pPr>
            <a:r>
              <a:rPr lang="es-ES" dirty="0">
                <a:latin typeface="Arial" charset="0"/>
              </a:rPr>
              <a:t>La ENERGIA SOLAR y la GRAVEDAD convierten continuamente el AGUA de un estado físico a otro, y la desplazan entre el OCEANO, el AIRE, la TIERRA y los organismos vivos.</a:t>
            </a:r>
          </a:p>
          <a:p>
            <a:pPr>
              <a:buFontTx/>
              <a:buChar char="•"/>
            </a:pPr>
            <a:r>
              <a:rPr lang="es-ES" dirty="0">
                <a:latin typeface="Arial" charset="0"/>
              </a:rPr>
              <a:t>Los procesos principales en este reciclamiento y ciclo purificador del agua son:</a:t>
            </a:r>
            <a:br>
              <a:rPr lang="es-ES" dirty="0">
                <a:latin typeface="Arial" charset="0"/>
              </a:rPr>
            </a:br>
            <a:r>
              <a:rPr lang="es-ES" dirty="0" smtClean="0">
                <a:latin typeface="Arial" charset="0"/>
              </a:rPr>
              <a:t>&gt; </a:t>
            </a:r>
            <a:r>
              <a:rPr lang="es-ES" dirty="0" smtClean="0">
                <a:solidFill>
                  <a:schemeClr val="accent2"/>
                </a:solidFill>
                <a:latin typeface="Arial" charset="0"/>
              </a:rPr>
              <a:t>EVAPORACION</a:t>
            </a:r>
            <a:r>
              <a:rPr lang="es-ES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s-ES" dirty="0">
                <a:solidFill>
                  <a:schemeClr val="accent2"/>
                </a:solidFill>
                <a:latin typeface="Arial" charset="0"/>
              </a:rPr>
            </a:br>
            <a:r>
              <a:rPr lang="es-ES" dirty="0" smtClean="0">
                <a:solidFill>
                  <a:schemeClr val="accent2"/>
                </a:solidFill>
                <a:latin typeface="Arial" charset="0"/>
              </a:rPr>
              <a:t>&gt; CONDENSACION</a:t>
            </a:r>
            <a:r>
              <a:rPr lang="es-ES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s-ES" dirty="0">
                <a:solidFill>
                  <a:schemeClr val="accent2"/>
                </a:solidFill>
                <a:latin typeface="Arial" charset="0"/>
              </a:rPr>
            </a:br>
            <a:r>
              <a:rPr lang="es-ES" dirty="0" smtClean="0">
                <a:solidFill>
                  <a:schemeClr val="accent2"/>
                </a:solidFill>
                <a:latin typeface="Arial" charset="0"/>
              </a:rPr>
              <a:t>&gt; TRANSPIRACION</a:t>
            </a:r>
            <a:r>
              <a:rPr lang="es-ES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s-ES" dirty="0">
                <a:solidFill>
                  <a:schemeClr val="accent2"/>
                </a:solidFill>
                <a:latin typeface="Arial" charset="0"/>
              </a:rPr>
            </a:br>
            <a:r>
              <a:rPr lang="es-ES" dirty="0" smtClean="0">
                <a:solidFill>
                  <a:schemeClr val="accent2"/>
                </a:solidFill>
                <a:latin typeface="Arial" charset="0"/>
              </a:rPr>
              <a:t>&gt; PRECIPITACION</a:t>
            </a:r>
            <a:r>
              <a:rPr lang="es-ES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s-ES" dirty="0">
                <a:solidFill>
                  <a:schemeClr val="accent2"/>
                </a:solidFill>
                <a:latin typeface="Arial" charset="0"/>
              </a:rPr>
            </a:br>
            <a:r>
              <a:rPr lang="es-ES" dirty="0" smtClean="0">
                <a:solidFill>
                  <a:schemeClr val="accent2"/>
                </a:solidFill>
                <a:latin typeface="Arial" charset="0"/>
              </a:rPr>
              <a:t>&gt; ESCURRIMIENTO</a:t>
            </a:r>
            <a:endParaRPr lang="es-ES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1027"/>
          <p:cNvSpPr txBox="1">
            <a:spLocks noChangeArrowheads="1"/>
          </p:cNvSpPr>
          <p:nvPr/>
        </p:nvSpPr>
        <p:spPr bwMode="auto">
          <a:xfrm>
            <a:off x="381000" y="228600"/>
            <a:ext cx="8534400" cy="1006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000">
                <a:solidFill>
                  <a:schemeClr val="bg1"/>
                </a:solidFill>
                <a:latin typeface="Arial" charset="0"/>
              </a:rPr>
              <a:t>CICLO HIDROLOGICO (CICLO DEL AGUA)</a:t>
            </a:r>
            <a:br>
              <a:rPr lang="es-ES" sz="3000">
                <a:solidFill>
                  <a:schemeClr val="bg1"/>
                </a:solidFill>
                <a:latin typeface="Arial" charset="0"/>
              </a:rPr>
            </a:br>
            <a:r>
              <a:rPr lang="es-ES" sz="3000" b="1">
                <a:solidFill>
                  <a:srgbClr val="FFFF00"/>
                </a:solidFill>
                <a:latin typeface="Arial" charset="0"/>
              </a:rPr>
              <a:t>PROCESOS</a:t>
            </a:r>
          </a:p>
        </p:txBody>
      </p:sp>
      <p:sp>
        <p:nvSpPr>
          <p:cNvPr id="157700" name="Text Box 1028"/>
          <p:cNvSpPr txBox="1">
            <a:spLocks noChangeArrowheads="1"/>
          </p:cNvSpPr>
          <p:nvPr/>
        </p:nvSpPr>
        <p:spPr bwMode="auto">
          <a:xfrm>
            <a:off x="228600" y="1447800"/>
            <a:ext cx="863282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200" dirty="0">
                <a:solidFill>
                  <a:srgbClr val="FF3300"/>
                </a:solidFill>
                <a:latin typeface="Arial" charset="0"/>
              </a:rPr>
              <a:t>EVAPORACION</a:t>
            </a:r>
            <a:r>
              <a:rPr lang="es-ES" sz="2200" dirty="0">
                <a:latin typeface="Arial" charset="0"/>
              </a:rPr>
              <a:t>: Conversión del </a:t>
            </a:r>
            <a:r>
              <a:rPr lang="es-ES" sz="2200" dirty="0">
                <a:solidFill>
                  <a:schemeClr val="accent2"/>
                </a:solidFill>
                <a:latin typeface="Arial" charset="0"/>
              </a:rPr>
              <a:t>AGUA</a:t>
            </a:r>
            <a:r>
              <a:rPr lang="es-ES" dirty="0">
                <a:latin typeface="Arial" charset="0"/>
              </a:rPr>
              <a:t> (H</a:t>
            </a:r>
            <a:r>
              <a:rPr lang="es-ES" sz="1500" b="1" dirty="0">
                <a:latin typeface="Arial" charset="0"/>
              </a:rPr>
              <a:t>2</a:t>
            </a:r>
            <a:r>
              <a:rPr lang="es-ES" sz="2200" dirty="0">
                <a:latin typeface="Arial" charset="0"/>
              </a:rPr>
              <a:t>O) en vapor</a:t>
            </a:r>
            <a:r>
              <a:rPr lang="es-ES" dirty="0">
                <a:latin typeface="Arial" charset="0"/>
              </a:rPr>
              <a:t> </a:t>
            </a:r>
            <a:r>
              <a:rPr lang="es-ES" sz="2200" dirty="0">
                <a:latin typeface="Arial" charset="0"/>
              </a:rPr>
              <a:t>acuoso</a:t>
            </a:r>
            <a:br>
              <a:rPr lang="es-ES" sz="2200" dirty="0">
                <a:latin typeface="Arial" charset="0"/>
              </a:rPr>
            </a:br>
            <a:endParaRPr lang="es-ES" sz="22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2200" dirty="0">
                <a:solidFill>
                  <a:srgbClr val="FF3300"/>
                </a:solidFill>
                <a:latin typeface="Arial" charset="0"/>
              </a:rPr>
              <a:t>CONDENSACION</a:t>
            </a:r>
            <a:r>
              <a:rPr lang="es-ES" sz="2200" dirty="0">
                <a:latin typeface="Arial" charset="0"/>
              </a:rPr>
              <a:t>: Conversión del vapor de agua en gotitas de </a:t>
            </a:r>
            <a:r>
              <a:rPr lang="es-ES" sz="2200" dirty="0">
                <a:solidFill>
                  <a:schemeClr val="accent2"/>
                </a:solidFill>
                <a:latin typeface="Arial" charset="0"/>
              </a:rPr>
              <a:t>AGUA LIQUIDA</a:t>
            </a:r>
            <a:r>
              <a:rPr lang="es-ES" sz="2200" dirty="0">
                <a:latin typeface="Arial" charset="0"/>
              </a:rPr>
              <a:t/>
            </a:r>
            <a:br>
              <a:rPr lang="es-ES" sz="2200" dirty="0">
                <a:latin typeface="Arial" charset="0"/>
              </a:rPr>
            </a:br>
            <a:endParaRPr lang="es-ES" sz="22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2200" dirty="0">
                <a:solidFill>
                  <a:srgbClr val="FF3300"/>
                </a:solidFill>
                <a:latin typeface="Arial" charset="0"/>
              </a:rPr>
              <a:t>TRANSPIRACION</a:t>
            </a:r>
            <a:r>
              <a:rPr lang="es-ES" sz="2200" dirty="0">
                <a:latin typeface="Arial" charset="0"/>
              </a:rPr>
              <a:t>: Proceso en el cual el </a:t>
            </a:r>
            <a:r>
              <a:rPr lang="es-ES" sz="2200" dirty="0">
                <a:solidFill>
                  <a:schemeClr val="accent2"/>
                </a:solidFill>
                <a:latin typeface="Arial" charset="0"/>
              </a:rPr>
              <a:t>AGUA</a:t>
            </a:r>
            <a:r>
              <a:rPr lang="es-ES" sz="2200" dirty="0">
                <a:latin typeface="Arial" charset="0"/>
              </a:rPr>
              <a:t> es absorbida por los sistemas de raíces de las plantas y pasa a través de los poros (</a:t>
            </a:r>
            <a:r>
              <a:rPr lang="es-ES" sz="2200" dirty="0" smtClean="0">
                <a:latin typeface="Arial" charset="0"/>
              </a:rPr>
              <a:t>estomas</a:t>
            </a:r>
            <a:r>
              <a:rPr lang="es-ES" sz="2200" dirty="0">
                <a:latin typeface="Arial" charset="0"/>
              </a:rPr>
              <a:t>) de sus hojas u otras partes para evaporarse luego en la atmósfera.</a:t>
            </a:r>
            <a:br>
              <a:rPr lang="es-ES" sz="2200" dirty="0">
                <a:latin typeface="Arial" charset="0"/>
              </a:rPr>
            </a:br>
            <a:endParaRPr lang="es-ES" sz="22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2200" dirty="0" smtClean="0">
                <a:solidFill>
                  <a:srgbClr val="FF3300"/>
                </a:solidFill>
                <a:latin typeface="Arial" charset="0"/>
              </a:rPr>
              <a:t>PRECIPITACION</a:t>
            </a:r>
            <a:r>
              <a:rPr lang="es-ES" sz="2200" dirty="0">
                <a:latin typeface="Arial" charset="0"/>
              </a:rPr>
              <a:t>: Rocío – lluvia - aguanieve – granizo – nieve</a:t>
            </a:r>
            <a:br>
              <a:rPr lang="es-ES" sz="2200" dirty="0">
                <a:latin typeface="Arial" charset="0"/>
              </a:rPr>
            </a:br>
            <a:endParaRPr lang="es-ES" sz="22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2200" dirty="0">
                <a:solidFill>
                  <a:srgbClr val="FF3300"/>
                </a:solidFill>
                <a:latin typeface="Arial" charset="0"/>
              </a:rPr>
              <a:t>ESCURRIMIENTO</a:t>
            </a:r>
            <a:r>
              <a:rPr lang="es-ES" sz="2200" dirty="0">
                <a:latin typeface="Arial" charset="0"/>
              </a:rPr>
              <a:t>: Regreso del AGUA al mar para comenzar el </a:t>
            </a:r>
            <a:r>
              <a:rPr lang="es-ES" sz="2200" dirty="0" smtClean="0">
                <a:latin typeface="Arial" charset="0"/>
              </a:rPr>
              <a:t>&lt;</a:t>
            </a:r>
            <a:r>
              <a:rPr lang="es-ES" sz="2200" dirty="0" smtClean="0">
                <a:solidFill>
                  <a:schemeClr val="accent2"/>
                </a:solidFill>
                <a:latin typeface="Arial" charset="0"/>
              </a:rPr>
              <a:t>CICLO </a:t>
            </a:r>
            <a:r>
              <a:rPr lang="es-ES" sz="2200" dirty="0">
                <a:solidFill>
                  <a:schemeClr val="accent2"/>
                </a:solidFill>
                <a:latin typeface="Arial" charset="0"/>
              </a:rPr>
              <a:t>DE </a:t>
            </a:r>
            <a:r>
              <a:rPr lang="es-ES" sz="2200" dirty="0" smtClean="0">
                <a:solidFill>
                  <a:schemeClr val="accent2"/>
                </a:solidFill>
                <a:latin typeface="Arial" charset="0"/>
              </a:rPr>
              <a:t>NUEVO&gt;</a:t>
            </a:r>
            <a:r>
              <a:rPr lang="es-ES" sz="2200" dirty="0" smtClean="0">
                <a:latin typeface="Arial" charset="0"/>
              </a:rPr>
              <a:t>.</a:t>
            </a:r>
            <a:endParaRPr lang="es-ES" sz="2200" dirty="0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58875"/>
            <a:ext cx="89916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675" name="Text Box 1027"/>
          <p:cNvSpPr txBox="1">
            <a:spLocks noChangeArrowheads="1"/>
          </p:cNvSpPr>
          <p:nvPr/>
        </p:nvSpPr>
        <p:spPr bwMode="auto">
          <a:xfrm>
            <a:off x="381000" y="228600"/>
            <a:ext cx="8534400" cy="549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Arial" charset="0"/>
              </a:rPr>
              <a:t>CICLO HIDROLOGICO (CICLO DEL AGUA)</a:t>
            </a:r>
            <a:endParaRPr lang="es-ES" sz="3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brew Blank Presentation">
  <a:themeElements>
    <a:clrScheme name="Hebrew 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ebrew Blank Presentatio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Hebrew 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brew 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brew 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brew 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brew 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brew 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brew 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Office\Templates\Hebrew Blank Presentation.pot</Template>
  <TotalTime>7401</TotalTime>
  <Words>820</Words>
  <Application>Microsoft Macintosh PowerPoint</Application>
  <PresentationFormat>On-screen Show (4:3)</PresentationFormat>
  <Paragraphs>193</Paragraphs>
  <Slides>13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Hebrew Blank Presentation</vt:lpstr>
      <vt:lpstr>Slide 1</vt:lpstr>
      <vt:lpstr>Principales Factores de La produccion agricola</vt:lpstr>
      <vt:lpstr>Composicion del estudio de riego</vt:lpstr>
      <vt:lpstr>Objetivo del riego</vt:lpstr>
      <vt:lpstr>Objetivos hidraulicos</vt:lpstr>
      <vt:lpstr>AGUA EN EL PLANETA TIERRA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miri</dc:creator>
  <cp:lastModifiedBy>Yair keidar</cp:lastModifiedBy>
  <cp:revision>462</cp:revision>
  <dcterms:created xsi:type="dcterms:W3CDTF">2011-07-28T20:49:23Z</dcterms:created>
  <dcterms:modified xsi:type="dcterms:W3CDTF">2011-07-28T20:59:44Z</dcterms:modified>
</cp:coreProperties>
</file>