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497" r:id="rId5"/>
    <p:sldId id="478" r:id="rId6"/>
    <p:sldId id="408" r:id="rId7"/>
    <p:sldId id="480" r:id="rId8"/>
    <p:sldId id="345" r:id="rId9"/>
    <p:sldId id="438" r:id="rId10"/>
    <p:sldId id="392" r:id="rId11"/>
    <p:sldId id="391" r:id="rId12"/>
    <p:sldId id="481" r:id="rId13"/>
    <p:sldId id="482" r:id="rId14"/>
    <p:sldId id="483" r:id="rId15"/>
    <p:sldId id="460" r:id="rId16"/>
    <p:sldId id="461" r:id="rId17"/>
    <p:sldId id="462" r:id="rId18"/>
    <p:sldId id="458" r:id="rId19"/>
    <p:sldId id="468" r:id="rId20"/>
    <p:sldId id="466" r:id="rId21"/>
    <p:sldId id="486" r:id="rId22"/>
    <p:sldId id="487" r:id="rId23"/>
    <p:sldId id="464" r:id="rId24"/>
    <p:sldId id="465" r:id="rId25"/>
    <p:sldId id="469" r:id="rId26"/>
    <p:sldId id="467" r:id="rId27"/>
    <p:sldId id="471" r:id="rId28"/>
    <p:sldId id="488" r:id="rId29"/>
    <p:sldId id="489" r:id="rId30"/>
    <p:sldId id="490" r:id="rId31"/>
    <p:sldId id="491" r:id="rId32"/>
    <p:sldId id="494" r:id="rId33"/>
    <p:sldId id="495" r:id="rId34"/>
    <p:sldId id="473" r:id="rId35"/>
    <p:sldId id="472" r:id="rId36"/>
    <p:sldId id="493" r:id="rId37"/>
    <p:sldId id="474" r:id="rId38"/>
    <p:sldId id="475" r:id="rId39"/>
    <p:sldId id="425" r:id="rId40"/>
  </p:sldIdLst>
  <p:sldSz cx="9144000" cy="6858000" type="screen4x3"/>
  <p:notesSz cx="7004050" cy="9223375"/>
  <p:custShowLst>
    <p:custShow name="Custom Show 1" id="0">
      <p:sldLst>
        <p:sld r:id="rId9"/>
        <p:sld r:id="rId12"/>
        <p:sld r:id="rId11"/>
        <p:sld r:id="rId7"/>
        <p:sld r:id="rId40"/>
      </p:sldLst>
    </p:custShow>
  </p:custShowLst>
  <p:defaultTextStyle>
    <a:defPPr>
      <a:defRPr lang="en-US"/>
    </a:defPPr>
    <a:lvl1pPr algn="l" rtl="0" fontAlgn="base">
      <a:spcBef>
        <a:spcPct val="0"/>
      </a:spcBef>
      <a:spcAft>
        <a:spcPct val="0"/>
      </a:spcAft>
      <a:defRPr sz="2400" kern="1200">
        <a:solidFill>
          <a:schemeClr val="accent2"/>
        </a:solidFill>
        <a:latin typeface="Arial" charset="0"/>
        <a:ea typeface="+mn-ea"/>
        <a:cs typeface="+mn-cs"/>
      </a:defRPr>
    </a:lvl1pPr>
    <a:lvl2pPr marL="457200" algn="l" rtl="0" fontAlgn="base">
      <a:spcBef>
        <a:spcPct val="0"/>
      </a:spcBef>
      <a:spcAft>
        <a:spcPct val="0"/>
      </a:spcAft>
      <a:defRPr sz="2400" kern="1200">
        <a:solidFill>
          <a:schemeClr val="accent2"/>
        </a:solidFill>
        <a:latin typeface="Arial" charset="0"/>
        <a:ea typeface="+mn-ea"/>
        <a:cs typeface="+mn-cs"/>
      </a:defRPr>
    </a:lvl2pPr>
    <a:lvl3pPr marL="914400" algn="l" rtl="0" fontAlgn="base">
      <a:spcBef>
        <a:spcPct val="0"/>
      </a:spcBef>
      <a:spcAft>
        <a:spcPct val="0"/>
      </a:spcAft>
      <a:defRPr sz="2400" kern="1200">
        <a:solidFill>
          <a:schemeClr val="accent2"/>
        </a:solidFill>
        <a:latin typeface="Arial" charset="0"/>
        <a:ea typeface="+mn-ea"/>
        <a:cs typeface="+mn-cs"/>
      </a:defRPr>
    </a:lvl3pPr>
    <a:lvl4pPr marL="1371600" algn="l" rtl="0" fontAlgn="base">
      <a:spcBef>
        <a:spcPct val="0"/>
      </a:spcBef>
      <a:spcAft>
        <a:spcPct val="0"/>
      </a:spcAft>
      <a:defRPr sz="2400" kern="1200">
        <a:solidFill>
          <a:schemeClr val="accent2"/>
        </a:solidFill>
        <a:latin typeface="Arial" charset="0"/>
        <a:ea typeface="+mn-ea"/>
        <a:cs typeface="+mn-cs"/>
      </a:defRPr>
    </a:lvl4pPr>
    <a:lvl5pPr marL="1828800" algn="l" rtl="0" fontAlgn="base">
      <a:spcBef>
        <a:spcPct val="0"/>
      </a:spcBef>
      <a:spcAft>
        <a:spcPct val="0"/>
      </a:spcAft>
      <a:defRPr sz="2400" kern="1200">
        <a:solidFill>
          <a:schemeClr val="accent2"/>
        </a:solidFill>
        <a:latin typeface="Arial" charset="0"/>
        <a:ea typeface="+mn-ea"/>
        <a:cs typeface="+mn-cs"/>
      </a:defRPr>
    </a:lvl5pPr>
    <a:lvl6pPr marL="2286000" algn="l" defTabSz="914400" rtl="0" eaLnBrk="1" latinLnBrk="0" hangingPunct="1">
      <a:defRPr sz="2400" kern="1200">
        <a:solidFill>
          <a:schemeClr val="accent2"/>
        </a:solidFill>
        <a:latin typeface="Arial" charset="0"/>
        <a:ea typeface="+mn-ea"/>
        <a:cs typeface="+mn-cs"/>
      </a:defRPr>
    </a:lvl6pPr>
    <a:lvl7pPr marL="2743200" algn="l" defTabSz="914400" rtl="0" eaLnBrk="1" latinLnBrk="0" hangingPunct="1">
      <a:defRPr sz="2400" kern="1200">
        <a:solidFill>
          <a:schemeClr val="accent2"/>
        </a:solidFill>
        <a:latin typeface="Arial" charset="0"/>
        <a:ea typeface="+mn-ea"/>
        <a:cs typeface="+mn-cs"/>
      </a:defRPr>
    </a:lvl7pPr>
    <a:lvl8pPr marL="3200400" algn="l" defTabSz="914400" rtl="0" eaLnBrk="1" latinLnBrk="0" hangingPunct="1">
      <a:defRPr sz="2400" kern="1200">
        <a:solidFill>
          <a:schemeClr val="accent2"/>
        </a:solidFill>
        <a:latin typeface="Arial" charset="0"/>
        <a:ea typeface="+mn-ea"/>
        <a:cs typeface="+mn-cs"/>
      </a:defRPr>
    </a:lvl8pPr>
    <a:lvl9pPr marL="3657600" algn="l" defTabSz="914400" rtl="0" eaLnBrk="1" latinLnBrk="0" hangingPunct="1">
      <a:defRPr sz="2400"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99"/>
    <a:srgbClr val="000066"/>
    <a:srgbClr val="CC3300"/>
    <a:srgbClr val="333399"/>
    <a:srgbClr val="FF0000"/>
    <a:srgbClr val="FF66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86" autoAdjust="0"/>
    <p:restoredTop sz="94660" autoAdjust="0"/>
  </p:normalViewPr>
  <p:slideViewPr>
    <p:cSldViewPr>
      <p:cViewPr>
        <p:scale>
          <a:sx n="75" d="100"/>
          <a:sy n="75" d="100"/>
        </p:scale>
        <p:origin x="-123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defTabSz="928688">
              <a:defRPr sz="1200" smtClean="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8750" y="0"/>
            <a:ext cx="3035300" cy="461963"/>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algn="r" defTabSz="928688">
              <a:defRPr sz="1200" smtClean="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0" y="8764588"/>
            <a:ext cx="3035300" cy="458787"/>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defTabSz="928688">
              <a:defRPr sz="1200" smtClean="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8750" y="8764588"/>
            <a:ext cx="3035300" cy="458787"/>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algn="r" defTabSz="928688">
              <a:defRPr sz="1200" smtClean="0">
                <a:solidFill>
                  <a:schemeClr val="tx1"/>
                </a:solidFill>
              </a:defRPr>
            </a:lvl1pPr>
          </a:lstStyle>
          <a:p>
            <a:pPr>
              <a:defRPr/>
            </a:pPr>
            <a:fld id="{A3913240-A771-4496-906B-AD31243F24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defTabSz="928688">
              <a:defRPr sz="1200" smtClean="0">
                <a:solidFill>
                  <a:schemeClr val="tx1"/>
                </a:solidFill>
              </a:defRPr>
            </a:lvl1pPr>
          </a:lstStyle>
          <a:p>
            <a:pPr>
              <a:defRPr/>
            </a:pPr>
            <a:endParaRPr lang="en-US"/>
          </a:p>
        </p:txBody>
      </p:sp>
      <p:sp>
        <p:nvSpPr>
          <p:cNvPr id="6147"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lvl1pPr algn="r" defTabSz="928688">
              <a:defRPr sz="1200" smtClean="0">
                <a:solidFill>
                  <a:schemeClr val="tx1"/>
                </a:solidFill>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5388" y="692150"/>
            <a:ext cx="4614862" cy="3460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379913"/>
            <a:ext cx="5137150" cy="4151312"/>
          </a:xfrm>
          <a:prstGeom prst="rect">
            <a:avLst/>
          </a:prstGeom>
          <a:noFill/>
          <a:ln w="9525">
            <a:noFill/>
            <a:miter lim="800000"/>
            <a:headEnd/>
            <a:tailEnd/>
          </a:ln>
          <a:effectLst/>
        </p:spPr>
        <p:txBody>
          <a:bodyPr vert="horz" wrap="square" lIns="92863" tIns="46431" rIns="92863" bIns="464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64588"/>
            <a:ext cx="3035300" cy="458787"/>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defTabSz="928688">
              <a:defRPr sz="1200" smtClean="0">
                <a:solidFill>
                  <a:schemeClr val="tx1"/>
                </a:solidFill>
              </a:defRPr>
            </a:lvl1pPr>
          </a:lstStyle>
          <a:p>
            <a:pPr>
              <a:defRPr/>
            </a:pPr>
            <a:endParaRPr lang="en-US"/>
          </a:p>
        </p:txBody>
      </p:sp>
      <p:sp>
        <p:nvSpPr>
          <p:cNvPr id="6151" name="Rectangle 7"/>
          <p:cNvSpPr>
            <a:spLocks noGrp="1" noChangeArrowheads="1"/>
          </p:cNvSpPr>
          <p:nvPr>
            <p:ph type="sldNum" sz="quarter" idx="5"/>
          </p:nvPr>
        </p:nvSpPr>
        <p:spPr bwMode="auto">
          <a:xfrm>
            <a:off x="3968750" y="8764588"/>
            <a:ext cx="3035300" cy="458787"/>
          </a:xfrm>
          <a:prstGeom prst="rect">
            <a:avLst/>
          </a:prstGeom>
          <a:noFill/>
          <a:ln w="9525">
            <a:noFill/>
            <a:miter lim="800000"/>
            <a:headEnd/>
            <a:tailEnd/>
          </a:ln>
          <a:effectLst/>
        </p:spPr>
        <p:txBody>
          <a:bodyPr vert="horz" wrap="square" lIns="92863" tIns="46431" rIns="92863" bIns="46431" numCol="1" anchor="b" anchorCtr="0" compatLnSpc="1">
            <a:prstTxWarp prst="textNoShape">
              <a:avLst/>
            </a:prstTxWarp>
          </a:bodyPr>
          <a:lstStyle>
            <a:lvl1pPr algn="r" defTabSz="928688">
              <a:defRPr sz="1200" smtClean="0">
                <a:solidFill>
                  <a:schemeClr val="tx1"/>
                </a:solidFill>
              </a:defRPr>
            </a:lvl1pPr>
          </a:lstStyle>
          <a:p>
            <a:pPr>
              <a:defRPr/>
            </a:pPr>
            <a:fld id="{BBC75F7D-FDF0-4C66-AE5F-97754AE844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A8F8FC2-A87C-4865-ACC0-1753DC74A954}" type="slidenum">
              <a:rPr lang="en-US"/>
              <a:pPr/>
              <a:t>11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smtClean="0">
                <a:latin typeface="Arial" pitchFamily="34" charset="0"/>
              </a:rPr>
              <a:t>Phytosanitary Certifica:</a:t>
            </a:r>
          </a:p>
          <a:p>
            <a:r>
              <a:rPr lang="en-US" smtClean="0">
                <a:latin typeface="Arial" pitchFamily="34" charset="0"/>
              </a:rPr>
              <a:t>to reduce the risk of inadvertent entry of pests and diseases that could harm agriculture, public health, navigation, irrigation, natural resources, or the environment. This data product identifies which countries, under APHIS phytosanitary rules, are eligible to export to the United States the fresh fruits and vegetables that are most important in the American diet.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smtClean="0">
                <a:latin typeface="Arial" pitchFamily="34" charset="0"/>
              </a:rPr>
              <a:t>Looking to have a central point for Sales and Customer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71F74-234E-4C2A-B31F-878C5E455060}" type="slidenum">
              <a:rPr lang="en-US"/>
              <a:pPr/>
              <a:t>36</a:t>
            </a:fld>
            <a:endParaRPr lang="en-US"/>
          </a:p>
        </p:txBody>
      </p:sp>
      <p:sp>
        <p:nvSpPr>
          <p:cNvPr id="36867" name="Rectangle 2"/>
          <p:cNvSpPr>
            <a:spLocks noGrp="1" noRot="1" noChangeAspect="1" noChangeArrowheads="1" noTextEdit="1"/>
          </p:cNvSpPr>
          <p:nvPr>
            <p:ph type="sldImg"/>
          </p:nvPr>
        </p:nvSpPr>
        <p:spPr>
          <a:xfrm>
            <a:off x="1195388" y="692150"/>
            <a:ext cx="4613275" cy="3459163"/>
          </a:xfrm>
          <a:solidFill>
            <a:srgbClr val="FFFFFF"/>
          </a:solidFill>
          <a:ln/>
        </p:spPr>
      </p:sp>
      <p:sp>
        <p:nvSpPr>
          <p:cNvPr id="36868" name="Rectangle 3"/>
          <p:cNvSpPr>
            <a:spLocks noGrp="1" noChangeArrowheads="1"/>
          </p:cNvSpPr>
          <p:nvPr>
            <p:ph type="body" idx="1"/>
          </p:nvPr>
        </p:nvSpPr>
        <p:spPr>
          <a:xfrm>
            <a:off x="933450" y="6318250"/>
            <a:ext cx="1198563" cy="271463"/>
          </a:xfrm>
          <a:solidFill>
            <a:srgbClr val="FFFFFF"/>
          </a:solidFill>
          <a:ln>
            <a:solidFill>
              <a:srgbClr val="000000"/>
            </a:solidFill>
          </a:ln>
        </p:spPr>
        <p:txBody>
          <a:bodyPr lIns="90773" tIns="45387" rIns="90773" bIns="45387"/>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1005A36-BC0E-4FFA-93CA-816D558F1A46}" type="slidenum">
              <a:rPr lang="en-US" smtClean="0">
                <a:latin typeface="Arial" pitchFamily="34" charset="0"/>
              </a:rPr>
              <a:pPr/>
              <a:t>12</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23556" name="Slide Number Placeholder 3"/>
          <p:cNvSpPr>
            <a:spLocks noGrp="1"/>
          </p:cNvSpPr>
          <p:nvPr>
            <p:ph type="sldNum" sz="quarter" idx="5"/>
          </p:nvPr>
        </p:nvSpPr>
        <p:spPr>
          <a:noFill/>
        </p:spPr>
        <p:txBody>
          <a:bodyPr/>
          <a:lstStyle/>
          <a:p>
            <a:fld id="{586EC7CF-862A-4F8E-8B2B-BE08A2B0D15C}"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4833938" y="0"/>
            <a:ext cx="1712912" cy="1284288"/>
          </a:xfrm>
          <a:ln/>
        </p:spPr>
      </p:sp>
      <p:sp>
        <p:nvSpPr>
          <p:cNvPr id="27651" name="Rectangle 3"/>
          <p:cNvSpPr>
            <a:spLocks noGrp="1" noChangeArrowheads="1"/>
          </p:cNvSpPr>
          <p:nvPr>
            <p:ph type="body" idx="1"/>
          </p:nvPr>
        </p:nvSpPr>
        <p:spPr>
          <a:xfrm>
            <a:off x="1074629" y="1449388"/>
            <a:ext cx="5136093" cy="4150519"/>
          </a:xfrm>
          <a:noFill/>
          <a:ln/>
        </p:spPr>
        <p:txBody>
          <a:bodyPr/>
          <a:lstStyle/>
          <a:p>
            <a:r>
              <a:rPr lang="en-US" b="1" smtClean="0">
                <a:latin typeface="Arial" pitchFamily="34" charset="0"/>
              </a:rPr>
              <a:t>Fruits and Vegetables Import Requirements (FAVIR) </a:t>
            </a:r>
          </a:p>
          <a:p>
            <a:r>
              <a:rPr lang="en-US" smtClean="0">
                <a:latin typeface="Arial" pitchFamily="34" charset="0"/>
              </a:rPr>
              <a:t>The FAVIR database allows customers to search for authorized fruits and vegetables by commodity or country, and quickly and easily determine the general requirements for their importation into the United States.  This database will include emergency pest notifications to alert users if there is a change in the import status of a commodity or country.  It also allows APHIS officials and the Department of Homeland Security’s Customs and Border Protection (CBP) agricultural inspectors to quickly determine whether or not a commodity is authorized entry into the United States, as well as the general requirements for importation.  FAVIR allows easy access to information pertaining to the importation of fruits and vegetables. </a:t>
            </a:r>
          </a:p>
          <a:p>
            <a:endParaRPr lang="en-US" smtClean="0">
              <a:latin typeface="Arial" pitchFamily="34" charset="0"/>
            </a:endParaRPr>
          </a:p>
          <a:p>
            <a:r>
              <a:rPr lang="en-US" smtClean="0">
                <a:latin typeface="Arial" pitchFamily="34" charset="0"/>
              </a:rPr>
              <a:t>USDA requires a written permit for importing fresh and/or frozen fruits and vegetables (including fresh herbs and sprouts) for consumption from all foreign sources into the United States and its territories.</a:t>
            </a:r>
          </a:p>
          <a:p>
            <a:endParaRPr lang="en-US" smtClean="0">
              <a:latin typeface="Arial" pitchFamily="34" charset="0"/>
            </a:endParaRPr>
          </a:p>
          <a:p>
            <a:r>
              <a:rPr lang="en-US" smtClean="0">
                <a:latin typeface="Arial" pitchFamily="34" charset="0"/>
              </a:rPr>
              <a:t>Example: asparagus Consignments may or may not be precleared. If they are precleared, the consignment must be accompanied by a PPQ Form</a:t>
            </a:r>
          </a:p>
          <a:p>
            <a:r>
              <a:rPr lang="en-US" smtClean="0">
                <a:latin typeface="Arial" pitchFamily="34" charset="0"/>
              </a:rPr>
              <a:t>203 signed by the APHIS inspector on site in Peru to validate foreign site preclearance. Precleared asparagus does not need</a:t>
            </a:r>
          </a:p>
          <a:p>
            <a:r>
              <a:rPr lang="en-US" smtClean="0">
                <a:latin typeface="Arial" pitchFamily="34" charset="0"/>
              </a:rPr>
              <a:t>to be treated upon arrival or at the port of entry (it was treated in Peru). If the consignment was not precleared, REQUIRE</a:t>
            </a:r>
          </a:p>
          <a:p>
            <a:r>
              <a:rPr lang="en-US" smtClean="0">
                <a:latin typeface="Arial" pitchFamily="34" charset="0"/>
              </a:rPr>
              <a:t>T-101-b. HOLD consignment and CONTACT PPQ through proper channels.</a:t>
            </a:r>
          </a:p>
          <a:p>
            <a:r>
              <a:rPr lang="en-US" smtClean="0">
                <a:latin typeface="Arial" pitchFamily="34" charset="0"/>
              </a:rPr>
              <a:t>Asparagus</a:t>
            </a:r>
          </a:p>
          <a:p>
            <a:r>
              <a:rPr lang="en-US" smtClean="0">
                <a:latin typeface="Arial" pitchFamily="34" charset="0"/>
              </a:rPr>
              <a:t>Pest: External feeders such as Noctuidae spp., </a:t>
            </a:r>
            <a:r>
              <a:rPr lang="en-US" i="1" smtClean="0">
                <a:latin typeface="Arial" pitchFamily="34" charset="0"/>
              </a:rPr>
              <a:t>Thrips </a:t>
            </a:r>
            <a:r>
              <a:rPr lang="en-US" smtClean="0">
                <a:latin typeface="Arial" pitchFamily="34" charset="0"/>
              </a:rPr>
              <a:t>spp.</a:t>
            </a:r>
          </a:p>
          <a:p>
            <a:r>
              <a:rPr lang="en-US" smtClean="0">
                <a:latin typeface="Arial" pitchFamily="34" charset="0"/>
              </a:rPr>
              <a:t>(except </a:t>
            </a:r>
            <a:r>
              <a:rPr lang="en-US" i="1" smtClean="0">
                <a:latin typeface="Arial" pitchFamily="34" charset="0"/>
              </a:rPr>
              <a:t>Scirtothrips dorsalis </a:t>
            </a:r>
            <a:r>
              <a:rPr lang="en-US" smtClean="0">
                <a:latin typeface="Arial" pitchFamily="34" charset="0"/>
              </a:rPr>
              <a:t>from Thailand), </a:t>
            </a:r>
            <a:r>
              <a:rPr lang="en-US" i="1" smtClean="0">
                <a:latin typeface="Arial" pitchFamily="34" charset="0"/>
              </a:rPr>
              <a:t>Copitarsia </a:t>
            </a:r>
            <a:r>
              <a:rPr lang="en-US" smtClean="0">
                <a:latin typeface="Arial" pitchFamily="34" charset="0"/>
              </a:rPr>
              <a:t>spp.</a:t>
            </a:r>
          </a:p>
          <a:p>
            <a:r>
              <a:rPr lang="en-US" smtClean="0">
                <a:latin typeface="Arial" pitchFamily="34" charset="0"/>
              </a:rPr>
              <a:t>Treatment: </a:t>
            </a:r>
            <a:r>
              <a:rPr lang="en-US" b="1" smtClean="0">
                <a:latin typeface="Arial" pitchFamily="34" charset="0"/>
              </a:rPr>
              <a:t>T101-b-1 </a:t>
            </a:r>
            <a:r>
              <a:rPr lang="en-US" smtClean="0">
                <a:latin typeface="Arial" pitchFamily="34" charset="0"/>
              </a:rPr>
              <a:t>MB (“Q” label only) at NAP—tarpaulin or</a:t>
            </a:r>
          </a:p>
          <a:p>
            <a:r>
              <a:rPr lang="en-US" smtClean="0">
                <a:latin typeface="Arial" pitchFamily="34" charset="0"/>
              </a:rPr>
              <a:t>chamber</a:t>
            </a:r>
          </a:p>
          <a:p>
            <a:r>
              <a:rPr lang="en-US" smtClean="0">
                <a:latin typeface="Arial" pitchFamily="34" charset="0"/>
              </a:rPr>
              <a:t>Costa Rica: Yam (tuber), T101-f-3 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5126038" y="0"/>
            <a:ext cx="1631950" cy="1223963"/>
          </a:xfrm>
          <a:ln/>
        </p:spPr>
      </p:sp>
      <p:sp>
        <p:nvSpPr>
          <p:cNvPr id="25603" name="Rectangle 3"/>
          <p:cNvSpPr>
            <a:spLocks noGrp="1" noChangeArrowheads="1"/>
          </p:cNvSpPr>
          <p:nvPr>
            <p:ph type="body" idx="1"/>
          </p:nvPr>
        </p:nvSpPr>
        <p:spPr>
          <a:xfrm>
            <a:off x="695348" y="997631"/>
            <a:ext cx="5765066" cy="4150519"/>
          </a:xfrm>
          <a:noFill/>
          <a:ln/>
        </p:spPr>
        <p:txBody>
          <a:bodyPr/>
          <a:lstStyle/>
          <a:p>
            <a:pPr>
              <a:lnSpc>
                <a:spcPct val="80000"/>
              </a:lnSpc>
            </a:pPr>
            <a:r>
              <a:rPr lang="en-US" sz="800" dirty="0" smtClean="0">
                <a:latin typeface="Arial" pitchFamily="34" charset="0"/>
              </a:rPr>
              <a:t>Prior Notice of Imported Food Under the Public Health Security and Bioterrorism Preparedness and Response Act of 2002, Federal Register, November 7, 2008 </a:t>
            </a:r>
          </a:p>
          <a:p>
            <a:pPr>
              <a:lnSpc>
                <a:spcPct val="80000"/>
              </a:lnSpc>
            </a:pPr>
            <a:r>
              <a:rPr lang="en-US" sz="800" dirty="0" smtClean="0">
                <a:latin typeface="Arial" pitchFamily="34" charset="0"/>
              </a:rPr>
              <a:t>Crossing Location = Port of Arrival for Prior Notice; may or may not be the port where entry is made for CBP purposes. </a:t>
            </a:r>
          </a:p>
          <a:p>
            <a:pPr>
              <a:lnSpc>
                <a:spcPct val="80000"/>
              </a:lnSpc>
            </a:pPr>
            <a:r>
              <a:rPr lang="en-US" sz="800" dirty="0" smtClean="0">
                <a:latin typeface="Arial" pitchFamily="34" charset="0"/>
              </a:rPr>
              <a:t>FDA Country of Production</a:t>
            </a:r>
            <a:br>
              <a:rPr lang="en-US" sz="800" dirty="0" smtClean="0">
                <a:latin typeface="Arial" pitchFamily="34" charset="0"/>
              </a:rPr>
            </a:br>
            <a:r>
              <a:rPr lang="en-US" sz="800" dirty="0" smtClean="0">
                <a:latin typeface="Arial" pitchFamily="34" charset="0"/>
              </a:rPr>
              <a:t>(Originating Country)</a:t>
            </a:r>
          </a:p>
          <a:p>
            <a:pPr>
              <a:lnSpc>
                <a:spcPct val="80000"/>
              </a:lnSpc>
            </a:pPr>
            <a:r>
              <a:rPr lang="en-US" sz="800" dirty="0" smtClean="0">
                <a:latin typeface="Arial" pitchFamily="34" charset="0"/>
              </a:rPr>
              <a:t>For food in its natural state -- the country where the article of food was grown or collected, including harvested and readied for shipment to the U.S. </a:t>
            </a:r>
          </a:p>
          <a:p>
            <a:pPr lvl="1">
              <a:lnSpc>
                <a:spcPct val="80000"/>
              </a:lnSpc>
            </a:pPr>
            <a:r>
              <a:rPr lang="en-US" sz="800" dirty="0" smtClean="0">
                <a:latin typeface="Arial" pitchFamily="34" charset="0"/>
              </a:rPr>
              <a:t>For wild fish or seafood caught or harvested outside the waters of the U.S. by a vessel that is not registered in the U.S.: the country in which t</a:t>
            </a:r>
          </a:p>
          <a:p>
            <a:pPr lvl="1">
              <a:lnSpc>
                <a:spcPct val="80000"/>
              </a:lnSpc>
            </a:pPr>
            <a:r>
              <a:rPr lang="en-US" sz="800" dirty="0" smtClean="0">
                <a:latin typeface="Arial" pitchFamily="34" charset="0"/>
              </a:rPr>
              <a:t>he vessel is registered </a:t>
            </a:r>
          </a:p>
          <a:p>
            <a:pPr lvl="1">
              <a:lnSpc>
                <a:spcPct val="80000"/>
              </a:lnSpc>
            </a:pPr>
            <a:r>
              <a:rPr lang="en-US" sz="800" dirty="0" smtClean="0">
                <a:latin typeface="Arial" pitchFamily="34" charset="0"/>
              </a:rPr>
              <a:t>For an article of food that was grown in a U.S. Territory: the U.S. </a:t>
            </a:r>
          </a:p>
          <a:p>
            <a:pPr lvl="1">
              <a:lnSpc>
                <a:spcPct val="80000"/>
              </a:lnSpc>
            </a:pPr>
            <a:r>
              <a:rPr lang="en-US" sz="800" dirty="0" smtClean="0">
                <a:latin typeface="Arial" pitchFamily="34" charset="0"/>
              </a:rPr>
              <a:t>What Food Imports are Subject to Prior Notice?</a:t>
            </a:r>
          </a:p>
          <a:p>
            <a:pPr lvl="1">
              <a:lnSpc>
                <a:spcPct val="80000"/>
              </a:lnSpc>
            </a:pPr>
            <a:r>
              <a:rPr lang="en-US" sz="800" dirty="0" smtClean="0">
                <a:latin typeface="Arial" pitchFamily="34" charset="0"/>
              </a:rPr>
              <a:t>Unless excepted, all food for humans and animals that is imported or offered for import into the United States for use, storage, or distribution in the U.S., including: </a:t>
            </a:r>
          </a:p>
          <a:p>
            <a:pPr lvl="2">
              <a:lnSpc>
                <a:spcPct val="80000"/>
              </a:lnSpc>
            </a:pPr>
            <a:r>
              <a:rPr lang="en-US" sz="800" dirty="0" smtClean="0">
                <a:latin typeface="Arial" pitchFamily="34" charset="0"/>
              </a:rPr>
              <a:t>Food for gifts and trade </a:t>
            </a:r>
          </a:p>
          <a:p>
            <a:pPr lvl="2">
              <a:lnSpc>
                <a:spcPct val="80000"/>
              </a:lnSpc>
            </a:pPr>
            <a:r>
              <a:rPr lang="en-US" sz="800" dirty="0" smtClean="0">
                <a:latin typeface="Arial" pitchFamily="34" charset="0"/>
              </a:rPr>
              <a:t>Quality assurance/quality control samples </a:t>
            </a:r>
          </a:p>
          <a:p>
            <a:pPr lvl="2">
              <a:lnSpc>
                <a:spcPct val="80000"/>
              </a:lnSpc>
            </a:pPr>
            <a:r>
              <a:rPr lang="en-US" sz="800" dirty="0" smtClean="0">
                <a:latin typeface="Arial" pitchFamily="34" charset="0"/>
              </a:rPr>
              <a:t>Food for future export </a:t>
            </a:r>
          </a:p>
          <a:p>
            <a:pPr lvl="2">
              <a:lnSpc>
                <a:spcPct val="80000"/>
              </a:lnSpc>
            </a:pPr>
            <a:r>
              <a:rPr lang="en-US" sz="800" dirty="0" smtClean="0">
                <a:latin typeface="Arial" pitchFamily="34" charset="0"/>
              </a:rPr>
              <a:t>Food for transshipment through the U.S. to another country </a:t>
            </a:r>
          </a:p>
          <a:p>
            <a:pPr lvl="2">
              <a:lnSpc>
                <a:spcPct val="80000"/>
              </a:lnSpc>
            </a:pPr>
            <a:r>
              <a:rPr lang="en-US" sz="800" dirty="0" smtClean="0">
                <a:latin typeface="Arial" pitchFamily="34" charset="0"/>
              </a:rPr>
              <a:t>Food for use in a U.S. Foreign Trade Zone (FTZ) </a:t>
            </a:r>
          </a:p>
          <a:p>
            <a:pPr lvl="2">
              <a:lnSpc>
                <a:spcPct val="80000"/>
              </a:lnSpc>
            </a:pPr>
            <a:r>
              <a:rPr lang="en-US" sz="800" dirty="0" smtClean="0">
                <a:latin typeface="Arial" pitchFamily="34" charset="0"/>
              </a:rPr>
              <a:t>Food sent by mail </a:t>
            </a:r>
          </a:p>
          <a:p>
            <a:pPr lvl="2">
              <a:lnSpc>
                <a:spcPct val="80000"/>
              </a:lnSpc>
            </a:pPr>
            <a:r>
              <a:rPr lang="en-US" sz="800" dirty="0" smtClean="0">
                <a:latin typeface="Arial" pitchFamily="34" charset="0"/>
              </a:rPr>
              <a:t>Food sent by express couriers </a:t>
            </a:r>
          </a:p>
          <a:p>
            <a:pPr lvl="1">
              <a:lnSpc>
                <a:spcPct val="80000"/>
              </a:lnSpc>
            </a:pPr>
            <a:r>
              <a:rPr lang="en-US" sz="800" dirty="0" smtClean="0">
                <a:latin typeface="Arial" pitchFamily="34" charset="0"/>
              </a:rPr>
              <a:t>    Who is Authorized to Provide Prior Notice?</a:t>
            </a:r>
          </a:p>
          <a:p>
            <a:pPr lvl="1">
              <a:lnSpc>
                <a:spcPct val="80000"/>
              </a:lnSpc>
            </a:pPr>
            <a:r>
              <a:rPr lang="en-US" sz="800" dirty="0" smtClean="0">
                <a:latin typeface="Arial" pitchFamily="34" charset="0"/>
              </a:rPr>
              <a:t>"Submitter" can be any person with knowledge of the required information </a:t>
            </a:r>
          </a:p>
          <a:p>
            <a:pPr lvl="1">
              <a:lnSpc>
                <a:spcPct val="80000"/>
              </a:lnSpc>
            </a:pPr>
            <a:r>
              <a:rPr lang="en-US" sz="800" dirty="0" smtClean="0">
                <a:latin typeface="Arial" pitchFamily="34" charset="0"/>
              </a:rPr>
              <a:t>"Transmitter" is a person who transmits the required information to FDA for the submitter </a:t>
            </a:r>
          </a:p>
          <a:p>
            <a:pPr lvl="1">
              <a:lnSpc>
                <a:spcPct val="80000"/>
              </a:lnSpc>
            </a:pPr>
            <a:r>
              <a:rPr lang="en-US" sz="800" dirty="0" smtClean="0">
                <a:latin typeface="Arial" pitchFamily="34" charset="0"/>
              </a:rPr>
              <a:t>     How Far in Advance Can I submit Prior Notice?</a:t>
            </a:r>
          </a:p>
          <a:p>
            <a:pPr lvl="1">
              <a:lnSpc>
                <a:spcPct val="80000"/>
              </a:lnSpc>
            </a:pPr>
            <a:r>
              <a:rPr lang="en-US" sz="800" dirty="0" smtClean="0">
                <a:latin typeface="Arial" pitchFamily="34" charset="0"/>
              </a:rPr>
              <a:t>Maximum time frames for submitting PN: </a:t>
            </a:r>
          </a:p>
          <a:p>
            <a:pPr lvl="2">
              <a:lnSpc>
                <a:spcPct val="80000"/>
              </a:lnSpc>
            </a:pPr>
            <a:r>
              <a:rPr lang="en-US" sz="800" dirty="0" smtClean="0">
                <a:latin typeface="Arial" pitchFamily="34" charset="0"/>
              </a:rPr>
              <a:t>Increased time frames from the IFR </a:t>
            </a:r>
          </a:p>
          <a:p>
            <a:pPr lvl="2">
              <a:lnSpc>
                <a:spcPct val="80000"/>
              </a:lnSpc>
            </a:pPr>
            <a:r>
              <a:rPr lang="en-US" sz="800" dirty="0" smtClean="0">
                <a:latin typeface="Arial" pitchFamily="34" charset="0"/>
              </a:rPr>
              <a:t>Dependent on mode of submission: </a:t>
            </a:r>
          </a:p>
          <a:p>
            <a:pPr lvl="1">
              <a:lnSpc>
                <a:spcPct val="80000"/>
              </a:lnSpc>
            </a:pPr>
            <a:r>
              <a:rPr lang="en-US" sz="800" dirty="0" smtClean="0">
                <a:latin typeface="Arial" pitchFamily="34" charset="0"/>
              </a:rPr>
              <a:t>- Via ABI/ACS: Submit PN no more than </a:t>
            </a:r>
          </a:p>
          <a:p>
            <a:pPr lvl="1">
              <a:lnSpc>
                <a:spcPct val="80000"/>
              </a:lnSpc>
            </a:pPr>
            <a:r>
              <a:rPr lang="en-US" sz="800" dirty="0" smtClean="0">
                <a:latin typeface="Arial" pitchFamily="34" charset="0"/>
              </a:rPr>
              <a:t>30-calendar days before arrival </a:t>
            </a:r>
          </a:p>
          <a:p>
            <a:pPr lvl="1">
              <a:lnSpc>
                <a:spcPct val="80000"/>
              </a:lnSpc>
            </a:pPr>
            <a:r>
              <a:rPr lang="en-US" sz="800" dirty="0" smtClean="0">
                <a:latin typeface="Arial" pitchFamily="34" charset="0"/>
              </a:rPr>
              <a:t>- Via PNSI: Submit PN no more than 15-calendar days before arrival </a:t>
            </a:r>
          </a:p>
          <a:p>
            <a:pPr lvl="1">
              <a:lnSpc>
                <a:spcPct val="80000"/>
              </a:lnSpc>
            </a:pPr>
            <a:r>
              <a:rPr lang="en-US" sz="800" dirty="0" smtClean="0">
                <a:latin typeface="Arial" pitchFamily="34" charset="0"/>
              </a:rPr>
              <a:t>Does not apply to food arriving by international mail (must submit PN before food is sent to U.S.)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When Is My Prior Notice Due?</a:t>
            </a:r>
          </a:p>
          <a:p>
            <a:pPr lvl="1">
              <a:lnSpc>
                <a:spcPct val="80000"/>
              </a:lnSpc>
            </a:pPr>
            <a:r>
              <a:rPr lang="en-US" sz="800" dirty="0" smtClean="0">
                <a:latin typeface="Arial" pitchFamily="34" charset="0"/>
              </a:rPr>
              <a:t>Arrival by land via road:</a:t>
            </a:r>
            <a:br>
              <a:rPr lang="en-US" sz="800" dirty="0" smtClean="0">
                <a:latin typeface="Arial" pitchFamily="34" charset="0"/>
              </a:rPr>
            </a:br>
            <a:r>
              <a:rPr lang="en-US" sz="800" dirty="0" smtClean="0">
                <a:latin typeface="Arial" pitchFamily="34" charset="0"/>
              </a:rPr>
              <a:t>PN must be given no less than 2 hours before the food arrives at the port of arrival </a:t>
            </a:r>
          </a:p>
          <a:p>
            <a:pPr lvl="1">
              <a:lnSpc>
                <a:spcPct val="80000"/>
              </a:lnSpc>
            </a:pPr>
            <a:r>
              <a:rPr lang="en-US" sz="800" dirty="0" smtClean="0">
                <a:latin typeface="Arial" pitchFamily="34" charset="0"/>
              </a:rPr>
              <a:t>Arrival by air and land via rail:</a:t>
            </a:r>
            <a:br>
              <a:rPr lang="en-US" sz="800" dirty="0" smtClean="0">
                <a:latin typeface="Arial" pitchFamily="34" charset="0"/>
              </a:rPr>
            </a:br>
            <a:r>
              <a:rPr lang="en-US" sz="800" dirty="0" smtClean="0">
                <a:latin typeface="Arial" pitchFamily="34" charset="0"/>
              </a:rPr>
              <a:t>PN must be given no less than 4 hours before the food arrives at the port of arrival </a:t>
            </a:r>
          </a:p>
          <a:p>
            <a:pPr lvl="1">
              <a:lnSpc>
                <a:spcPct val="80000"/>
              </a:lnSpc>
            </a:pPr>
            <a:r>
              <a:rPr lang="en-US" sz="800" dirty="0" smtClean="0">
                <a:latin typeface="Arial" pitchFamily="34" charset="0"/>
              </a:rPr>
              <a:t>Arrival by water:</a:t>
            </a:r>
            <a:br>
              <a:rPr lang="en-US" sz="800" dirty="0" smtClean="0">
                <a:latin typeface="Arial" pitchFamily="34" charset="0"/>
              </a:rPr>
            </a:br>
            <a:r>
              <a:rPr lang="en-US" sz="800" dirty="0" smtClean="0">
                <a:latin typeface="Arial" pitchFamily="34" charset="0"/>
              </a:rPr>
              <a:t>PN must be given no less than 8 hours before the food arrives at the port of arrival </a:t>
            </a:r>
          </a:p>
          <a:p>
            <a:pPr lvl="1">
              <a:lnSpc>
                <a:spcPct val="80000"/>
              </a:lnSpc>
            </a:pPr>
            <a:r>
              <a:rPr lang="en-US" sz="800" dirty="0" smtClean="0">
                <a:latin typeface="Arial" pitchFamily="34" charset="0"/>
              </a:rPr>
              <a:t>What Happens to Food Without Adequate Prior Notice?</a:t>
            </a:r>
          </a:p>
          <a:p>
            <a:pPr lvl="1">
              <a:lnSpc>
                <a:spcPct val="80000"/>
              </a:lnSpc>
            </a:pPr>
            <a:r>
              <a:rPr lang="en-US" sz="800" dirty="0" smtClean="0">
                <a:latin typeface="Arial" pitchFamily="34" charset="0"/>
              </a:rPr>
              <a:t>No or inaccurate prior notice</a:t>
            </a:r>
            <a:br>
              <a:rPr lang="en-US" sz="800" dirty="0" smtClean="0">
                <a:latin typeface="Arial" pitchFamily="34" charset="0"/>
              </a:rPr>
            </a:br>
            <a:r>
              <a:rPr lang="en-US" sz="800" dirty="0" smtClean="0">
                <a:latin typeface="Arial" pitchFamily="34" charset="0"/>
              </a:rPr>
              <a:t>- food is subject to refusal </a:t>
            </a:r>
          </a:p>
          <a:p>
            <a:pPr lvl="1">
              <a:lnSpc>
                <a:spcPct val="80000"/>
              </a:lnSpc>
            </a:pPr>
            <a:r>
              <a:rPr lang="en-US" sz="800" dirty="0" smtClean="0">
                <a:latin typeface="Arial" pitchFamily="34" charset="0"/>
              </a:rPr>
              <a:t>Untimely prior notice</a:t>
            </a:r>
            <a:br>
              <a:rPr lang="en-US" sz="800" dirty="0" smtClean="0">
                <a:latin typeface="Arial" pitchFamily="34" charset="0"/>
              </a:rPr>
            </a:br>
            <a:r>
              <a:rPr lang="en-US" sz="800" dirty="0" smtClean="0">
                <a:latin typeface="Arial" pitchFamily="34" charset="0"/>
              </a:rPr>
              <a:t>- food is subject to refusal, unless FDA has already reviewed the notice and notified CBP of its response </a:t>
            </a:r>
          </a:p>
          <a:p>
            <a:pPr lvl="1">
              <a:lnSpc>
                <a:spcPct val="80000"/>
              </a:lnSpc>
            </a:pPr>
            <a:r>
              <a:rPr lang="en-US" sz="800" dirty="0" smtClean="0">
                <a:latin typeface="Arial" pitchFamily="34" charset="0"/>
              </a:rPr>
              <a:t>What Happens to Food Without Adequate Prior Notice?</a:t>
            </a:r>
          </a:p>
          <a:p>
            <a:pPr lvl="1">
              <a:lnSpc>
                <a:spcPct val="80000"/>
              </a:lnSpc>
            </a:pPr>
            <a:r>
              <a:rPr lang="en-US" sz="800" dirty="0" smtClean="0">
                <a:latin typeface="Arial" pitchFamily="34" charset="0"/>
              </a:rPr>
              <a:t>If refused, food must be held at the port of entry, unless: </a:t>
            </a:r>
          </a:p>
          <a:p>
            <a:pPr lvl="2">
              <a:lnSpc>
                <a:spcPct val="80000"/>
              </a:lnSpc>
            </a:pPr>
            <a:r>
              <a:rPr lang="en-US" sz="800" dirty="0" smtClean="0">
                <a:latin typeface="Arial" pitchFamily="34" charset="0"/>
              </a:rPr>
              <a:t>CBP concurrence is obtained for export and food immediately is exported from the port of arrival under CBP supervision; or </a:t>
            </a:r>
          </a:p>
          <a:p>
            <a:pPr lvl="2">
              <a:lnSpc>
                <a:spcPct val="80000"/>
              </a:lnSpc>
            </a:pPr>
            <a:r>
              <a:rPr lang="en-US" sz="800" dirty="0" smtClean="0">
                <a:latin typeface="Arial" pitchFamily="34" charset="0"/>
              </a:rPr>
              <a:t>Directed to another location by CBP or FDA </a:t>
            </a:r>
          </a:p>
          <a:p>
            <a:pPr lvl="1">
              <a:lnSpc>
                <a:spcPct val="80000"/>
              </a:lnSpc>
            </a:pPr>
            <a:r>
              <a:rPr lang="en-US" sz="800" dirty="0" smtClean="0">
                <a:latin typeface="Arial" pitchFamily="34" charset="0"/>
              </a:rPr>
              <a:t>Must notify FDA of hold location </a:t>
            </a:r>
          </a:p>
          <a:p>
            <a:pPr lvl="2">
              <a:lnSpc>
                <a:spcPct val="80000"/>
              </a:lnSpc>
            </a:pPr>
            <a:r>
              <a:rPr lang="en-US" sz="800" dirty="0" smtClean="0">
                <a:latin typeface="Arial" pitchFamily="34" charset="0"/>
              </a:rPr>
              <a:t>FDA and CBP are not liable for transportation, storage or other expenses resulting from any hold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Consequences of Failure to Submit Adequate Prior Notice</a:t>
            </a:r>
          </a:p>
          <a:p>
            <a:pPr lvl="1">
              <a:lnSpc>
                <a:spcPct val="80000"/>
              </a:lnSpc>
            </a:pPr>
            <a:r>
              <a:rPr lang="en-US" sz="800" dirty="0" smtClean="0">
                <a:latin typeface="Arial" pitchFamily="34" charset="0"/>
              </a:rPr>
              <a:t>Prohibited act to import or offer for import food without providing prior notice:</a:t>
            </a:r>
            <a:br>
              <a:rPr lang="en-US" sz="800" dirty="0" smtClean="0">
                <a:latin typeface="Arial" pitchFamily="34" charset="0"/>
              </a:rPr>
            </a:br>
            <a:endParaRPr lang="en-US" sz="800" dirty="0" smtClean="0">
              <a:latin typeface="Arial" pitchFamily="34" charset="0"/>
            </a:endParaRPr>
          </a:p>
          <a:p>
            <a:pPr lvl="2">
              <a:lnSpc>
                <a:spcPct val="80000"/>
              </a:lnSpc>
            </a:pPr>
            <a:r>
              <a:rPr lang="en-US" sz="800" dirty="0" smtClean="0">
                <a:latin typeface="Arial" pitchFamily="34" charset="0"/>
              </a:rPr>
              <a:t>FDA can bring a civil or criminal action in federal court </a:t>
            </a:r>
          </a:p>
          <a:p>
            <a:pPr lvl="2">
              <a:lnSpc>
                <a:spcPct val="80000"/>
              </a:lnSpc>
            </a:pPr>
            <a:r>
              <a:rPr lang="en-US" sz="800" dirty="0" smtClean="0">
                <a:latin typeface="Arial" pitchFamily="34" charset="0"/>
              </a:rPr>
              <a:t>FDA can seek to debar persons under section 306 of the Bioterrorism Act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Minimum time frames for submitting PN – retains the IFR time frames: no less than </a:t>
            </a:r>
          </a:p>
          <a:p>
            <a:pPr lvl="1">
              <a:lnSpc>
                <a:spcPct val="80000"/>
              </a:lnSpc>
            </a:pPr>
            <a:r>
              <a:rPr lang="en-US" sz="800" dirty="0" smtClean="0">
                <a:latin typeface="Arial" pitchFamily="34" charset="0"/>
              </a:rPr>
              <a:t>- 8 hours (for food arriving by water), </a:t>
            </a:r>
          </a:p>
          <a:p>
            <a:pPr lvl="1">
              <a:lnSpc>
                <a:spcPct val="80000"/>
              </a:lnSpc>
            </a:pPr>
            <a:r>
              <a:rPr lang="en-US" sz="800" dirty="0" smtClean="0">
                <a:latin typeface="Arial" pitchFamily="34" charset="0"/>
              </a:rPr>
              <a:t>- 4 hours (for food arriving by air or land/rail), and </a:t>
            </a:r>
          </a:p>
          <a:p>
            <a:pPr lvl="1">
              <a:lnSpc>
                <a:spcPct val="80000"/>
              </a:lnSpc>
            </a:pPr>
            <a:r>
              <a:rPr lang="en-US" sz="800" dirty="0" smtClean="0">
                <a:latin typeface="Arial" pitchFamily="34" charset="0"/>
              </a:rPr>
              <a:t>- 2 hours (for food arriving by land/road) before the food arrives at the port of arrival </a:t>
            </a:r>
          </a:p>
          <a:p>
            <a:pPr lvl="1">
              <a:lnSpc>
                <a:spcPct val="80000"/>
              </a:lnSpc>
            </a:pPr>
            <a:r>
              <a:rPr lang="en-US" sz="800" dirty="0" smtClean="0">
                <a:latin typeface="Arial" pitchFamily="34" charset="0"/>
              </a:rPr>
              <a:t>- </a:t>
            </a:r>
          </a:p>
          <a:p>
            <a:pPr lvl="1">
              <a:lnSpc>
                <a:spcPct val="80000"/>
              </a:lnSpc>
            </a:pPr>
            <a:endParaRPr lang="en-US" sz="800" dirty="0" smtClean="0">
              <a:latin typeface="Arial" pitchFamily="34" charset="0"/>
            </a:endParaRPr>
          </a:p>
          <a:p>
            <a:pPr>
              <a:lnSpc>
                <a:spcPct val="80000"/>
              </a:lnSpc>
            </a:pPr>
            <a:r>
              <a:rPr lang="en-US" sz="800" dirty="0" smtClean="0">
                <a:latin typeface="Arial" pitchFamily="34" charset="0"/>
              </a:rPr>
              <a:t>     </a:t>
            </a:r>
          </a:p>
          <a:p>
            <a:pPr>
              <a:lnSpc>
                <a:spcPct val="80000"/>
              </a:lnSpc>
            </a:pPr>
            <a:r>
              <a:rPr lang="en-US" sz="800" dirty="0" smtClean="0">
                <a:latin typeface="Arial"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5126038" y="0"/>
            <a:ext cx="1631950" cy="1223963"/>
          </a:xfrm>
          <a:ln/>
        </p:spPr>
      </p:sp>
      <p:sp>
        <p:nvSpPr>
          <p:cNvPr id="26627" name="Rectangle 3"/>
          <p:cNvSpPr>
            <a:spLocks noGrp="1" noChangeArrowheads="1"/>
          </p:cNvSpPr>
          <p:nvPr>
            <p:ph type="body" idx="1"/>
          </p:nvPr>
        </p:nvSpPr>
        <p:spPr>
          <a:xfrm>
            <a:off x="695348" y="997631"/>
            <a:ext cx="5765066" cy="4150519"/>
          </a:xfrm>
          <a:noFill/>
          <a:ln/>
        </p:spPr>
        <p:txBody>
          <a:bodyPr/>
          <a:lstStyle/>
          <a:p>
            <a:pPr>
              <a:lnSpc>
                <a:spcPct val="80000"/>
              </a:lnSpc>
            </a:pPr>
            <a:r>
              <a:rPr lang="en-US" sz="800" dirty="0" smtClean="0">
                <a:latin typeface="Arial" pitchFamily="34" charset="0"/>
              </a:rPr>
              <a:t>Prior Notice of Imported Food Under the Public Health Security and Bioterrorism Preparedness and Response Act of 2002, Federal Register, November 7, 2008 </a:t>
            </a:r>
          </a:p>
          <a:p>
            <a:pPr>
              <a:lnSpc>
                <a:spcPct val="80000"/>
              </a:lnSpc>
            </a:pPr>
            <a:r>
              <a:rPr lang="en-US" sz="800" dirty="0" smtClean="0">
                <a:latin typeface="Arial" pitchFamily="34" charset="0"/>
              </a:rPr>
              <a:t>Crossing Location = Port of Arrival for Prior Notice; may or may not be the port where entry is made for CBP purposes. </a:t>
            </a:r>
          </a:p>
          <a:p>
            <a:pPr>
              <a:lnSpc>
                <a:spcPct val="80000"/>
              </a:lnSpc>
            </a:pPr>
            <a:r>
              <a:rPr lang="en-US" sz="800" dirty="0" smtClean="0">
                <a:latin typeface="Arial" pitchFamily="34" charset="0"/>
              </a:rPr>
              <a:t>FDA Country of Production</a:t>
            </a:r>
            <a:br>
              <a:rPr lang="en-US" sz="800" dirty="0" smtClean="0">
                <a:latin typeface="Arial" pitchFamily="34" charset="0"/>
              </a:rPr>
            </a:br>
            <a:r>
              <a:rPr lang="en-US" sz="800" dirty="0" smtClean="0">
                <a:latin typeface="Arial" pitchFamily="34" charset="0"/>
              </a:rPr>
              <a:t>(Originating Country)</a:t>
            </a:r>
          </a:p>
          <a:p>
            <a:pPr>
              <a:lnSpc>
                <a:spcPct val="80000"/>
              </a:lnSpc>
            </a:pPr>
            <a:r>
              <a:rPr lang="en-US" sz="800" dirty="0" smtClean="0">
                <a:latin typeface="Arial" pitchFamily="34" charset="0"/>
              </a:rPr>
              <a:t>For food in its natural state -- the country where the article of food was grown or collected, including harvested and readied for shipment to the U.S. </a:t>
            </a:r>
          </a:p>
          <a:p>
            <a:pPr lvl="1">
              <a:lnSpc>
                <a:spcPct val="80000"/>
              </a:lnSpc>
            </a:pPr>
            <a:r>
              <a:rPr lang="en-US" sz="800" dirty="0" smtClean="0">
                <a:latin typeface="Arial" pitchFamily="34" charset="0"/>
              </a:rPr>
              <a:t>For wild fish or seafood caught or harvested outside the waters of the U.S. by a vessel that is not registered in the U.S.: the country in which t</a:t>
            </a:r>
          </a:p>
          <a:p>
            <a:pPr lvl="1">
              <a:lnSpc>
                <a:spcPct val="80000"/>
              </a:lnSpc>
            </a:pPr>
            <a:r>
              <a:rPr lang="en-US" sz="800" dirty="0" smtClean="0">
                <a:latin typeface="Arial" pitchFamily="34" charset="0"/>
              </a:rPr>
              <a:t>he vessel is registered </a:t>
            </a:r>
          </a:p>
          <a:p>
            <a:pPr lvl="1">
              <a:lnSpc>
                <a:spcPct val="80000"/>
              </a:lnSpc>
            </a:pPr>
            <a:r>
              <a:rPr lang="en-US" sz="800" dirty="0" smtClean="0">
                <a:latin typeface="Arial" pitchFamily="34" charset="0"/>
              </a:rPr>
              <a:t>For an article of food that was grown in a U.S. Territory: the U.S. </a:t>
            </a:r>
          </a:p>
          <a:p>
            <a:pPr lvl="1">
              <a:lnSpc>
                <a:spcPct val="80000"/>
              </a:lnSpc>
            </a:pPr>
            <a:r>
              <a:rPr lang="en-US" sz="800" dirty="0" smtClean="0">
                <a:latin typeface="Arial" pitchFamily="34" charset="0"/>
              </a:rPr>
              <a:t>What Food Imports are Subject to Prior Notice?</a:t>
            </a:r>
          </a:p>
          <a:p>
            <a:pPr lvl="1">
              <a:lnSpc>
                <a:spcPct val="80000"/>
              </a:lnSpc>
            </a:pPr>
            <a:r>
              <a:rPr lang="en-US" sz="800" dirty="0" smtClean="0">
                <a:latin typeface="Arial" pitchFamily="34" charset="0"/>
              </a:rPr>
              <a:t>Unless excepted, all food for humans and animals that is imported or offered for import into the United States for use, storage, or distribution in the U.S., including: </a:t>
            </a:r>
          </a:p>
          <a:p>
            <a:pPr lvl="2">
              <a:lnSpc>
                <a:spcPct val="80000"/>
              </a:lnSpc>
            </a:pPr>
            <a:r>
              <a:rPr lang="en-US" sz="800" dirty="0" smtClean="0">
                <a:latin typeface="Arial" pitchFamily="34" charset="0"/>
              </a:rPr>
              <a:t>Food for gifts and trade </a:t>
            </a:r>
          </a:p>
          <a:p>
            <a:pPr lvl="2">
              <a:lnSpc>
                <a:spcPct val="80000"/>
              </a:lnSpc>
            </a:pPr>
            <a:r>
              <a:rPr lang="en-US" sz="800" dirty="0" smtClean="0">
                <a:latin typeface="Arial" pitchFamily="34" charset="0"/>
              </a:rPr>
              <a:t>Quality assurance/quality control samples </a:t>
            </a:r>
          </a:p>
          <a:p>
            <a:pPr lvl="2">
              <a:lnSpc>
                <a:spcPct val="80000"/>
              </a:lnSpc>
            </a:pPr>
            <a:r>
              <a:rPr lang="en-US" sz="800" dirty="0" smtClean="0">
                <a:latin typeface="Arial" pitchFamily="34" charset="0"/>
              </a:rPr>
              <a:t>Food for future export </a:t>
            </a:r>
          </a:p>
          <a:p>
            <a:pPr lvl="2">
              <a:lnSpc>
                <a:spcPct val="80000"/>
              </a:lnSpc>
            </a:pPr>
            <a:r>
              <a:rPr lang="en-US" sz="800" dirty="0" smtClean="0">
                <a:latin typeface="Arial" pitchFamily="34" charset="0"/>
              </a:rPr>
              <a:t>Food for transshipment through the U.S. to another country </a:t>
            </a:r>
          </a:p>
          <a:p>
            <a:pPr lvl="2">
              <a:lnSpc>
                <a:spcPct val="80000"/>
              </a:lnSpc>
            </a:pPr>
            <a:r>
              <a:rPr lang="en-US" sz="800" dirty="0" smtClean="0">
                <a:latin typeface="Arial" pitchFamily="34" charset="0"/>
              </a:rPr>
              <a:t>Food for use in a U.S. Foreign Trade Zone (FTZ) </a:t>
            </a:r>
          </a:p>
          <a:p>
            <a:pPr lvl="2">
              <a:lnSpc>
                <a:spcPct val="80000"/>
              </a:lnSpc>
            </a:pPr>
            <a:r>
              <a:rPr lang="en-US" sz="800" dirty="0" smtClean="0">
                <a:latin typeface="Arial" pitchFamily="34" charset="0"/>
              </a:rPr>
              <a:t>Food sent by mail </a:t>
            </a:r>
          </a:p>
          <a:p>
            <a:pPr lvl="2">
              <a:lnSpc>
                <a:spcPct val="80000"/>
              </a:lnSpc>
            </a:pPr>
            <a:r>
              <a:rPr lang="en-US" sz="800" dirty="0" smtClean="0">
                <a:latin typeface="Arial" pitchFamily="34" charset="0"/>
              </a:rPr>
              <a:t>Food sent by express couriers </a:t>
            </a:r>
          </a:p>
          <a:p>
            <a:pPr lvl="1">
              <a:lnSpc>
                <a:spcPct val="80000"/>
              </a:lnSpc>
            </a:pPr>
            <a:r>
              <a:rPr lang="en-US" sz="800" dirty="0" smtClean="0">
                <a:latin typeface="Arial" pitchFamily="34" charset="0"/>
              </a:rPr>
              <a:t>    Who is Authorized to Provide Prior Notice?</a:t>
            </a:r>
          </a:p>
          <a:p>
            <a:pPr lvl="1">
              <a:lnSpc>
                <a:spcPct val="80000"/>
              </a:lnSpc>
            </a:pPr>
            <a:r>
              <a:rPr lang="en-US" sz="800" dirty="0" smtClean="0">
                <a:latin typeface="Arial" pitchFamily="34" charset="0"/>
              </a:rPr>
              <a:t>"Submitter" can be any person with knowledge of the required information </a:t>
            </a:r>
          </a:p>
          <a:p>
            <a:pPr lvl="1">
              <a:lnSpc>
                <a:spcPct val="80000"/>
              </a:lnSpc>
            </a:pPr>
            <a:r>
              <a:rPr lang="en-US" sz="800" dirty="0" smtClean="0">
                <a:latin typeface="Arial" pitchFamily="34" charset="0"/>
              </a:rPr>
              <a:t>"Transmitter" is a person who transmits the required information to FDA for the submitter </a:t>
            </a:r>
          </a:p>
          <a:p>
            <a:pPr lvl="1">
              <a:lnSpc>
                <a:spcPct val="80000"/>
              </a:lnSpc>
            </a:pPr>
            <a:r>
              <a:rPr lang="en-US" sz="800" dirty="0" smtClean="0">
                <a:latin typeface="Arial" pitchFamily="34" charset="0"/>
              </a:rPr>
              <a:t>     How Far in Advance Can I submit Prior Notice?</a:t>
            </a:r>
          </a:p>
          <a:p>
            <a:pPr lvl="1">
              <a:lnSpc>
                <a:spcPct val="80000"/>
              </a:lnSpc>
            </a:pPr>
            <a:r>
              <a:rPr lang="en-US" sz="800" dirty="0" smtClean="0">
                <a:latin typeface="Arial" pitchFamily="34" charset="0"/>
              </a:rPr>
              <a:t>Maximum time frames for submitting PN: </a:t>
            </a:r>
          </a:p>
          <a:p>
            <a:pPr lvl="2">
              <a:lnSpc>
                <a:spcPct val="80000"/>
              </a:lnSpc>
            </a:pPr>
            <a:r>
              <a:rPr lang="en-US" sz="800" dirty="0" smtClean="0">
                <a:latin typeface="Arial" pitchFamily="34" charset="0"/>
              </a:rPr>
              <a:t>Increased time frames from the IFR </a:t>
            </a:r>
          </a:p>
          <a:p>
            <a:pPr lvl="2">
              <a:lnSpc>
                <a:spcPct val="80000"/>
              </a:lnSpc>
            </a:pPr>
            <a:r>
              <a:rPr lang="en-US" sz="800" dirty="0" smtClean="0">
                <a:latin typeface="Arial" pitchFamily="34" charset="0"/>
              </a:rPr>
              <a:t>Dependent on mode of submission: </a:t>
            </a:r>
          </a:p>
          <a:p>
            <a:pPr lvl="1">
              <a:lnSpc>
                <a:spcPct val="80000"/>
              </a:lnSpc>
            </a:pPr>
            <a:r>
              <a:rPr lang="en-US" sz="800" dirty="0" smtClean="0">
                <a:latin typeface="Arial" pitchFamily="34" charset="0"/>
              </a:rPr>
              <a:t>- Via ABI/ACS: Submit PN no more than </a:t>
            </a:r>
          </a:p>
          <a:p>
            <a:pPr lvl="1">
              <a:lnSpc>
                <a:spcPct val="80000"/>
              </a:lnSpc>
            </a:pPr>
            <a:r>
              <a:rPr lang="en-US" sz="800" dirty="0" smtClean="0">
                <a:latin typeface="Arial" pitchFamily="34" charset="0"/>
              </a:rPr>
              <a:t>30-calendar days before arrival </a:t>
            </a:r>
          </a:p>
          <a:p>
            <a:pPr lvl="1">
              <a:lnSpc>
                <a:spcPct val="80000"/>
              </a:lnSpc>
            </a:pPr>
            <a:r>
              <a:rPr lang="en-US" sz="800" dirty="0" smtClean="0">
                <a:latin typeface="Arial" pitchFamily="34" charset="0"/>
              </a:rPr>
              <a:t>- Via PNSI: Submit PN no more than 15-calendar days before arrival </a:t>
            </a:r>
          </a:p>
          <a:p>
            <a:pPr lvl="1">
              <a:lnSpc>
                <a:spcPct val="80000"/>
              </a:lnSpc>
            </a:pPr>
            <a:r>
              <a:rPr lang="en-US" sz="800" dirty="0" smtClean="0">
                <a:latin typeface="Arial" pitchFamily="34" charset="0"/>
              </a:rPr>
              <a:t>Does not apply to food arriving by international mail (must submit PN before food is sent to U.S.)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When Is My Prior Notice Due?</a:t>
            </a:r>
          </a:p>
          <a:p>
            <a:pPr lvl="1">
              <a:lnSpc>
                <a:spcPct val="80000"/>
              </a:lnSpc>
            </a:pPr>
            <a:r>
              <a:rPr lang="en-US" sz="800" dirty="0" smtClean="0">
                <a:latin typeface="Arial" pitchFamily="34" charset="0"/>
              </a:rPr>
              <a:t>Arrival by land via road:</a:t>
            </a:r>
            <a:br>
              <a:rPr lang="en-US" sz="800" dirty="0" smtClean="0">
                <a:latin typeface="Arial" pitchFamily="34" charset="0"/>
              </a:rPr>
            </a:br>
            <a:r>
              <a:rPr lang="en-US" sz="800" dirty="0" smtClean="0">
                <a:latin typeface="Arial" pitchFamily="34" charset="0"/>
              </a:rPr>
              <a:t>PN must be given no less than 2 hours before the food arrives at the port of arrival </a:t>
            </a:r>
          </a:p>
          <a:p>
            <a:pPr lvl="1">
              <a:lnSpc>
                <a:spcPct val="80000"/>
              </a:lnSpc>
            </a:pPr>
            <a:r>
              <a:rPr lang="en-US" sz="800" dirty="0" smtClean="0">
                <a:latin typeface="Arial" pitchFamily="34" charset="0"/>
              </a:rPr>
              <a:t>Arrival by air and land via rail:</a:t>
            </a:r>
            <a:br>
              <a:rPr lang="en-US" sz="800" dirty="0" smtClean="0">
                <a:latin typeface="Arial" pitchFamily="34" charset="0"/>
              </a:rPr>
            </a:br>
            <a:r>
              <a:rPr lang="en-US" sz="800" dirty="0" smtClean="0">
                <a:latin typeface="Arial" pitchFamily="34" charset="0"/>
              </a:rPr>
              <a:t>PN must be given no less than 4 hours before the food arrives at the port of arrival </a:t>
            </a:r>
          </a:p>
          <a:p>
            <a:pPr lvl="1">
              <a:lnSpc>
                <a:spcPct val="80000"/>
              </a:lnSpc>
            </a:pPr>
            <a:r>
              <a:rPr lang="en-US" sz="800" dirty="0" smtClean="0">
                <a:latin typeface="Arial" pitchFamily="34" charset="0"/>
              </a:rPr>
              <a:t>Arrival by water:</a:t>
            </a:r>
            <a:br>
              <a:rPr lang="en-US" sz="800" dirty="0" smtClean="0">
                <a:latin typeface="Arial" pitchFamily="34" charset="0"/>
              </a:rPr>
            </a:br>
            <a:r>
              <a:rPr lang="en-US" sz="800" dirty="0" smtClean="0">
                <a:latin typeface="Arial" pitchFamily="34" charset="0"/>
              </a:rPr>
              <a:t>PN must be given no less than 8 hours before the food arrives at the port of arrival </a:t>
            </a:r>
          </a:p>
          <a:p>
            <a:pPr lvl="1">
              <a:lnSpc>
                <a:spcPct val="80000"/>
              </a:lnSpc>
            </a:pPr>
            <a:r>
              <a:rPr lang="en-US" sz="800" dirty="0" smtClean="0">
                <a:latin typeface="Arial" pitchFamily="34" charset="0"/>
              </a:rPr>
              <a:t>What Happens to Food Without Adequate Prior Notice?</a:t>
            </a:r>
          </a:p>
          <a:p>
            <a:pPr lvl="1">
              <a:lnSpc>
                <a:spcPct val="80000"/>
              </a:lnSpc>
            </a:pPr>
            <a:r>
              <a:rPr lang="en-US" sz="800" dirty="0" smtClean="0">
                <a:latin typeface="Arial" pitchFamily="34" charset="0"/>
              </a:rPr>
              <a:t>No or inaccurate prior notice</a:t>
            </a:r>
            <a:br>
              <a:rPr lang="en-US" sz="800" dirty="0" smtClean="0">
                <a:latin typeface="Arial" pitchFamily="34" charset="0"/>
              </a:rPr>
            </a:br>
            <a:r>
              <a:rPr lang="en-US" sz="800" dirty="0" smtClean="0">
                <a:latin typeface="Arial" pitchFamily="34" charset="0"/>
              </a:rPr>
              <a:t>- food is subject to refusal </a:t>
            </a:r>
          </a:p>
          <a:p>
            <a:pPr lvl="1">
              <a:lnSpc>
                <a:spcPct val="80000"/>
              </a:lnSpc>
            </a:pPr>
            <a:r>
              <a:rPr lang="en-US" sz="800" dirty="0" smtClean="0">
                <a:latin typeface="Arial" pitchFamily="34" charset="0"/>
              </a:rPr>
              <a:t>Untimely prior notice</a:t>
            </a:r>
            <a:br>
              <a:rPr lang="en-US" sz="800" dirty="0" smtClean="0">
                <a:latin typeface="Arial" pitchFamily="34" charset="0"/>
              </a:rPr>
            </a:br>
            <a:r>
              <a:rPr lang="en-US" sz="800" dirty="0" smtClean="0">
                <a:latin typeface="Arial" pitchFamily="34" charset="0"/>
              </a:rPr>
              <a:t>- food is subject to refusal, unless FDA has already reviewed the notice and notified CBP of its response </a:t>
            </a:r>
          </a:p>
          <a:p>
            <a:pPr lvl="1">
              <a:lnSpc>
                <a:spcPct val="80000"/>
              </a:lnSpc>
            </a:pPr>
            <a:r>
              <a:rPr lang="en-US" sz="800" dirty="0" smtClean="0">
                <a:latin typeface="Arial" pitchFamily="34" charset="0"/>
              </a:rPr>
              <a:t>What Happens to Food Without Adequate Prior Notice?</a:t>
            </a:r>
          </a:p>
          <a:p>
            <a:pPr lvl="1">
              <a:lnSpc>
                <a:spcPct val="80000"/>
              </a:lnSpc>
            </a:pPr>
            <a:r>
              <a:rPr lang="en-US" sz="800" dirty="0" smtClean="0">
                <a:latin typeface="Arial" pitchFamily="34" charset="0"/>
              </a:rPr>
              <a:t>If refused, food must be held at the port of entry, unless: </a:t>
            </a:r>
          </a:p>
          <a:p>
            <a:pPr lvl="2">
              <a:lnSpc>
                <a:spcPct val="80000"/>
              </a:lnSpc>
            </a:pPr>
            <a:r>
              <a:rPr lang="en-US" sz="800" dirty="0" smtClean="0">
                <a:latin typeface="Arial" pitchFamily="34" charset="0"/>
              </a:rPr>
              <a:t>CBP concurrence is obtained for export and food immediately is exported from the port of arrival under CBP supervision; or </a:t>
            </a:r>
          </a:p>
          <a:p>
            <a:pPr lvl="2">
              <a:lnSpc>
                <a:spcPct val="80000"/>
              </a:lnSpc>
            </a:pPr>
            <a:r>
              <a:rPr lang="en-US" sz="800" dirty="0" smtClean="0">
                <a:latin typeface="Arial" pitchFamily="34" charset="0"/>
              </a:rPr>
              <a:t>Directed to another location by CBP or FDA </a:t>
            </a:r>
          </a:p>
          <a:p>
            <a:pPr lvl="1">
              <a:lnSpc>
                <a:spcPct val="80000"/>
              </a:lnSpc>
            </a:pPr>
            <a:r>
              <a:rPr lang="en-US" sz="800" dirty="0" smtClean="0">
                <a:latin typeface="Arial" pitchFamily="34" charset="0"/>
              </a:rPr>
              <a:t>Must notify FDA of hold location </a:t>
            </a:r>
          </a:p>
          <a:p>
            <a:pPr lvl="2">
              <a:lnSpc>
                <a:spcPct val="80000"/>
              </a:lnSpc>
            </a:pPr>
            <a:r>
              <a:rPr lang="en-US" sz="800" dirty="0" smtClean="0">
                <a:latin typeface="Arial" pitchFamily="34" charset="0"/>
              </a:rPr>
              <a:t>FDA and CBP are not liable for transportation, storage or other expenses resulting from any hold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Consequences of Failure to Submit Adequate Prior Notice</a:t>
            </a:r>
          </a:p>
          <a:p>
            <a:pPr lvl="1">
              <a:lnSpc>
                <a:spcPct val="80000"/>
              </a:lnSpc>
            </a:pPr>
            <a:r>
              <a:rPr lang="en-US" sz="800" dirty="0" smtClean="0">
                <a:latin typeface="Arial" pitchFamily="34" charset="0"/>
              </a:rPr>
              <a:t>Prohibited act to import or offer for import food without providing prior notice:</a:t>
            </a:r>
            <a:br>
              <a:rPr lang="en-US" sz="800" dirty="0" smtClean="0">
                <a:latin typeface="Arial" pitchFamily="34" charset="0"/>
              </a:rPr>
            </a:br>
            <a:endParaRPr lang="en-US" sz="800" dirty="0" smtClean="0">
              <a:latin typeface="Arial" pitchFamily="34" charset="0"/>
            </a:endParaRPr>
          </a:p>
          <a:p>
            <a:pPr lvl="2">
              <a:lnSpc>
                <a:spcPct val="80000"/>
              </a:lnSpc>
            </a:pPr>
            <a:r>
              <a:rPr lang="en-US" sz="800" dirty="0" smtClean="0">
                <a:latin typeface="Arial" pitchFamily="34" charset="0"/>
              </a:rPr>
              <a:t>FDA can bring a civil or criminal action in federal court </a:t>
            </a:r>
          </a:p>
          <a:p>
            <a:pPr lvl="2">
              <a:lnSpc>
                <a:spcPct val="80000"/>
              </a:lnSpc>
            </a:pPr>
            <a:r>
              <a:rPr lang="en-US" sz="800" dirty="0" smtClean="0">
                <a:latin typeface="Arial" pitchFamily="34" charset="0"/>
              </a:rPr>
              <a:t>FDA can seek to debar persons under section 306 of the Bioterrorism Act </a:t>
            </a:r>
          </a:p>
          <a:p>
            <a:pPr lvl="1">
              <a:lnSpc>
                <a:spcPct val="80000"/>
              </a:lnSpc>
            </a:pPr>
            <a:r>
              <a:rPr lang="en-US" sz="800" dirty="0" smtClean="0">
                <a:latin typeface="Arial" pitchFamily="34" charset="0"/>
              </a:rPr>
              <a:t>     </a:t>
            </a:r>
          </a:p>
          <a:p>
            <a:pPr lvl="1">
              <a:lnSpc>
                <a:spcPct val="80000"/>
              </a:lnSpc>
            </a:pPr>
            <a:r>
              <a:rPr lang="en-US" sz="800" dirty="0" smtClean="0">
                <a:latin typeface="Arial" pitchFamily="34" charset="0"/>
              </a:rPr>
              <a:t>- Minimum time frames for submitting PN – retains the IFR time frames: no less than </a:t>
            </a:r>
          </a:p>
          <a:p>
            <a:pPr lvl="1">
              <a:lnSpc>
                <a:spcPct val="80000"/>
              </a:lnSpc>
            </a:pPr>
            <a:r>
              <a:rPr lang="en-US" sz="800" dirty="0" smtClean="0">
                <a:latin typeface="Arial" pitchFamily="34" charset="0"/>
              </a:rPr>
              <a:t>- 8 hours (for food arriving by water), </a:t>
            </a:r>
          </a:p>
          <a:p>
            <a:pPr lvl="1">
              <a:lnSpc>
                <a:spcPct val="80000"/>
              </a:lnSpc>
            </a:pPr>
            <a:r>
              <a:rPr lang="en-US" sz="800" dirty="0" smtClean="0">
                <a:latin typeface="Arial" pitchFamily="34" charset="0"/>
              </a:rPr>
              <a:t>- 4 hours (for food arriving by air or land/rail), and </a:t>
            </a:r>
          </a:p>
          <a:p>
            <a:pPr lvl="1">
              <a:lnSpc>
                <a:spcPct val="80000"/>
              </a:lnSpc>
            </a:pPr>
            <a:r>
              <a:rPr lang="en-US" sz="800" dirty="0" smtClean="0">
                <a:latin typeface="Arial" pitchFamily="34" charset="0"/>
              </a:rPr>
              <a:t>- 2 hours (for food arriving by land/road) before the food arrives at the port of arrival </a:t>
            </a:r>
          </a:p>
          <a:p>
            <a:pPr lvl="1">
              <a:lnSpc>
                <a:spcPct val="80000"/>
              </a:lnSpc>
            </a:pPr>
            <a:r>
              <a:rPr lang="en-US" sz="800" dirty="0" smtClean="0">
                <a:latin typeface="Arial" pitchFamily="34" charset="0"/>
              </a:rPr>
              <a:t>- </a:t>
            </a:r>
          </a:p>
          <a:p>
            <a:pPr lvl="1">
              <a:lnSpc>
                <a:spcPct val="80000"/>
              </a:lnSpc>
            </a:pPr>
            <a:endParaRPr lang="en-US" sz="800" dirty="0" smtClean="0">
              <a:latin typeface="Arial" pitchFamily="34" charset="0"/>
            </a:endParaRPr>
          </a:p>
          <a:p>
            <a:pPr>
              <a:lnSpc>
                <a:spcPct val="80000"/>
              </a:lnSpc>
            </a:pPr>
            <a:r>
              <a:rPr lang="en-US" sz="800" dirty="0" smtClean="0">
                <a:latin typeface="Arial" pitchFamily="34" charset="0"/>
              </a:rPr>
              <a:t>     </a:t>
            </a:r>
          </a:p>
          <a:p>
            <a:pPr>
              <a:lnSpc>
                <a:spcPct val="80000"/>
              </a:lnSpc>
            </a:pPr>
            <a:r>
              <a:rPr lang="en-US" sz="800" dirty="0" smtClean="0">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066800"/>
            <a:ext cx="7772400" cy="1143000"/>
          </a:xfrm>
        </p:spPr>
        <p:txBody>
          <a:bodyPr/>
          <a:lstStyle>
            <a:lvl1pPr algn="ctr">
              <a:defRPr sz="3200"/>
            </a:lvl1pPr>
          </a:lstStyle>
          <a:p>
            <a:r>
              <a:rPr lang="en-US"/>
              <a:t>Click to edit Master title style</a:t>
            </a:r>
          </a:p>
        </p:txBody>
      </p:sp>
      <p:sp>
        <p:nvSpPr>
          <p:cNvPr id="17411" name="Rectangle 3"/>
          <p:cNvSpPr>
            <a:spLocks noGrp="1" noChangeArrowheads="1"/>
          </p:cNvSpPr>
          <p:nvPr>
            <p:ph type="subTitle" idx="1"/>
          </p:nvPr>
        </p:nvSpPr>
        <p:spPr>
          <a:xfrm>
            <a:off x="1371600" y="2667000"/>
            <a:ext cx="6400800" cy="1752600"/>
          </a:xfrm>
        </p:spPr>
        <p:txBody>
          <a:bodyPr/>
          <a:lstStyle>
            <a:lvl1pPr marL="0" indent="0" algn="ctr">
              <a:buFontTx/>
              <a:buNone/>
              <a:defRPr sz="2500" b="1"/>
            </a:lvl1pPr>
          </a:lstStyle>
          <a:p>
            <a:r>
              <a:rPr lang="en-US"/>
              <a:t>Click to edit Master subtitle style</a:t>
            </a:r>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17463"/>
            <a:ext cx="2216150"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463"/>
            <a:ext cx="649605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858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6858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41"/>
          <p:cNvSpPr>
            <a:spLocks noGrp="1" noChangeArrowheads="1"/>
          </p:cNvSpPr>
          <p:nvPr>
            <p:ph type="body" idx="1"/>
          </p:nvPr>
        </p:nvSpPr>
        <p:spPr bwMode="auto">
          <a:xfrm>
            <a:off x="762000" y="6858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a:t>
            </a:r>
          </a:p>
        </p:txBody>
      </p:sp>
      <p:sp>
        <p:nvSpPr>
          <p:cNvPr id="8195" name="Rectangle 42"/>
          <p:cNvSpPr>
            <a:spLocks noGrp="1" noChangeArrowheads="1"/>
          </p:cNvSpPr>
          <p:nvPr>
            <p:ph type="title"/>
          </p:nvPr>
        </p:nvSpPr>
        <p:spPr bwMode="auto">
          <a:xfrm>
            <a:off x="279400" y="17463"/>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 </a:t>
            </a:r>
          </a:p>
        </p:txBody>
      </p:sp>
      <p:sp>
        <p:nvSpPr>
          <p:cNvPr id="1086" name="AutoShape 62" descr="Anvil Knitwear"/>
          <p:cNvSpPr>
            <a:spLocks noChangeAspect="1" noChangeArrowheads="1"/>
          </p:cNvSpPr>
          <p:nvPr userDrawn="1"/>
        </p:nvSpPr>
        <p:spPr bwMode="auto">
          <a:xfrm>
            <a:off x="4424363" y="3281363"/>
            <a:ext cx="296862" cy="296862"/>
          </a:xfrm>
          <a:prstGeom prst="rect">
            <a:avLst/>
          </a:prstGeom>
          <a:noFill/>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wedge/>
  </p:transition>
  <p:txStyles>
    <p:titleStyle>
      <a:lvl1pPr algn="r" rtl="0" eaLnBrk="0" fontAlgn="base" hangingPunct="0">
        <a:spcBef>
          <a:spcPct val="0"/>
        </a:spcBef>
        <a:spcAft>
          <a:spcPct val="0"/>
        </a:spcAft>
        <a:defRPr sz="2600" b="1">
          <a:solidFill>
            <a:schemeClr val="tx2"/>
          </a:solidFill>
          <a:latin typeface="+mj-lt"/>
          <a:ea typeface="+mj-ea"/>
          <a:cs typeface="+mj-cs"/>
        </a:defRPr>
      </a:lvl1pPr>
      <a:lvl2pPr algn="r" rtl="0" eaLnBrk="0" fontAlgn="base" hangingPunct="0">
        <a:spcBef>
          <a:spcPct val="0"/>
        </a:spcBef>
        <a:spcAft>
          <a:spcPct val="0"/>
        </a:spcAft>
        <a:defRPr sz="2600" b="1">
          <a:solidFill>
            <a:schemeClr val="tx2"/>
          </a:solidFill>
          <a:latin typeface="Arial" charset="0"/>
        </a:defRPr>
      </a:lvl2pPr>
      <a:lvl3pPr algn="r" rtl="0" eaLnBrk="0" fontAlgn="base" hangingPunct="0">
        <a:spcBef>
          <a:spcPct val="0"/>
        </a:spcBef>
        <a:spcAft>
          <a:spcPct val="0"/>
        </a:spcAft>
        <a:defRPr sz="2600" b="1">
          <a:solidFill>
            <a:schemeClr val="tx2"/>
          </a:solidFill>
          <a:latin typeface="Arial" charset="0"/>
        </a:defRPr>
      </a:lvl3pPr>
      <a:lvl4pPr algn="r" rtl="0" eaLnBrk="0" fontAlgn="base" hangingPunct="0">
        <a:spcBef>
          <a:spcPct val="0"/>
        </a:spcBef>
        <a:spcAft>
          <a:spcPct val="0"/>
        </a:spcAft>
        <a:defRPr sz="2600" b="1">
          <a:solidFill>
            <a:schemeClr val="tx2"/>
          </a:solidFill>
          <a:latin typeface="Arial" charset="0"/>
        </a:defRPr>
      </a:lvl4pPr>
      <a:lvl5pPr algn="r" rtl="0" eaLnBrk="0" fontAlgn="base" hangingPunct="0">
        <a:spcBef>
          <a:spcPct val="0"/>
        </a:spcBef>
        <a:spcAft>
          <a:spcPct val="0"/>
        </a:spcAft>
        <a:defRPr sz="2600" b="1">
          <a:solidFill>
            <a:schemeClr val="tx2"/>
          </a:solidFill>
          <a:latin typeface="Arial" charset="0"/>
        </a:defRPr>
      </a:lvl5pPr>
      <a:lvl6pPr marL="457200" algn="r" rtl="0" fontAlgn="base">
        <a:spcBef>
          <a:spcPct val="0"/>
        </a:spcBef>
        <a:spcAft>
          <a:spcPct val="0"/>
        </a:spcAft>
        <a:defRPr sz="2600" b="1">
          <a:solidFill>
            <a:schemeClr val="tx2"/>
          </a:solidFill>
          <a:latin typeface="Arial" charset="0"/>
        </a:defRPr>
      </a:lvl6pPr>
      <a:lvl7pPr marL="914400" algn="r" rtl="0" fontAlgn="base">
        <a:spcBef>
          <a:spcPct val="0"/>
        </a:spcBef>
        <a:spcAft>
          <a:spcPct val="0"/>
        </a:spcAft>
        <a:defRPr sz="2600" b="1">
          <a:solidFill>
            <a:schemeClr val="tx2"/>
          </a:solidFill>
          <a:latin typeface="Arial" charset="0"/>
        </a:defRPr>
      </a:lvl7pPr>
      <a:lvl8pPr marL="1371600" algn="r" rtl="0" fontAlgn="base">
        <a:spcBef>
          <a:spcPct val="0"/>
        </a:spcBef>
        <a:spcAft>
          <a:spcPct val="0"/>
        </a:spcAft>
        <a:defRPr sz="2600" b="1">
          <a:solidFill>
            <a:schemeClr val="tx2"/>
          </a:solidFill>
          <a:latin typeface="Arial" charset="0"/>
        </a:defRPr>
      </a:lvl8pPr>
      <a:lvl9pPr marL="1828800" algn="r"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feature=player_detailpage&amp;v=lDP5sb1jhk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4.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4.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1.jpeg"/><Relationship Id="rId4" Type="http://schemas.openxmlformats.org/officeDocument/2006/relationships/image" Target="cid:image003.jpg@01CBDA64.8EA3DF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fda.gov/default.htm" TargetMode="External"/><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hyperlink" Target="http://www.fda.gov/default.htm" TargetMode="External"/><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4.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gardenharvestsupply.com/productcart/pc/catalog/Jersey_Asparagus_Plant.jpg" TargetMode="External"/><Relationship Id="rId7"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48.png"/><Relationship Id="rId4" Type="http://schemas.openxmlformats.org/officeDocument/2006/relationships/image" Target="../media/image61.jpeg"/><Relationship Id="rId9"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3" Type="http://schemas.openxmlformats.org/officeDocument/2006/relationships/oleObject" Target="../embeddings/oleObject3.bin"/><Relationship Id="rId7" Type="http://schemas.openxmlformats.org/officeDocument/2006/relationships/image" Target="../media/image75.jpeg"/><Relationship Id="rId12"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jpeg"/><Relationship Id="rId15" Type="http://schemas.openxmlformats.org/officeDocument/2006/relationships/image" Target="../media/image4.jpeg"/><Relationship Id="rId10" Type="http://schemas.openxmlformats.org/officeDocument/2006/relationships/image" Target="../media/image78.jpeg"/><Relationship Id="rId4" Type="http://schemas.openxmlformats.org/officeDocument/2006/relationships/oleObject" Target="../embeddings/oleObject4.bin"/><Relationship Id="rId9" Type="http://schemas.openxmlformats.org/officeDocument/2006/relationships/image" Target="../media/image77.jpeg"/><Relationship Id="rId14" Type="http://schemas.openxmlformats.org/officeDocument/2006/relationships/image" Target="../media/image82.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9.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88.jpe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Shras@crowley.com" TargetMode="External"/><Relationship Id="rId7" Type="http://schemas.openxmlformats.org/officeDocument/2006/relationships/image" Target="../media/image8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mailto:Air@customizedbrokers.net" TargetMode="External"/><Relationship Id="rId4" Type="http://schemas.openxmlformats.org/officeDocument/2006/relationships/hyperlink" Target="mailto:Ocean@customizedbrokers.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92.png"/><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oleObject" Target="../embeddings/oleObject1.bin"/><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wmf"/><Relationship Id="rId10" Type="http://schemas.openxmlformats.org/officeDocument/2006/relationships/image" Target="../media/image4.jpe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6324600"/>
            <a:ext cx="8305800" cy="338554"/>
          </a:xfrm>
          <a:prstGeom prst="rect">
            <a:avLst/>
          </a:prstGeom>
        </p:spPr>
        <p:txBody>
          <a:bodyPr wrap="square">
            <a:spAutoFit/>
          </a:bodyPr>
          <a:lstStyle/>
          <a:p>
            <a:pPr algn="ctr">
              <a:buNone/>
            </a:pPr>
            <a:r>
              <a:rPr lang="en-US" sz="1600" u="sng" dirty="0" smtClean="0">
                <a:hlinkClick r:id="rId2"/>
              </a:rPr>
              <a:t>http://www.youtube.com/watch?feature=player_detailpage&amp;v=lDP5sb1jhk8</a:t>
            </a:r>
            <a:endParaRPr lang="en-US" sz="1600" dirty="0" smtClean="0"/>
          </a:p>
        </p:txBody>
      </p:sp>
      <p:pic>
        <p:nvPicPr>
          <p:cNvPr id="7" name="Picture 5" descr="http://webapps/Corp_Comm/logos/Special%20Logos/CentralAmerica50th.jpg"/>
          <p:cNvPicPr>
            <a:picLocks noChangeAspect="1" noChangeArrowheads="1"/>
          </p:cNvPicPr>
          <p:nvPr/>
        </p:nvPicPr>
        <p:blipFill>
          <a:blip r:embed="rId3" cstate="print">
            <a:lum bright="78000" contrast="-76000"/>
          </a:blip>
          <a:srcRect/>
          <a:stretch>
            <a:fillRect/>
          </a:stretch>
        </p:blipFill>
        <p:spPr bwMode="auto">
          <a:xfrm>
            <a:off x="2133600" y="304800"/>
            <a:ext cx="5040884" cy="5953800"/>
          </a:xfrm>
          <a:prstGeom prst="rect">
            <a:avLst/>
          </a:prstGeom>
          <a:noFill/>
        </p:spPr>
      </p:pic>
      <p:sp>
        <p:nvSpPr>
          <p:cNvPr id="8" name="Rectangle 7"/>
          <p:cNvSpPr/>
          <p:nvPr/>
        </p:nvSpPr>
        <p:spPr>
          <a:xfrm>
            <a:off x="-228600" y="1371600"/>
            <a:ext cx="9601200" cy="4893647"/>
          </a:xfrm>
          <a:prstGeom prst="rect">
            <a:avLst/>
          </a:prstGeom>
        </p:spPr>
        <p:txBody>
          <a:bodyPr wrap="square">
            <a:spAutoFit/>
          </a:bodyPr>
          <a:lstStyle/>
          <a:p>
            <a:pPr algn="ctr">
              <a:buNone/>
            </a:pPr>
            <a:r>
              <a:rPr lang="en-US" sz="3600" dirty="0" smtClean="0">
                <a:latin typeface="Century Gothic" pitchFamily="34" charset="0"/>
              </a:rPr>
              <a:t>Crowley Latin American Services LLC </a:t>
            </a:r>
            <a:r>
              <a:rPr lang="en-US" sz="3600" dirty="0" err="1" smtClean="0">
                <a:latin typeface="Century Gothic" pitchFamily="34" charset="0"/>
              </a:rPr>
              <a:t>presenta</a:t>
            </a:r>
            <a:r>
              <a:rPr lang="en-US" sz="3600" dirty="0" smtClean="0">
                <a:latin typeface="Century Gothic" pitchFamily="34" charset="0"/>
              </a:rPr>
              <a:t>:</a:t>
            </a:r>
          </a:p>
          <a:p>
            <a:pPr algn="ctr">
              <a:buNone/>
            </a:pPr>
            <a:r>
              <a:rPr lang="en-US" sz="6000" b="1" dirty="0" smtClean="0">
                <a:latin typeface="Century Gothic" pitchFamily="34" charset="0"/>
              </a:rPr>
              <a:t>El </a:t>
            </a:r>
            <a:r>
              <a:rPr lang="en-US" sz="6000" b="1" dirty="0" err="1" smtClean="0">
                <a:latin typeface="Century Gothic" pitchFamily="34" charset="0"/>
              </a:rPr>
              <a:t>Impacto</a:t>
            </a:r>
            <a:r>
              <a:rPr lang="en-US" sz="6000" b="1" dirty="0" smtClean="0">
                <a:latin typeface="Century Gothic" pitchFamily="34" charset="0"/>
              </a:rPr>
              <a:t> de la </a:t>
            </a:r>
            <a:r>
              <a:rPr lang="en-US" sz="6000" b="1" dirty="0" err="1" smtClean="0">
                <a:latin typeface="Century Gothic" pitchFamily="34" charset="0"/>
              </a:rPr>
              <a:t>transportacion</a:t>
            </a:r>
            <a:r>
              <a:rPr lang="en-US" sz="6000" b="1" dirty="0" smtClean="0">
                <a:latin typeface="Century Gothic" pitchFamily="34" charset="0"/>
              </a:rPr>
              <a:t> </a:t>
            </a:r>
            <a:r>
              <a:rPr lang="en-US" sz="6000" b="1" dirty="0" smtClean="0">
                <a:latin typeface="Century Gothic" pitchFamily="34" charset="0"/>
              </a:rPr>
              <a:t>y</a:t>
            </a:r>
          </a:p>
          <a:p>
            <a:pPr algn="ctr">
              <a:buNone/>
            </a:pPr>
            <a:r>
              <a:rPr lang="en-US" sz="6000" b="1" dirty="0" err="1" smtClean="0">
                <a:latin typeface="Century Gothic" pitchFamily="34" charset="0"/>
              </a:rPr>
              <a:t>logística</a:t>
            </a:r>
            <a:endParaRPr lang="en-US" sz="6000" b="1" dirty="0" smtClean="0">
              <a:latin typeface="Century Gothic" pitchFamily="34" charset="0"/>
            </a:endParaRPr>
          </a:p>
          <a:p>
            <a:pPr algn="ctr">
              <a:buNone/>
            </a:pPr>
            <a:r>
              <a:rPr lang="en-US" sz="6000" b="1" dirty="0" smtClean="0">
                <a:latin typeface="Century Gothic" pitchFamily="34" charset="0"/>
              </a:rPr>
              <a:t>en </a:t>
            </a:r>
            <a:r>
              <a:rPr lang="en-US" sz="6000" b="1" dirty="0" smtClean="0">
                <a:latin typeface="Century Gothic" pitchFamily="34" charset="0"/>
              </a:rPr>
              <a:t>la </a:t>
            </a:r>
            <a:r>
              <a:rPr lang="en-US" sz="6000" b="1" dirty="0" err="1" smtClean="0">
                <a:latin typeface="Century Gothic" pitchFamily="34" charset="0"/>
              </a:rPr>
              <a:t>carga</a:t>
            </a:r>
            <a:r>
              <a:rPr lang="en-US" sz="6000" b="1" dirty="0" smtClean="0">
                <a:latin typeface="Century Gothic" pitchFamily="34" charset="0"/>
              </a:rPr>
              <a:t> </a:t>
            </a:r>
            <a:r>
              <a:rPr lang="en-US" sz="6000" b="1" dirty="0" err="1" smtClean="0">
                <a:latin typeface="Century Gothic" pitchFamily="34" charset="0"/>
              </a:rPr>
              <a:t>refrigerada</a:t>
            </a:r>
            <a:endParaRPr lang="en-US" sz="6000" b="1" dirty="0" smtClean="0">
              <a:latin typeface="Century Gothic" pitchFamily="34"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838200"/>
          </a:xfrm>
        </p:spPr>
        <p:txBody>
          <a:bodyPr/>
          <a:lstStyle/>
          <a:p>
            <a:pPr algn="l"/>
            <a:r>
              <a:rPr lang="en-US" sz="2800" dirty="0" smtClean="0">
                <a:latin typeface="Century Gothic" pitchFamily="34" charset="0"/>
              </a:rPr>
              <a:t>Don't trust your perishables to just anyone.</a:t>
            </a:r>
            <a:endParaRPr lang="en-US" sz="2800" dirty="0">
              <a:latin typeface="Century Gothic" pitchFamily="34" charset="0"/>
            </a:endParaRPr>
          </a:p>
        </p:txBody>
      </p:sp>
      <p:sp>
        <p:nvSpPr>
          <p:cNvPr id="3" name="Content Placeholder 2"/>
          <p:cNvSpPr>
            <a:spLocks noGrp="1"/>
          </p:cNvSpPr>
          <p:nvPr>
            <p:ph idx="1"/>
          </p:nvPr>
        </p:nvSpPr>
        <p:spPr>
          <a:xfrm>
            <a:off x="381000" y="838200"/>
            <a:ext cx="8534400" cy="5029200"/>
          </a:xfrm>
        </p:spPr>
        <p:txBody>
          <a:bodyPr/>
          <a:lstStyle/>
          <a:p>
            <a:pPr>
              <a:buNone/>
            </a:pPr>
            <a:r>
              <a:rPr lang="en-US" sz="1600" dirty="0" smtClean="0">
                <a:latin typeface="Century Gothic" pitchFamily="34" charset="0"/>
              </a:rPr>
              <a:t>At Crowley, we understand there's no margin for </a:t>
            </a:r>
          </a:p>
          <a:p>
            <a:pPr>
              <a:buNone/>
            </a:pPr>
            <a:r>
              <a:rPr lang="en-US" sz="1600" dirty="0" smtClean="0">
                <a:latin typeface="Century Gothic" pitchFamily="34" charset="0"/>
              </a:rPr>
              <a:t>error when shipping perishable commodities </a:t>
            </a:r>
          </a:p>
          <a:p>
            <a:pPr>
              <a:buNone/>
            </a:pPr>
            <a:r>
              <a:rPr lang="en-US" sz="1600" dirty="0" smtClean="0">
                <a:latin typeface="Century Gothic" pitchFamily="34" charset="0"/>
              </a:rPr>
              <a:t>whether they be frozen, chilled or simply </a:t>
            </a:r>
          </a:p>
          <a:p>
            <a:pPr>
              <a:buNone/>
            </a:pPr>
            <a:r>
              <a:rPr lang="en-US" sz="1600" dirty="0" smtClean="0">
                <a:latin typeface="Century Gothic" pitchFamily="34" charset="0"/>
              </a:rPr>
              <a:t>temperature controlled in an insulated container.</a:t>
            </a:r>
          </a:p>
          <a:p>
            <a:pPr>
              <a:buNone/>
            </a:pPr>
            <a:endParaRPr lang="en-US" sz="1600" dirty="0" smtClean="0">
              <a:latin typeface="Century Gothic" pitchFamily="34" charset="0"/>
            </a:endParaRPr>
          </a:p>
          <a:p>
            <a:pPr>
              <a:buNone/>
            </a:pPr>
            <a:r>
              <a:rPr lang="en-US" sz="1600" dirty="0" smtClean="0">
                <a:latin typeface="Century Gothic" pitchFamily="34" charset="0"/>
              </a:rPr>
              <a:t>That's why we combine state-of-the-art reefer </a:t>
            </a:r>
          </a:p>
          <a:p>
            <a:pPr>
              <a:buNone/>
            </a:pPr>
            <a:r>
              <a:rPr lang="en-US" sz="1600" dirty="0" smtClean="0">
                <a:latin typeface="Century Gothic" pitchFamily="34" charset="0"/>
              </a:rPr>
              <a:t>equipment with experts in the field to provide you </a:t>
            </a:r>
          </a:p>
          <a:p>
            <a:pPr>
              <a:buNone/>
            </a:pPr>
            <a:r>
              <a:rPr lang="en-US" sz="1600" dirty="0" smtClean="0">
                <a:latin typeface="Century Gothic" pitchFamily="34" charset="0"/>
              </a:rPr>
              <a:t>with the most reliable refrigerated cargo </a:t>
            </a:r>
          </a:p>
          <a:p>
            <a:pPr>
              <a:buNone/>
            </a:pPr>
            <a:r>
              <a:rPr lang="en-US" sz="1600" dirty="0" smtClean="0">
                <a:latin typeface="Century Gothic" pitchFamily="34" charset="0"/>
              </a:rPr>
              <a:t>transportation services available today between </a:t>
            </a:r>
          </a:p>
          <a:p>
            <a:pPr>
              <a:buNone/>
            </a:pPr>
            <a:r>
              <a:rPr lang="en-US" sz="1600" dirty="0" smtClean="0">
                <a:latin typeface="Century Gothic" pitchFamily="34" charset="0"/>
              </a:rPr>
              <a:t>	</a:t>
            </a:r>
          </a:p>
          <a:p>
            <a:pPr algn="r">
              <a:buNone/>
            </a:pPr>
            <a:r>
              <a:rPr lang="en-US" sz="1600" dirty="0" smtClean="0">
                <a:latin typeface="Century Gothic" pitchFamily="34" charset="0"/>
              </a:rPr>
              <a:t>	the United States and Puerto Rico, </a:t>
            </a:r>
          </a:p>
          <a:p>
            <a:pPr algn="r">
              <a:buNone/>
            </a:pPr>
            <a:r>
              <a:rPr lang="en-US" sz="1600" dirty="0" smtClean="0">
                <a:latin typeface="Century Gothic" pitchFamily="34" charset="0"/>
              </a:rPr>
              <a:t>	the Caribbean, Bahamas, Central America, </a:t>
            </a:r>
          </a:p>
          <a:p>
            <a:pPr algn="r">
              <a:buNone/>
            </a:pPr>
            <a:r>
              <a:rPr lang="en-US" sz="1600" dirty="0" smtClean="0">
                <a:latin typeface="Century Gothic" pitchFamily="34" charset="0"/>
              </a:rPr>
              <a:t>	Dominican Republic, Haiti and Cuba. </a:t>
            </a:r>
          </a:p>
          <a:p>
            <a:pPr algn="r">
              <a:buNone/>
            </a:pPr>
            <a:r>
              <a:rPr lang="en-US" sz="1600" dirty="0" smtClean="0">
                <a:latin typeface="Century Gothic" pitchFamily="34" charset="0"/>
              </a:rPr>
              <a:t>	  So whether your shipping produce, beef,  chicken, </a:t>
            </a:r>
          </a:p>
          <a:p>
            <a:pPr algn="r">
              <a:buNone/>
            </a:pPr>
            <a:r>
              <a:rPr lang="en-US" sz="1600" dirty="0" smtClean="0">
                <a:latin typeface="Century Gothic" pitchFamily="34" charset="0"/>
              </a:rPr>
              <a:t>	seafood, ice cream, pharmaceuticals, or anything </a:t>
            </a:r>
          </a:p>
          <a:p>
            <a:pPr algn="r">
              <a:buNone/>
            </a:pPr>
            <a:r>
              <a:rPr lang="en-US" sz="1600" dirty="0" smtClean="0">
                <a:latin typeface="Century Gothic" pitchFamily="34" charset="0"/>
              </a:rPr>
              <a:t>	in between, go with people who know - </a:t>
            </a:r>
            <a:r>
              <a:rPr lang="en-US" sz="1600" b="1" dirty="0" smtClean="0">
                <a:effectLst>
                  <a:outerShdw blurRad="38100" dist="38100" dir="2700000" algn="tl">
                    <a:srgbClr val="000000">
                      <a:alpha val="43137"/>
                    </a:srgbClr>
                  </a:outerShdw>
                </a:effectLst>
                <a:latin typeface="Century Gothic" pitchFamily="34" charset="0"/>
              </a:rPr>
              <a:t>Crowley</a:t>
            </a:r>
            <a:r>
              <a:rPr lang="en-US" sz="1600" dirty="0" smtClean="0">
                <a:latin typeface="Century Gothic" pitchFamily="34" charset="0"/>
              </a:rPr>
              <a:t>.</a:t>
            </a:r>
          </a:p>
          <a:p>
            <a:pPr>
              <a:buNone/>
            </a:pPr>
            <a:endParaRPr lang="en-US" sz="1600" dirty="0"/>
          </a:p>
        </p:txBody>
      </p:sp>
      <p:pic>
        <p:nvPicPr>
          <p:cNvPr id="74754" name="Picture 1" descr="http://www.rjoproduce.com/photos/66/melon.jpg"/>
          <p:cNvPicPr>
            <a:picLocks noChangeAspect="1" noChangeArrowheads="1"/>
          </p:cNvPicPr>
          <p:nvPr/>
        </p:nvPicPr>
        <p:blipFill>
          <a:blip r:embed="rId2" cstate="print"/>
          <a:srcRect/>
          <a:stretch>
            <a:fillRect/>
          </a:stretch>
        </p:blipFill>
        <p:spPr bwMode="auto">
          <a:xfrm>
            <a:off x="5943600" y="609600"/>
            <a:ext cx="3009900" cy="2800350"/>
          </a:xfrm>
          <a:prstGeom prst="rect">
            <a:avLst/>
          </a:prstGeom>
          <a:noFill/>
          <a:ln w="9525">
            <a:noFill/>
            <a:miter lim="800000"/>
            <a:headEnd/>
            <a:tailEnd/>
          </a:ln>
        </p:spPr>
      </p:pic>
      <p:pic>
        <p:nvPicPr>
          <p:cNvPr id="74755" name="Picture 1" descr="http://wwwdelivery.superstock.com/WI/223/1527/PreviewComp/SuperStock_1527R-1104063.jpg"/>
          <p:cNvPicPr>
            <a:picLocks noChangeAspect="1" noChangeArrowheads="1"/>
          </p:cNvPicPr>
          <p:nvPr/>
        </p:nvPicPr>
        <p:blipFill>
          <a:blip r:embed="rId3" cstate="print"/>
          <a:srcRect/>
          <a:stretch>
            <a:fillRect/>
          </a:stretch>
        </p:blipFill>
        <p:spPr bwMode="auto">
          <a:xfrm>
            <a:off x="457200" y="3733800"/>
            <a:ext cx="3777625" cy="2514819"/>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 </a:t>
            </a:r>
            <a:br>
              <a:rPr lang="en-US" dirty="0" smtClean="0"/>
            </a:br>
            <a:endParaRPr lang="en-US" dirty="0" smtClean="0"/>
          </a:p>
        </p:txBody>
      </p:sp>
      <p:pic>
        <p:nvPicPr>
          <p:cNvPr id="3077" name="Picture 3" descr="CB-Horiz-CMYK.pdf"/>
          <p:cNvPicPr>
            <a:picLocks noChangeAspect="1"/>
          </p:cNvPicPr>
          <p:nvPr/>
        </p:nvPicPr>
        <p:blipFill>
          <a:blip r:embed="rId3" cstate="print"/>
          <a:srcRect/>
          <a:stretch>
            <a:fillRect/>
          </a:stretch>
        </p:blipFill>
        <p:spPr bwMode="auto">
          <a:xfrm>
            <a:off x="914400" y="187325"/>
            <a:ext cx="8626475" cy="66706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 </a:t>
            </a:r>
            <a:br>
              <a:rPr lang="en-US" smtClean="0"/>
            </a:br>
            <a:endParaRPr lang="en-US" smtClean="0"/>
          </a:p>
        </p:txBody>
      </p:sp>
      <p:pic>
        <p:nvPicPr>
          <p:cNvPr id="7" name="Picture 6" descr="http://webapps/Corp_Comm/logos/Special%20Logos/CentralAmerica50th.jpg"/>
          <p:cNvPicPr>
            <a:picLocks noChangeAspect="1" noChangeArrowheads="1"/>
          </p:cNvPicPr>
          <p:nvPr/>
        </p:nvPicPr>
        <p:blipFill>
          <a:blip r:embed="rId3" cstate="print"/>
          <a:srcRect/>
          <a:stretch>
            <a:fillRect/>
          </a:stretch>
        </p:blipFill>
        <p:spPr bwMode="auto">
          <a:xfrm>
            <a:off x="0" y="0"/>
            <a:ext cx="685800" cy="810000"/>
          </a:xfrm>
          <a:prstGeom prst="rect">
            <a:avLst/>
          </a:prstGeom>
          <a:noFill/>
        </p:spPr>
      </p:pic>
      <p:pic>
        <p:nvPicPr>
          <p:cNvPr id="8" name="Picture 3" descr="CB-Horiz-CMYK.pdf"/>
          <p:cNvPicPr>
            <a:picLocks noChangeAspect="1"/>
          </p:cNvPicPr>
          <p:nvPr/>
        </p:nvPicPr>
        <p:blipFill>
          <a:blip r:embed="rId4" cstate="print"/>
          <a:srcRect/>
          <a:stretch>
            <a:fillRect/>
          </a:stretch>
        </p:blipFill>
        <p:spPr bwMode="auto">
          <a:xfrm>
            <a:off x="6934200" y="-304800"/>
            <a:ext cx="2438400" cy="1641696"/>
          </a:xfrm>
          <a:prstGeom prst="rect">
            <a:avLst/>
          </a:prstGeom>
          <a:noFill/>
          <a:ln w="9525">
            <a:noFill/>
            <a:miter lim="800000"/>
            <a:headEnd/>
            <a:tailEnd/>
          </a:ln>
        </p:spPr>
      </p:pic>
      <p:pic>
        <p:nvPicPr>
          <p:cNvPr id="9" name="Picture 1" descr="http://www.clemson.edu/newsroom/multimedia/images/2009_images/july/FourWatermelons.jpg"/>
          <p:cNvPicPr>
            <a:picLocks noChangeAspect="1" noChangeArrowheads="1"/>
          </p:cNvPicPr>
          <p:nvPr/>
        </p:nvPicPr>
        <p:blipFill>
          <a:blip r:embed="rId5" cstate="print"/>
          <a:stretch>
            <a:fillRect/>
          </a:stretch>
        </p:blipFill>
        <p:spPr bwMode="auto">
          <a:xfrm>
            <a:off x="0" y="4953000"/>
            <a:ext cx="9144000" cy="1905000"/>
          </a:xfrm>
          <a:prstGeom prst="rect">
            <a:avLst/>
          </a:prstGeom>
          <a:noFill/>
          <a:ln>
            <a:noFill/>
          </a:ln>
        </p:spPr>
      </p:pic>
      <p:sp>
        <p:nvSpPr>
          <p:cNvPr id="10" name="Rectangle 1"/>
          <p:cNvSpPr txBox="1">
            <a:spLocks noChangeArrowheads="1"/>
          </p:cNvSpPr>
          <p:nvPr/>
        </p:nvSpPr>
        <p:spPr bwMode="auto">
          <a:xfrm>
            <a:off x="533400" y="609600"/>
            <a:ext cx="838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tx2"/>
                </a:solidFill>
                <a:effectLst/>
                <a:uLnTx/>
                <a:uFillTx/>
                <a:latin typeface="Century Gothic" pitchFamily="34" charset="0"/>
                <a:ea typeface="Times New Roman" pitchFamily="18" charset="0"/>
                <a:cs typeface="Times New Roman" pitchFamily="18" charset="0"/>
              </a:rPr>
              <a:t>Import Customs Clearance </a:t>
            </a:r>
            <a:endParaRPr kumimoji="0" lang="en-US" sz="2800" b="0" i="0" u="none" strike="noStrike" kern="0" cap="none" spc="0" normalizeH="0" noProof="0" dirty="0" smtClean="0">
              <a:ln>
                <a:noFill/>
              </a:ln>
              <a:solidFill>
                <a:schemeClr val="tx2"/>
              </a:solidFill>
              <a:effectLst/>
              <a:uLnTx/>
              <a:uFillTx/>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noProof="0" dirty="0" smtClean="0">
                <a:ln>
                  <a:noFill/>
                </a:ln>
                <a:solidFill>
                  <a:schemeClr val="tx1"/>
                </a:solidFill>
                <a:effectLst/>
                <a:uLnTx/>
                <a:uFillTx/>
                <a:latin typeface="Century Gothic" pitchFamily="34" charset="0"/>
                <a:ea typeface="Times New Roman" pitchFamily="18" charset="0"/>
                <a:cs typeface="Times New Roman" pitchFamily="18" charset="0"/>
              </a:rPr>
              <a:t>Customized Brokers is a world leader in helping goods clear U.S. Customs as efficiently as possible. We place an emphasis on time-sensitive goods like fresh and frozen produce. To provide our customers with the best, most comprehensive service, we maintain a presence at airports and ports throughout the U.S.</a:t>
            </a:r>
            <a:endParaRPr kumimoji="0" lang="en-US" sz="1800" b="0" i="0" u="none" strike="noStrike" kern="0" cap="none" spc="0" normalizeH="0" noProof="0" dirty="0" smtClean="0">
              <a:ln>
                <a:noFill/>
              </a:ln>
              <a:solidFill>
                <a:schemeClr val="tx1"/>
              </a:solidFill>
              <a:effectLst/>
              <a:uLnTx/>
              <a:uFillTx/>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noProof="0" dirty="0" smtClean="0">
                <a:ln>
                  <a:noFill/>
                </a:ln>
                <a:solidFill>
                  <a:schemeClr val="tx1"/>
                </a:solidFill>
                <a:effectLst/>
                <a:uLnTx/>
                <a:uFillTx/>
                <a:latin typeface="Century Gothic" pitchFamily="34" charset="0"/>
                <a:ea typeface="Times New Roman" pitchFamily="18" charset="0"/>
                <a:cs typeface="Times New Roman" pitchFamily="18" charset="0"/>
              </a:rPr>
              <a:t>We have built a strong knowledge of compliance and strong relationships with CBP, USDA and FDA to allow us to expedite our customers' shipments. We also handle documentation, such as FDA Prior Notice and ISF filings to ensure your goods are cleared on time.</a:t>
            </a:r>
            <a:endParaRPr kumimoji="0" lang="en-US" sz="1800" b="0" i="0" u="none" strike="noStrike" kern="0" cap="none" spc="0" normalizeH="0" noProof="0" dirty="0" smtClean="0">
              <a:ln>
                <a:noFill/>
              </a:ln>
              <a:solidFill>
                <a:schemeClr val="tx1"/>
              </a:solidFill>
              <a:effectLst/>
              <a:uLnTx/>
              <a:uFillTx/>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noProof="0" dirty="0" smtClean="0">
                <a:ln>
                  <a:noFill/>
                </a:ln>
                <a:solidFill>
                  <a:schemeClr val="tx1"/>
                </a:solidFill>
                <a:effectLst/>
                <a:uLnTx/>
                <a:uFillTx/>
                <a:latin typeface="Century Gothic" pitchFamily="34" charset="0"/>
                <a:ea typeface="Times New Roman" pitchFamily="18" charset="0"/>
                <a:cs typeface="Times New Roman" pitchFamily="18" charset="0"/>
              </a:rPr>
              <a:t>On top of that, our partnerships with carriers and service providers ensure that your goods are processed and delivered quickly with excellent service.</a:t>
            </a:r>
            <a:r>
              <a:rPr lang="en-US" sz="1800" kern="0" dirty="0" smtClean="0">
                <a:solidFill>
                  <a:schemeClr val="tx1"/>
                </a:solidFill>
                <a:latin typeface="Century Gothic" pitchFamily="34" charset="0"/>
              </a:rPr>
              <a:t> </a:t>
            </a:r>
            <a:r>
              <a:rPr kumimoji="0" lang="en-US" sz="1800" b="0" i="0" u="none" strike="noStrike" kern="0" cap="none" spc="0" normalizeH="0" noProof="0" dirty="0" smtClean="0">
                <a:ln>
                  <a:noFill/>
                </a:ln>
                <a:solidFill>
                  <a:schemeClr val="tx1"/>
                </a:solidFill>
                <a:effectLst/>
                <a:uLnTx/>
                <a:uFillTx/>
                <a:latin typeface="Century Gothic" pitchFamily="34" charset="0"/>
                <a:ea typeface="Times New Roman" pitchFamily="18" charset="0"/>
                <a:cs typeface="Times New Roman" pitchFamily="18" charset="0"/>
              </a:rPr>
              <a:t>We operate around the clock, seven days a week. There is always a representative available to expedite releases or answer any questions customers may have.</a:t>
            </a:r>
            <a:endParaRPr kumimoji="0" lang="en-US" sz="1800" b="0" i="0" u="none" strike="noStrike" kern="0" cap="none" spc="0" normalizeH="0" noProof="0" dirty="0" smtClean="0">
              <a:ln>
                <a:noFill/>
              </a:ln>
              <a:solidFill>
                <a:schemeClr val="tx1"/>
              </a:solidFill>
              <a:effectLst/>
              <a:uLnTx/>
              <a:uFillTx/>
              <a:latin typeface="Century Gothic" pitchFamily="34"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800" dirty="0" smtClean="0">
                <a:latin typeface="Century Gothic" pitchFamily="34" charset="0"/>
              </a:rPr>
              <a:t>Overview</a:t>
            </a:r>
          </a:p>
        </p:txBody>
      </p:sp>
      <p:sp>
        <p:nvSpPr>
          <p:cNvPr id="5123" name="Rectangle 3"/>
          <p:cNvSpPr>
            <a:spLocks noGrp="1" noChangeArrowheads="1"/>
          </p:cNvSpPr>
          <p:nvPr>
            <p:ph type="body" idx="1"/>
          </p:nvPr>
        </p:nvSpPr>
        <p:spPr>
          <a:xfrm>
            <a:off x="457200" y="1143000"/>
            <a:ext cx="8382000" cy="5029200"/>
          </a:xfrm>
        </p:spPr>
        <p:txBody>
          <a:bodyPr/>
          <a:lstStyle/>
          <a:p>
            <a:r>
              <a:rPr lang="en-US" sz="1800" dirty="0" smtClean="0">
                <a:latin typeface="Century Gothic" pitchFamily="34" charset="0"/>
              </a:rPr>
              <a:t>Customized Brokers is a leader in the customs clearance of produce into the United States.</a:t>
            </a:r>
          </a:p>
          <a:p>
            <a:endParaRPr lang="en-US" dirty="0" smtClean="0">
              <a:latin typeface="Century Gothic" pitchFamily="34" charset="0"/>
            </a:endParaRPr>
          </a:p>
          <a:p>
            <a:r>
              <a:rPr lang="en-US" sz="1800" dirty="0" smtClean="0">
                <a:latin typeface="Century Gothic" pitchFamily="34" charset="0"/>
              </a:rPr>
              <a:t>Our strong knowledge of compliance and our excellent relationship with CBP, USDA and FDA allow us to expedite our customer’s shipments.</a:t>
            </a:r>
          </a:p>
          <a:p>
            <a:endParaRPr lang="en-US" sz="1800" dirty="0" smtClean="0">
              <a:latin typeface="Century Gothic" pitchFamily="34" charset="0"/>
            </a:endParaRPr>
          </a:p>
          <a:p>
            <a:r>
              <a:rPr lang="en-US" sz="1800" dirty="0" smtClean="0">
                <a:latin typeface="Century Gothic" pitchFamily="34" charset="0"/>
              </a:rPr>
              <a:t>We have developed a strong partnership with all carriers and service providers, ensuring expeditious process and excellent service.</a:t>
            </a:r>
          </a:p>
          <a:p>
            <a:endParaRPr lang="en-US" sz="1800" dirty="0" smtClean="0">
              <a:latin typeface="Century Gothic" pitchFamily="34" charset="0"/>
            </a:endParaRPr>
          </a:p>
          <a:p>
            <a:r>
              <a:rPr lang="en-US" sz="1800" dirty="0" smtClean="0">
                <a:latin typeface="Century Gothic" pitchFamily="34" charset="0"/>
              </a:rPr>
              <a:t>We operate around the clock, seven days a week. There is always a representative available to expedite releases or answer any questions customers may have.</a:t>
            </a:r>
          </a:p>
        </p:txBody>
      </p:sp>
      <p:pic>
        <p:nvPicPr>
          <p:cNvPr id="5124" name="Picture 3" descr="CB-Horiz-CMYK.pdf"/>
          <p:cNvPicPr>
            <a:picLocks noChangeAspect="1"/>
          </p:cNvPicPr>
          <p:nvPr/>
        </p:nvPicPr>
        <p:blipFill>
          <a:blip r:embed="rId3" cstate="print"/>
          <a:srcRect/>
          <a:stretch>
            <a:fillRect/>
          </a:stretch>
        </p:blipFill>
        <p:spPr bwMode="auto">
          <a:xfrm>
            <a:off x="0" y="-609600"/>
            <a:ext cx="2654300" cy="2052638"/>
          </a:xfrm>
          <a:prstGeom prst="rect">
            <a:avLst/>
          </a:prstGeom>
          <a:noFill/>
          <a:ln w="9525">
            <a:noFill/>
            <a:miter lim="800000"/>
            <a:headEnd/>
            <a:tailEnd/>
          </a:ln>
        </p:spPr>
      </p:pic>
      <p:pic>
        <p:nvPicPr>
          <p:cNvPr id="5" name="Picture 4" descr="http://webapps/Corp_Comm/logos/Special%20Logos/CentralAmerica50th.jpg"/>
          <p:cNvPicPr>
            <a:picLocks noChangeAspect="1" noChangeArrowheads="1"/>
          </p:cNvPicPr>
          <p:nvPr/>
        </p:nvPicPr>
        <p:blipFill>
          <a:blip r:embed="rId4" cstate="print"/>
          <a:srcRect/>
          <a:stretch>
            <a:fillRect/>
          </a:stretch>
        </p:blipFill>
        <p:spPr bwMode="auto">
          <a:xfrm>
            <a:off x="79248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rtlCol="0">
            <a:normAutofit/>
          </a:bodyPr>
          <a:lstStyle/>
          <a:p>
            <a:pPr eaLnBrk="1" fontAlgn="auto" hangingPunct="1">
              <a:spcAft>
                <a:spcPts val="0"/>
              </a:spcAft>
              <a:defRPr/>
            </a:pPr>
            <a:r>
              <a:rPr lang="en-US" sz="2800" dirty="0" smtClean="0">
                <a:solidFill>
                  <a:schemeClr val="tx2">
                    <a:lumMod val="75000"/>
                  </a:schemeClr>
                </a:solidFill>
                <a:effectLst>
                  <a:outerShdw blurRad="38100" dist="38100" dir="2700000" algn="tl">
                    <a:srgbClr val="000000">
                      <a:alpha val="43137"/>
                    </a:srgbClr>
                  </a:outerShdw>
                </a:effectLst>
                <a:latin typeface="Century Gothic" pitchFamily="34" charset="0"/>
              </a:rPr>
              <a:t>Customs Broker Services </a:t>
            </a:r>
            <a:endParaRPr lang="en-US" sz="2800"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2743200" y="990600"/>
            <a:ext cx="8229600" cy="5440363"/>
          </a:xfrm>
        </p:spPr>
        <p:txBody>
          <a:bodyPr>
            <a:noAutofit/>
          </a:bodyPr>
          <a:lstStyle/>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We provide 24/7 service</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CBP/AQI clearances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Fumigation Coordination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FDA Prior Notices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FDA Foreign Facility Registration</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Act as FDA Foreign Facility US Agent</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Importer Security Filing  10+2</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IT's /T&amp;E's issued upon request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Yearly Customs Bonds issued and renewed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Transportation Coordination </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Reconciliations</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Consulting</a:t>
            </a:r>
          </a:p>
          <a:p>
            <a:pPr eaLnBrk="1" hangingPunct="1">
              <a:defRPr/>
            </a:pPr>
            <a:r>
              <a:rPr lang="en-US"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rPr>
              <a:t>Cargo Insurance</a:t>
            </a:r>
          </a:p>
          <a:p>
            <a:pPr eaLnBrk="1" hangingPunct="1">
              <a:defRPr/>
            </a:pPr>
            <a:endParaRPr lang="en-US" b="1" dirty="0" smtClean="0">
              <a:solidFill>
                <a:srgbClr val="00254F"/>
              </a:solidFill>
              <a:effectLst>
                <a:outerShdw blurRad="38100" dist="38100" dir="2700000" algn="tl">
                  <a:srgbClr val="C0C0C0"/>
                </a:outerShdw>
              </a:effectLst>
              <a:latin typeface="Century Gothic" pitchFamily="34" charset="0"/>
              <a:ea typeface="Arial Unicode MS" pitchFamily="34" charset="-128"/>
              <a:cs typeface="Arial Unicode MS" pitchFamily="34" charset="-128"/>
            </a:endParaRPr>
          </a:p>
          <a:p>
            <a:pPr eaLnBrk="1" hangingPunct="1">
              <a:buFontTx/>
              <a:buNone/>
              <a:defRPr/>
            </a:pPr>
            <a:endParaRPr lang="en-US" sz="2400" dirty="0" smtClean="0">
              <a:latin typeface="Arial Unicode MS" pitchFamily="34" charset="-128"/>
              <a:ea typeface="Arial Unicode MS" pitchFamily="34" charset="-128"/>
              <a:cs typeface="Arial Unicode MS" pitchFamily="34" charset="-128"/>
            </a:endParaRPr>
          </a:p>
        </p:txBody>
      </p:sp>
      <p:pic>
        <p:nvPicPr>
          <p:cNvPr id="6148" name="Picture 3" descr="CB-Horiz-CMYK.pdf"/>
          <p:cNvPicPr>
            <a:picLocks noChangeAspect="1"/>
          </p:cNvPicPr>
          <p:nvPr/>
        </p:nvPicPr>
        <p:blipFill>
          <a:blip r:embed="rId3" cstate="print"/>
          <a:srcRect/>
          <a:stretch>
            <a:fillRect/>
          </a:stretch>
        </p:blipFill>
        <p:spPr bwMode="auto">
          <a:xfrm>
            <a:off x="304800" y="-609600"/>
            <a:ext cx="2654300" cy="2052638"/>
          </a:xfrm>
          <a:prstGeom prst="rect">
            <a:avLst/>
          </a:prstGeom>
          <a:noFill/>
          <a:ln w="9525">
            <a:noFill/>
            <a:miter lim="800000"/>
            <a:headEnd/>
            <a:tailEnd/>
          </a:ln>
        </p:spPr>
      </p:pic>
      <p:pic>
        <p:nvPicPr>
          <p:cNvPr id="6149" name="Picture 8"/>
          <p:cNvPicPr>
            <a:picLocks noChangeAspect="1" noChangeArrowheads="1"/>
          </p:cNvPicPr>
          <p:nvPr/>
        </p:nvPicPr>
        <p:blipFill>
          <a:blip r:embed="rId4" cstate="print"/>
          <a:srcRect/>
          <a:stretch>
            <a:fillRect/>
          </a:stretch>
        </p:blipFill>
        <p:spPr bwMode="auto">
          <a:xfrm>
            <a:off x="1828800" y="1066800"/>
            <a:ext cx="1143000" cy="276225"/>
          </a:xfrm>
          <a:prstGeom prst="rect">
            <a:avLst/>
          </a:prstGeom>
          <a:noFill/>
          <a:ln w="9525">
            <a:noFill/>
            <a:miter lim="800000"/>
            <a:headEnd/>
            <a:tailEnd/>
          </a:ln>
        </p:spPr>
      </p:pic>
      <p:pic>
        <p:nvPicPr>
          <p:cNvPr id="6150" name="Picture 9"/>
          <p:cNvPicPr>
            <a:picLocks noChangeAspect="1" noChangeArrowheads="1"/>
          </p:cNvPicPr>
          <p:nvPr/>
        </p:nvPicPr>
        <p:blipFill>
          <a:blip r:embed="rId5" cstate="print"/>
          <a:srcRect/>
          <a:stretch>
            <a:fillRect/>
          </a:stretch>
        </p:blipFill>
        <p:spPr bwMode="auto">
          <a:xfrm>
            <a:off x="1828800" y="2514600"/>
            <a:ext cx="1143000" cy="274638"/>
          </a:xfrm>
          <a:prstGeom prst="rect">
            <a:avLst/>
          </a:prstGeom>
          <a:noFill/>
          <a:ln w="9525">
            <a:noFill/>
            <a:miter lim="800000"/>
            <a:headEnd/>
            <a:tailEnd/>
          </a:ln>
        </p:spPr>
      </p:pic>
      <p:pic>
        <p:nvPicPr>
          <p:cNvPr id="6151" name="Picture 10"/>
          <p:cNvPicPr>
            <a:picLocks noChangeAspect="1" noChangeArrowheads="1"/>
          </p:cNvPicPr>
          <p:nvPr/>
        </p:nvPicPr>
        <p:blipFill>
          <a:blip r:embed="rId6" cstate="print"/>
          <a:srcRect/>
          <a:stretch>
            <a:fillRect/>
          </a:stretch>
        </p:blipFill>
        <p:spPr bwMode="auto">
          <a:xfrm>
            <a:off x="1828800" y="1371600"/>
            <a:ext cx="1104900" cy="307975"/>
          </a:xfrm>
          <a:prstGeom prst="rect">
            <a:avLst/>
          </a:prstGeom>
          <a:noFill/>
          <a:ln w="9525">
            <a:noFill/>
            <a:miter lim="800000"/>
            <a:headEnd/>
            <a:tailEnd/>
          </a:ln>
        </p:spPr>
      </p:pic>
      <p:pic>
        <p:nvPicPr>
          <p:cNvPr id="6152" name="Picture 11"/>
          <p:cNvPicPr>
            <a:picLocks noChangeAspect="1" noChangeArrowheads="1"/>
          </p:cNvPicPr>
          <p:nvPr/>
        </p:nvPicPr>
        <p:blipFill>
          <a:blip r:embed="rId7" cstate="print"/>
          <a:srcRect/>
          <a:stretch>
            <a:fillRect/>
          </a:stretch>
        </p:blipFill>
        <p:spPr bwMode="auto">
          <a:xfrm>
            <a:off x="1828800" y="1752600"/>
            <a:ext cx="1104900" cy="274638"/>
          </a:xfrm>
          <a:prstGeom prst="rect">
            <a:avLst/>
          </a:prstGeom>
          <a:noFill/>
          <a:ln w="9525">
            <a:noFill/>
            <a:miter lim="800000"/>
            <a:headEnd/>
            <a:tailEnd/>
          </a:ln>
        </p:spPr>
      </p:pic>
      <p:pic>
        <p:nvPicPr>
          <p:cNvPr id="6153" name="Picture 12"/>
          <p:cNvPicPr>
            <a:picLocks noChangeAspect="1" noChangeArrowheads="1"/>
          </p:cNvPicPr>
          <p:nvPr/>
        </p:nvPicPr>
        <p:blipFill>
          <a:blip r:embed="rId8" cstate="print"/>
          <a:srcRect/>
          <a:stretch>
            <a:fillRect/>
          </a:stretch>
        </p:blipFill>
        <p:spPr bwMode="auto">
          <a:xfrm>
            <a:off x="1828800" y="2133600"/>
            <a:ext cx="1143000" cy="287338"/>
          </a:xfrm>
          <a:prstGeom prst="rect">
            <a:avLst/>
          </a:prstGeom>
          <a:noFill/>
          <a:ln w="9525">
            <a:noFill/>
            <a:miter lim="800000"/>
            <a:headEnd/>
            <a:tailEnd/>
          </a:ln>
        </p:spPr>
      </p:pic>
      <p:pic>
        <p:nvPicPr>
          <p:cNvPr id="6154" name="Picture 13"/>
          <p:cNvPicPr>
            <a:picLocks noChangeAspect="1" noChangeArrowheads="1"/>
          </p:cNvPicPr>
          <p:nvPr/>
        </p:nvPicPr>
        <p:blipFill>
          <a:blip r:embed="rId9" cstate="print"/>
          <a:srcRect/>
          <a:stretch>
            <a:fillRect/>
          </a:stretch>
        </p:blipFill>
        <p:spPr bwMode="auto">
          <a:xfrm>
            <a:off x="1905000" y="2895600"/>
            <a:ext cx="1028700" cy="249238"/>
          </a:xfrm>
          <a:prstGeom prst="rect">
            <a:avLst/>
          </a:prstGeom>
          <a:noFill/>
          <a:ln w="9525">
            <a:noFill/>
            <a:miter lim="800000"/>
            <a:headEnd/>
            <a:tailEnd/>
          </a:ln>
        </p:spPr>
      </p:pic>
      <p:pic>
        <p:nvPicPr>
          <p:cNvPr id="6155" name="Picture 14"/>
          <p:cNvPicPr>
            <a:picLocks noChangeAspect="1" noChangeArrowheads="1"/>
          </p:cNvPicPr>
          <p:nvPr/>
        </p:nvPicPr>
        <p:blipFill>
          <a:blip r:embed="rId6" cstate="print"/>
          <a:srcRect/>
          <a:stretch>
            <a:fillRect/>
          </a:stretch>
        </p:blipFill>
        <p:spPr bwMode="auto">
          <a:xfrm>
            <a:off x="1828800" y="3276600"/>
            <a:ext cx="1104900" cy="307975"/>
          </a:xfrm>
          <a:prstGeom prst="rect">
            <a:avLst/>
          </a:prstGeom>
          <a:noFill/>
          <a:ln w="9525">
            <a:noFill/>
            <a:miter lim="800000"/>
            <a:headEnd/>
            <a:tailEnd/>
          </a:ln>
        </p:spPr>
      </p:pic>
      <p:pic>
        <p:nvPicPr>
          <p:cNvPr id="6156" name="Picture 15"/>
          <p:cNvPicPr>
            <a:picLocks noChangeAspect="1" noChangeArrowheads="1"/>
          </p:cNvPicPr>
          <p:nvPr/>
        </p:nvPicPr>
        <p:blipFill>
          <a:blip r:embed="rId7" cstate="print"/>
          <a:srcRect/>
          <a:stretch>
            <a:fillRect/>
          </a:stretch>
        </p:blipFill>
        <p:spPr bwMode="auto">
          <a:xfrm>
            <a:off x="1828800" y="3657600"/>
            <a:ext cx="1104900" cy="274638"/>
          </a:xfrm>
          <a:prstGeom prst="rect">
            <a:avLst/>
          </a:prstGeom>
          <a:noFill/>
          <a:ln w="9525">
            <a:noFill/>
            <a:miter lim="800000"/>
            <a:headEnd/>
            <a:tailEnd/>
          </a:ln>
        </p:spPr>
      </p:pic>
      <p:pic>
        <p:nvPicPr>
          <p:cNvPr id="6157" name="Picture 16"/>
          <p:cNvPicPr>
            <a:picLocks noChangeAspect="1" noChangeArrowheads="1"/>
          </p:cNvPicPr>
          <p:nvPr/>
        </p:nvPicPr>
        <p:blipFill>
          <a:blip r:embed="rId8" cstate="print"/>
          <a:srcRect/>
          <a:stretch>
            <a:fillRect/>
          </a:stretch>
        </p:blipFill>
        <p:spPr bwMode="auto">
          <a:xfrm>
            <a:off x="1828800" y="3962400"/>
            <a:ext cx="1143000" cy="287338"/>
          </a:xfrm>
          <a:prstGeom prst="rect">
            <a:avLst/>
          </a:prstGeom>
          <a:noFill/>
          <a:ln w="9525">
            <a:noFill/>
            <a:miter lim="800000"/>
            <a:headEnd/>
            <a:tailEnd/>
          </a:ln>
        </p:spPr>
      </p:pic>
      <p:pic>
        <p:nvPicPr>
          <p:cNvPr id="6158" name="Picture 17"/>
          <p:cNvPicPr>
            <a:picLocks noChangeAspect="1" noChangeArrowheads="1"/>
          </p:cNvPicPr>
          <p:nvPr/>
        </p:nvPicPr>
        <p:blipFill>
          <a:blip r:embed="rId5" cstate="print"/>
          <a:srcRect/>
          <a:stretch>
            <a:fillRect/>
          </a:stretch>
        </p:blipFill>
        <p:spPr bwMode="auto">
          <a:xfrm>
            <a:off x="1828800" y="4343400"/>
            <a:ext cx="1143000" cy="274638"/>
          </a:xfrm>
          <a:prstGeom prst="rect">
            <a:avLst/>
          </a:prstGeom>
          <a:noFill/>
          <a:ln w="9525">
            <a:noFill/>
            <a:miter lim="800000"/>
            <a:headEnd/>
            <a:tailEnd/>
          </a:ln>
        </p:spPr>
      </p:pic>
      <p:pic>
        <p:nvPicPr>
          <p:cNvPr id="6159" name="Picture 18"/>
          <p:cNvPicPr>
            <a:picLocks noChangeAspect="1" noChangeArrowheads="1"/>
          </p:cNvPicPr>
          <p:nvPr/>
        </p:nvPicPr>
        <p:blipFill>
          <a:blip r:embed="rId9" cstate="print"/>
          <a:srcRect/>
          <a:stretch>
            <a:fillRect/>
          </a:stretch>
        </p:blipFill>
        <p:spPr bwMode="auto">
          <a:xfrm>
            <a:off x="1905000" y="4724400"/>
            <a:ext cx="1028700" cy="249238"/>
          </a:xfrm>
          <a:prstGeom prst="rect">
            <a:avLst/>
          </a:prstGeom>
          <a:noFill/>
          <a:ln w="9525">
            <a:noFill/>
            <a:miter lim="800000"/>
            <a:headEnd/>
            <a:tailEnd/>
          </a:ln>
        </p:spPr>
      </p:pic>
      <p:pic>
        <p:nvPicPr>
          <p:cNvPr id="6160" name="Picture 19"/>
          <p:cNvPicPr>
            <a:picLocks noChangeAspect="1" noChangeArrowheads="1"/>
          </p:cNvPicPr>
          <p:nvPr/>
        </p:nvPicPr>
        <p:blipFill>
          <a:blip r:embed="rId6" cstate="print"/>
          <a:srcRect/>
          <a:stretch>
            <a:fillRect/>
          </a:stretch>
        </p:blipFill>
        <p:spPr bwMode="auto">
          <a:xfrm>
            <a:off x="1828800" y="5029200"/>
            <a:ext cx="1104900" cy="307975"/>
          </a:xfrm>
          <a:prstGeom prst="rect">
            <a:avLst/>
          </a:prstGeom>
          <a:noFill/>
          <a:ln w="9525">
            <a:noFill/>
            <a:miter lim="800000"/>
            <a:headEnd/>
            <a:tailEnd/>
          </a:ln>
        </p:spPr>
      </p:pic>
      <p:pic>
        <p:nvPicPr>
          <p:cNvPr id="6161" name="Picture 20"/>
          <p:cNvPicPr>
            <a:picLocks noChangeAspect="1" noChangeArrowheads="1"/>
          </p:cNvPicPr>
          <p:nvPr/>
        </p:nvPicPr>
        <p:blipFill>
          <a:blip r:embed="rId10" cstate="print"/>
          <a:srcRect/>
          <a:stretch>
            <a:fillRect/>
          </a:stretch>
        </p:blipFill>
        <p:spPr bwMode="auto">
          <a:xfrm>
            <a:off x="1905000" y="5486400"/>
            <a:ext cx="1066800" cy="268288"/>
          </a:xfrm>
          <a:prstGeom prst="rect">
            <a:avLst/>
          </a:prstGeom>
          <a:noFill/>
          <a:ln w="9525">
            <a:noFill/>
            <a:miter lim="800000"/>
            <a:headEnd/>
            <a:tailEnd/>
          </a:ln>
        </p:spPr>
      </p:pic>
      <p:pic>
        <p:nvPicPr>
          <p:cNvPr id="18" name="Picture 17" descr="http://webapps/Corp_Comm/logos/Special%20Logos/CentralAmerica50th.jpg"/>
          <p:cNvPicPr>
            <a:picLocks noChangeAspect="1" noChangeArrowheads="1"/>
          </p:cNvPicPr>
          <p:nvPr/>
        </p:nvPicPr>
        <p:blipFill>
          <a:blip r:embed="rId11" cstate="print"/>
          <a:srcRect/>
          <a:stretch>
            <a:fillRect/>
          </a:stretch>
        </p:blipFill>
        <p:spPr bwMode="auto">
          <a:xfrm>
            <a:off x="79248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sz="2400" dirty="0" smtClean="0">
                <a:latin typeface="Century Gothic" pitchFamily="34" charset="0"/>
              </a:rPr>
              <a:t>If Pests are Bugging Your Imported Produce </a:t>
            </a:r>
            <a:br>
              <a:rPr lang="en-US" sz="2400" dirty="0" smtClean="0">
                <a:latin typeface="Century Gothic" pitchFamily="34" charset="0"/>
              </a:rPr>
            </a:br>
            <a:r>
              <a:rPr lang="en-US" sz="2400" dirty="0" smtClean="0">
                <a:latin typeface="Century Gothic" pitchFamily="34" charset="0"/>
              </a:rPr>
              <a:t>in Port </a:t>
            </a:r>
            <a:r>
              <a:rPr lang="en-US" sz="2400" dirty="0" err="1" smtClean="0">
                <a:latin typeface="Century Gothic" pitchFamily="34" charset="0"/>
              </a:rPr>
              <a:t>Everglades,Florida</a:t>
            </a:r>
            <a:r>
              <a:rPr lang="en-US" sz="2400" dirty="0" smtClean="0">
                <a:latin typeface="Century Gothic" pitchFamily="34" charset="0"/>
              </a:rPr>
              <a:t>, Then Bring Them Here</a:t>
            </a:r>
            <a:endParaRPr lang="en-US" sz="2400" dirty="0">
              <a:latin typeface="Century Gothic" pitchFamily="34" charset="0"/>
            </a:endParaRPr>
          </a:p>
        </p:txBody>
      </p:sp>
      <p:pic>
        <p:nvPicPr>
          <p:cNvPr id="64514" name="Picture 2"/>
          <p:cNvPicPr>
            <a:picLocks noGrp="1" noChangeAspect="1" noChangeArrowheads="1"/>
          </p:cNvPicPr>
          <p:nvPr>
            <p:ph idx="1"/>
          </p:nvPr>
        </p:nvPicPr>
        <p:blipFill>
          <a:blip r:embed="rId2" cstate="print"/>
          <a:srcRect/>
          <a:stretch>
            <a:fillRect/>
          </a:stretch>
        </p:blipFill>
        <p:spPr bwMode="auto">
          <a:xfrm>
            <a:off x="228600" y="838200"/>
            <a:ext cx="8686800" cy="3733800"/>
          </a:xfrm>
          <a:prstGeom prst="rect">
            <a:avLst/>
          </a:prstGeom>
          <a:noFill/>
          <a:ln w="9525" cap="flat" cmpd="sng">
            <a:noFill/>
            <a:prstDash val="solid"/>
            <a:miter lim="800000"/>
            <a:headEnd/>
            <a:tailEnd/>
          </a:ln>
          <a:effectLst>
            <a:prstShdw prst="shdw17" dist="17961" dir="2700000">
              <a:srgbClr val="000080">
                <a:gamma/>
                <a:shade val="60000"/>
                <a:invGamma/>
              </a:srgbClr>
            </a:prstShdw>
          </a:effectLst>
        </p:spPr>
      </p:pic>
      <p:sp>
        <p:nvSpPr>
          <p:cNvPr id="5" name="Rectangle 4"/>
          <p:cNvSpPr/>
          <p:nvPr/>
        </p:nvSpPr>
        <p:spPr>
          <a:xfrm>
            <a:off x="152400" y="4549676"/>
            <a:ext cx="8001000" cy="2308324"/>
          </a:xfrm>
          <a:prstGeom prst="rect">
            <a:avLst/>
          </a:prstGeom>
        </p:spPr>
        <p:txBody>
          <a:bodyPr wrap="square">
            <a:spAutoFit/>
          </a:bodyPr>
          <a:lstStyle/>
          <a:p>
            <a:r>
              <a:rPr lang="en-US" sz="1600" b="1" dirty="0">
                <a:solidFill>
                  <a:schemeClr val="tx1"/>
                </a:solidFill>
                <a:latin typeface="Century Gothic" pitchFamily="34" charset="0"/>
              </a:rPr>
              <a:t>Crowley’s custom-built Highly Mobile Actionable Pest (HMAP) Refrigerated</a:t>
            </a:r>
          </a:p>
          <a:p>
            <a:r>
              <a:rPr lang="en-US" sz="1600" b="1" dirty="0">
                <a:solidFill>
                  <a:schemeClr val="tx1"/>
                </a:solidFill>
                <a:latin typeface="Century Gothic" pitchFamily="34" charset="0"/>
              </a:rPr>
              <a:t>Chamber in Port Everglades allows your containers to be prepared for </a:t>
            </a:r>
            <a:r>
              <a:rPr lang="en-US" sz="1600" b="1" dirty="0" smtClean="0">
                <a:solidFill>
                  <a:schemeClr val="tx1"/>
                </a:solidFill>
                <a:latin typeface="Century Gothic" pitchFamily="34" charset="0"/>
              </a:rPr>
              <a:t>fumigation in </a:t>
            </a:r>
            <a:r>
              <a:rPr lang="en-US" sz="1600" b="1" dirty="0">
                <a:solidFill>
                  <a:schemeClr val="tx1"/>
                </a:solidFill>
                <a:latin typeface="Century Gothic" pitchFamily="34" charset="0"/>
              </a:rPr>
              <a:t>a chilled environment, saving your valuable cargo and eliminating the </a:t>
            </a:r>
            <a:r>
              <a:rPr lang="en-US" sz="1600" b="1" dirty="0" smtClean="0">
                <a:solidFill>
                  <a:schemeClr val="tx1"/>
                </a:solidFill>
                <a:latin typeface="Century Gothic" pitchFamily="34" charset="0"/>
              </a:rPr>
              <a:t>need to </a:t>
            </a:r>
            <a:r>
              <a:rPr lang="en-US" sz="1600" b="1" dirty="0">
                <a:solidFill>
                  <a:schemeClr val="tx1"/>
                </a:solidFill>
                <a:latin typeface="Century Gothic" pitchFamily="34" charset="0"/>
              </a:rPr>
              <a:t>export the load back to the country of origin</a:t>
            </a:r>
            <a:r>
              <a:rPr lang="en-US" sz="1600" b="1" dirty="0" smtClean="0">
                <a:solidFill>
                  <a:schemeClr val="tx1"/>
                </a:solidFill>
                <a:latin typeface="Century Gothic" pitchFamily="34" charset="0"/>
              </a:rPr>
              <a:t>.</a:t>
            </a:r>
          </a:p>
          <a:p>
            <a:r>
              <a:rPr lang="en-US" sz="1600" dirty="0" smtClean="0">
                <a:solidFill>
                  <a:schemeClr val="tx1"/>
                </a:solidFill>
                <a:latin typeface="Century Gothic" pitchFamily="34" charset="0"/>
              </a:rPr>
              <a:t>The </a:t>
            </a:r>
            <a:r>
              <a:rPr lang="en-US" sz="1600" dirty="0">
                <a:solidFill>
                  <a:schemeClr val="tx1"/>
                </a:solidFill>
                <a:latin typeface="Century Gothic" pitchFamily="34" charset="0"/>
              </a:rPr>
              <a:t>(HMAP) Refrigerated Chamber is the only one of its kind in Port Everglades, and it </a:t>
            </a:r>
            <a:r>
              <a:rPr lang="en-US" sz="1600" dirty="0" smtClean="0">
                <a:solidFill>
                  <a:schemeClr val="tx1"/>
                </a:solidFill>
                <a:latin typeface="Century Gothic" pitchFamily="34" charset="0"/>
              </a:rPr>
              <a:t>exceeds the </a:t>
            </a:r>
            <a:r>
              <a:rPr lang="en-US" sz="1600" dirty="0">
                <a:solidFill>
                  <a:schemeClr val="tx1"/>
                </a:solidFill>
                <a:latin typeface="Century Gothic" pitchFamily="34" charset="0"/>
              </a:rPr>
              <a:t>requirements established by the U.S. Department of Agriculture’s Animal and Plant </a:t>
            </a:r>
            <a:r>
              <a:rPr lang="en-US" sz="1600" dirty="0" smtClean="0">
                <a:solidFill>
                  <a:schemeClr val="tx1"/>
                </a:solidFill>
                <a:latin typeface="Century Gothic" pitchFamily="34" charset="0"/>
              </a:rPr>
              <a:t>Health Inspection </a:t>
            </a:r>
            <a:r>
              <a:rPr lang="en-US" sz="1600" dirty="0">
                <a:solidFill>
                  <a:schemeClr val="tx1"/>
                </a:solidFill>
                <a:latin typeface="Century Gothic" pitchFamily="34" charset="0"/>
              </a:rPr>
              <a:t>Service and applies to international cargo shipments that have been determined </a:t>
            </a:r>
            <a:r>
              <a:rPr lang="en-US" sz="1600" dirty="0" smtClean="0">
                <a:solidFill>
                  <a:schemeClr val="tx1"/>
                </a:solidFill>
                <a:latin typeface="Century Gothic" pitchFamily="34" charset="0"/>
              </a:rPr>
              <a:t>by Plant </a:t>
            </a:r>
            <a:r>
              <a:rPr lang="en-US" sz="1600" dirty="0">
                <a:solidFill>
                  <a:schemeClr val="tx1"/>
                </a:solidFill>
                <a:latin typeface="Century Gothic" pitchFamily="34" charset="0"/>
              </a:rPr>
              <a:t>Protection and Quarantine identifiers to be infested with highly mobile actionable pests</a:t>
            </a:r>
            <a:r>
              <a:rPr lang="en-US" sz="1600" dirty="0" smtClean="0">
                <a:solidFill>
                  <a:schemeClr val="tx1"/>
                </a:solidFill>
                <a:latin typeface="Century Gothic" pitchFamily="34" charset="0"/>
              </a:rPr>
              <a:t>.</a:t>
            </a:r>
            <a:endParaRPr lang="en-US" sz="1600" dirty="0">
              <a:solidFill>
                <a:schemeClr val="tx1"/>
              </a:solidFill>
              <a:latin typeface="Century Gothic" pitchFamily="34" charset="0"/>
            </a:endParaRPr>
          </a:p>
        </p:txBody>
      </p:sp>
      <p:pic>
        <p:nvPicPr>
          <p:cNvPr id="6" name="Picture 5" descr="http://webapps/Corp_Comm/logos/Special%20Logos/CentralAmerica50th.jpg"/>
          <p:cNvPicPr>
            <a:picLocks noChangeAspect="1" noChangeArrowheads="1"/>
          </p:cNvPicPr>
          <p:nvPr/>
        </p:nvPicPr>
        <p:blipFill>
          <a:blip r:embed="rId3" cstate="print"/>
          <a:srcRect/>
          <a:stretch>
            <a:fillRect/>
          </a:stretch>
        </p:blipFill>
        <p:spPr bwMode="auto">
          <a:xfrm>
            <a:off x="8229600" y="57780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800" dirty="0" smtClean="0">
                <a:latin typeface="Century Gothic" pitchFamily="34" charset="0"/>
              </a:rPr>
              <a:t>Port Operations Procedures </a:t>
            </a:r>
          </a:p>
        </p:txBody>
      </p:sp>
      <p:sp>
        <p:nvSpPr>
          <p:cNvPr id="11267" name="Rectangle 4"/>
          <p:cNvSpPr>
            <a:spLocks noGrp="1" noChangeArrowheads="1"/>
          </p:cNvSpPr>
          <p:nvPr>
            <p:ph type="body" idx="1"/>
          </p:nvPr>
        </p:nvSpPr>
        <p:spPr>
          <a:xfrm>
            <a:off x="609600" y="685800"/>
            <a:ext cx="8382000" cy="5029200"/>
          </a:xfrm>
        </p:spPr>
        <p:txBody>
          <a:bodyPr/>
          <a:lstStyle/>
          <a:p>
            <a:pPr>
              <a:buFontTx/>
              <a:buNone/>
            </a:pPr>
            <a:r>
              <a:rPr lang="en-US" sz="2400" dirty="0" smtClean="0">
                <a:solidFill>
                  <a:schemeClr val="tx2"/>
                </a:solidFill>
                <a:latin typeface="Century Gothic" pitchFamily="34" charset="0"/>
              </a:rPr>
              <a:t>Vessel Discharge</a:t>
            </a:r>
          </a:p>
          <a:p>
            <a:pPr>
              <a:buFontTx/>
              <a:buNone/>
            </a:pPr>
            <a:endParaRPr lang="en-US" sz="2400" dirty="0" smtClean="0">
              <a:solidFill>
                <a:schemeClr val="tx2"/>
              </a:solidFill>
            </a:endParaRPr>
          </a:p>
          <a:p>
            <a:pPr>
              <a:buFontTx/>
              <a:buNone/>
            </a:pPr>
            <a:endParaRPr lang="en-US" sz="2400" dirty="0" smtClean="0">
              <a:solidFill>
                <a:schemeClr val="tx2"/>
              </a:solidFill>
            </a:endParaRPr>
          </a:p>
          <a:p>
            <a:endParaRPr lang="en-US" sz="2400" dirty="0" smtClean="0">
              <a:solidFill>
                <a:schemeClr val="tx2"/>
              </a:solidFill>
            </a:endParaRPr>
          </a:p>
          <a:p>
            <a:endParaRPr lang="en-US" sz="2400" dirty="0" smtClean="0">
              <a:solidFill>
                <a:schemeClr val="tx2"/>
              </a:solidFill>
            </a:endParaRPr>
          </a:p>
          <a:p>
            <a:endParaRPr lang="en-US" sz="2400" dirty="0" smtClean="0">
              <a:solidFill>
                <a:schemeClr val="tx2"/>
              </a:solidFill>
            </a:endParaRPr>
          </a:p>
        </p:txBody>
      </p:sp>
      <p:pic>
        <p:nvPicPr>
          <p:cNvPr id="11268" name="Picture 6" descr="image002"/>
          <p:cNvPicPr>
            <a:picLocks noChangeAspect="1" noChangeArrowheads="1"/>
          </p:cNvPicPr>
          <p:nvPr/>
        </p:nvPicPr>
        <p:blipFill>
          <a:blip r:embed="rId3" cstate="print"/>
          <a:srcRect/>
          <a:stretch>
            <a:fillRect/>
          </a:stretch>
        </p:blipFill>
        <p:spPr bwMode="auto">
          <a:xfrm>
            <a:off x="3276600" y="838200"/>
            <a:ext cx="2667000" cy="1990725"/>
          </a:xfrm>
          <a:prstGeom prst="rect">
            <a:avLst/>
          </a:prstGeom>
          <a:noFill/>
          <a:ln w="9525">
            <a:noFill/>
            <a:miter lim="800000"/>
            <a:headEnd/>
            <a:tailEnd/>
          </a:ln>
        </p:spPr>
      </p:pic>
      <p:pic>
        <p:nvPicPr>
          <p:cNvPr id="11269" name="Picture 9" descr="image008"/>
          <p:cNvPicPr>
            <a:picLocks noChangeAspect="1" noChangeArrowheads="1"/>
          </p:cNvPicPr>
          <p:nvPr/>
        </p:nvPicPr>
        <p:blipFill>
          <a:blip r:embed="rId4" cstate="print"/>
          <a:srcRect/>
          <a:stretch>
            <a:fillRect/>
          </a:stretch>
        </p:blipFill>
        <p:spPr bwMode="auto">
          <a:xfrm>
            <a:off x="228600" y="2133600"/>
            <a:ext cx="2743200" cy="2046288"/>
          </a:xfrm>
          <a:prstGeom prst="rect">
            <a:avLst/>
          </a:prstGeom>
          <a:noFill/>
          <a:ln w="9525">
            <a:noFill/>
            <a:miter lim="800000"/>
            <a:headEnd/>
            <a:tailEnd/>
          </a:ln>
        </p:spPr>
      </p:pic>
      <p:pic>
        <p:nvPicPr>
          <p:cNvPr id="11270" name="Picture 10" descr="image010"/>
          <p:cNvPicPr>
            <a:picLocks noChangeAspect="1" noChangeArrowheads="1"/>
          </p:cNvPicPr>
          <p:nvPr/>
        </p:nvPicPr>
        <p:blipFill>
          <a:blip r:embed="rId5" cstate="print"/>
          <a:srcRect/>
          <a:stretch>
            <a:fillRect/>
          </a:stretch>
        </p:blipFill>
        <p:spPr bwMode="auto">
          <a:xfrm>
            <a:off x="6096000" y="1295400"/>
            <a:ext cx="2819400" cy="2112963"/>
          </a:xfrm>
          <a:prstGeom prst="rect">
            <a:avLst/>
          </a:prstGeom>
          <a:noFill/>
          <a:ln w="9525">
            <a:noFill/>
            <a:miter lim="800000"/>
            <a:headEnd/>
            <a:tailEnd/>
          </a:ln>
        </p:spPr>
      </p:pic>
      <p:pic>
        <p:nvPicPr>
          <p:cNvPr id="11271" name="Picture 3" descr="CB-Horiz-CMYK.pdf"/>
          <p:cNvPicPr>
            <a:picLocks noChangeAspect="1"/>
          </p:cNvPicPr>
          <p:nvPr/>
        </p:nvPicPr>
        <p:blipFill>
          <a:blip r:embed="rId6" cstate="print"/>
          <a:srcRect/>
          <a:stretch>
            <a:fillRect/>
          </a:stretch>
        </p:blipFill>
        <p:spPr bwMode="auto">
          <a:xfrm>
            <a:off x="0" y="-609600"/>
            <a:ext cx="2654300" cy="2052638"/>
          </a:xfrm>
          <a:prstGeom prst="rect">
            <a:avLst/>
          </a:prstGeom>
          <a:noFill/>
          <a:ln w="9525">
            <a:noFill/>
            <a:miter lim="800000"/>
            <a:headEnd/>
            <a:tailEnd/>
          </a:ln>
        </p:spPr>
      </p:pic>
      <p:pic>
        <p:nvPicPr>
          <p:cNvPr id="11272" name="Picture 13" descr="PC280023"/>
          <p:cNvPicPr>
            <a:picLocks noChangeAspect="1" noChangeArrowheads="1"/>
          </p:cNvPicPr>
          <p:nvPr/>
        </p:nvPicPr>
        <p:blipFill>
          <a:blip r:embed="rId7" cstate="print"/>
          <a:srcRect/>
          <a:stretch>
            <a:fillRect/>
          </a:stretch>
        </p:blipFill>
        <p:spPr bwMode="auto">
          <a:xfrm>
            <a:off x="5943600" y="3886200"/>
            <a:ext cx="2819400" cy="2114550"/>
          </a:xfrm>
          <a:prstGeom prst="rect">
            <a:avLst/>
          </a:prstGeom>
          <a:noFill/>
          <a:ln w="9525">
            <a:noFill/>
            <a:miter lim="800000"/>
            <a:headEnd/>
            <a:tailEnd/>
          </a:ln>
        </p:spPr>
      </p:pic>
      <p:pic>
        <p:nvPicPr>
          <p:cNvPr id="11273" name="Picture 14" descr="PC280014"/>
          <p:cNvPicPr>
            <a:picLocks noChangeAspect="1" noChangeArrowheads="1"/>
          </p:cNvPicPr>
          <p:nvPr/>
        </p:nvPicPr>
        <p:blipFill>
          <a:blip r:embed="rId8" cstate="print"/>
          <a:srcRect/>
          <a:stretch>
            <a:fillRect/>
          </a:stretch>
        </p:blipFill>
        <p:spPr bwMode="auto">
          <a:xfrm>
            <a:off x="2438400" y="4343400"/>
            <a:ext cx="3041650" cy="2281238"/>
          </a:xfrm>
          <a:prstGeom prst="rect">
            <a:avLst/>
          </a:prstGeom>
          <a:noFill/>
          <a:ln w="9525">
            <a:noFill/>
            <a:miter lim="800000"/>
            <a:headEnd/>
            <a:tailEnd/>
          </a:ln>
        </p:spPr>
      </p:pic>
      <p:sp>
        <p:nvSpPr>
          <p:cNvPr id="11274" name="Rectangle 15"/>
          <p:cNvSpPr>
            <a:spLocks noChangeArrowheads="1"/>
          </p:cNvSpPr>
          <p:nvPr/>
        </p:nvSpPr>
        <p:spPr bwMode="auto">
          <a:xfrm>
            <a:off x="3429000" y="3048000"/>
            <a:ext cx="2171700" cy="830997"/>
          </a:xfrm>
          <a:prstGeom prst="rect">
            <a:avLst/>
          </a:prstGeom>
          <a:noFill/>
          <a:ln w="9525">
            <a:noFill/>
            <a:miter lim="800000"/>
            <a:headEnd/>
            <a:tailEnd/>
          </a:ln>
        </p:spPr>
        <p:txBody>
          <a:bodyPr>
            <a:spAutoFit/>
          </a:bodyPr>
          <a:lstStyle/>
          <a:p>
            <a:pPr algn="ctr"/>
            <a:r>
              <a:rPr lang="en-US" sz="2400" dirty="0">
                <a:solidFill>
                  <a:schemeClr val="tx2"/>
                </a:solidFill>
                <a:latin typeface="Century Gothic" pitchFamily="34" charset="0"/>
              </a:rPr>
              <a:t>USDA Inspection</a:t>
            </a:r>
          </a:p>
        </p:txBody>
      </p:sp>
      <p:pic>
        <p:nvPicPr>
          <p:cNvPr id="11275" name="Picture 16"/>
          <p:cNvPicPr>
            <a:picLocks noChangeAspect="1" noChangeArrowheads="1"/>
          </p:cNvPicPr>
          <p:nvPr/>
        </p:nvPicPr>
        <p:blipFill>
          <a:blip r:embed="rId9" cstate="print"/>
          <a:srcRect/>
          <a:stretch>
            <a:fillRect/>
          </a:stretch>
        </p:blipFill>
        <p:spPr bwMode="auto">
          <a:xfrm>
            <a:off x="457200" y="5105400"/>
            <a:ext cx="1346200" cy="85883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800" dirty="0" smtClean="0">
                <a:latin typeface="Century Gothic" pitchFamily="34" charset="0"/>
              </a:rPr>
              <a:t>CBP/AQI - USDA</a:t>
            </a:r>
          </a:p>
        </p:txBody>
      </p:sp>
      <p:sp>
        <p:nvSpPr>
          <p:cNvPr id="9219" name="Rectangle 3"/>
          <p:cNvSpPr>
            <a:spLocks noGrp="1" noChangeArrowheads="1"/>
          </p:cNvSpPr>
          <p:nvPr>
            <p:ph type="body" idx="1"/>
          </p:nvPr>
        </p:nvSpPr>
        <p:spPr>
          <a:xfrm>
            <a:off x="762000" y="1066800"/>
            <a:ext cx="8382000" cy="5029200"/>
          </a:xfrm>
        </p:spPr>
        <p:txBody>
          <a:bodyPr/>
          <a:lstStyle/>
          <a:p>
            <a:r>
              <a:rPr lang="en-US" sz="1800" dirty="0" smtClean="0">
                <a:latin typeface="Century Gothic" pitchFamily="34" charset="0"/>
              </a:rPr>
              <a:t>Agriculture is responsible for verifying documentation (</a:t>
            </a:r>
            <a:r>
              <a:rPr lang="en-US" sz="1800" dirty="0" err="1" smtClean="0">
                <a:latin typeface="Century Gothic" pitchFamily="34" charset="0"/>
              </a:rPr>
              <a:t>Phytosanitary</a:t>
            </a:r>
            <a:r>
              <a:rPr lang="en-US" sz="1800" dirty="0" smtClean="0">
                <a:latin typeface="Century Gothic" pitchFamily="34" charset="0"/>
              </a:rPr>
              <a:t> certificates and/ others) and inspecting produce for admissibility. Agriculture Quarantine works under the direction of CBP. </a:t>
            </a:r>
          </a:p>
          <a:p>
            <a:endParaRPr lang="en-US" sz="1800" dirty="0" smtClean="0">
              <a:latin typeface="Century Gothic" pitchFamily="34" charset="0"/>
            </a:endParaRPr>
          </a:p>
          <a:p>
            <a:r>
              <a:rPr lang="en-US" sz="1800" dirty="0" smtClean="0">
                <a:latin typeface="Century Gothic" pitchFamily="34" charset="0"/>
              </a:rPr>
              <a:t>USDA handles pest identification and fumigation</a:t>
            </a:r>
          </a:p>
          <a:p>
            <a:endParaRPr lang="en-US" sz="1800" dirty="0" smtClean="0">
              <a:latin typeface="Century Gothic" pitchFamily="34" charset="0"/>
            </a:endParaRPr>
          </a:p>
          <a:p>
            <a:r>
              <a:rPr lang="en-US" sz="1800" dirty="0" smtClean="0">
                <a:latin typeface="Century Gothic" pitchFamily="34" charset="0"/>
              </a:rPr>
              <a:t>USDA has personnel in some countries (like Chile and Peru). Certain produce from those countries could arrive “pre-cleared”.</a:t>
            </a:r>
          </a:p>
          <a:p>
            <a:endParaRPr lang="en-US" sz="1800" dirty="0" smtClean="0">
              <a:latin typeface="Century Gothic" pitchFamily="34" charset="0"/>
            </a:endParaRPr>
          </a:p>
          <a:p>
            <a:r>
              <a:rPr lang="en-US" sz="1800" dirty="0" smtClean="0">
                <a:latin typeface="Century Gothic" pitchFamily="34" charset="0"/>
              </a:rPr>
              <a:t>Importers of fresh produce are required to have USDA import permits</a:t>
            </a:r>
          </a:p>
          <a:p>
            <a:endParaRPr lang="en-US" sz="1800" dirty="0" smtClean="0">
              <a:latin typeface="Century Gothic" pitchFamily="34" charset="0"/>
            </a:endParaRPr>
          </a:p>
          <a:p>
            <a:r>
              <a:rPr lang="en-US" sz="1800" dirty="0" smtClean="0">
                <a:latin typeface="Century Gothic" pitchFamily="34" charset="0"/>
              </a:rPr>
              <a:t>All costs for CBP/AQ inspections are for the account of the importer. These may include fumigation, re-exportation or destruction)</a:t>
            </a:r>
          </a:p>
          <a:p>
            <a:endParaRPr lang="en-US" sz="1800" dirty="0" smtClean="0"/>
          </a:p>
        </p:txBody>
      </p:sp>
      <p:pic>
        <p:nvPicPr>
          <p:cNvPr id="9220" name="Picture 4"/>
          <p:cNvPicPr>
            <a:picLocks noChangeAspect="1" noChangeArrowheads="1"/>
          </p:cNvPicPr>
          <p:nvPr/>
        </p:nvPicPr>
        <p:blipFill>
          <a:blip r:embed="rId3" cstate="print"/>
          <a:srcRect/>
          <a:stretch>
            <a:fillRect/>
          </a:stretch>
        </p:blipFill>
        <p:spPr bwMode="auto">
          <a:xfrm>
            <a:off x="3810000" y="5410200"/>
            <a:ext cx="1346200" cy="858838"/>
          </a:xfrm>
          <a:prstGeom prst="rect">
            <a:avLst/>
          </a:prstGeom>
          <a:noFill/>
          <a:ln w="9525">
            <a:noFill/>
            <a:miter lim="800000"/>
            <a:headEnd/>
            <a:tailEnd/>
          </a:ln>
        </p:spPr>
      </p:pic>
      <p:pic>
        <p:nvPicPr>
          <p:cNvPr id="9221" name="Picture 3" descr="CB-Horiz-CMYK.pdf"/>
          <p:cNvPicPr>
            <a:picLocks noChangeAspect="1"/>
          </p:cNvPicPr>
          <p:nvPr/>
        </p:nvPicPr>
        <p:blipFill>
          <a:blip r:embed="rId4" cstate="print"/>
          <a:srcRect/>
          <a:stretch>
            <a:fillRect/>
          </a:stretch>
        </p:blipFill>
        <p:spPr bwMode="auto">
          <a:xfrm>
            <a:off x="0" y="-609600"/>
            <a:ext cx="2654300" cy="2052638"/>
          </a:xfrm>
          <a:prstGeom prst="rect">
            <a:avLst/>
          </a:prstGeom>
          <a:noFill/>
          <a:ln w="9525">
            <a:noFill/>
            <a:miter lim="800000"/>
            <a:headEnd/>
            <a:tailEnd/>
          </a:ln>
        </p:spPr>
      </p:pic>
      <p:pic>
        <p:nvPicPr>
          <p:cNvPr id="9222" name="Picture 12"/>
          <p:cNvPicPr>
            <a:picLocks noChangeAspect="1" noChangeArrowheads="1"/>
          </p:cNvPicPr>
          <p:nvPr/>
        </p:nvPicPr>
        <p:blipFill>
          <a:blip r:embed="rId5" cstate="print"/>
          <a:srcRect/>
          <a:stretch>
            <a:fillRect/>
          </a:stretch>
        </p:blipFill>
        <p:spPr bwMode="auto">
          <a:xfrm>
            <a:off x="381000" y="1066800"/>
            <a:ext cx="685800" cy="439738"/>
          </a:xfrm>
          <a:prstGeom prst="rect">
            <a:avLst/>
          </a:prstGeom>
          <a:noFill/>
          <a:ln w="9525">
            <a:noFill/>
            <a:miter lim="800000"/>
            <a:headEnd/>
            <a:tailEnd/>
          </a:ln>
        </p:spPr>
      </p:pic>
      <p:pic>
        <p:nvPicPr>
          <p:cNvPr id="9223" name="Picture 13"/>
          <p:cNvPicPr>
            <a:picLocks noChangeAspect="1" noChangeArrowheads="1"/>
          </p:cNvPicPr>
          <p:nvPr/>
        </p:nvPicPr>
        <p:blipFill>
          <a:blip r:embed="rId5" cstate="print"/>
          <a:srcRect/>
          <a:stretch>
            <a:fillRect/>
          </a:stretch>
        </p:blipFill>
        <p:spPr bwMode="auto">
          <a:xfrm>
            <a:off x="381000" y="2209800"/>
            <a:ext cx="685800" cy="439738"/>
          </a:xfrm>
          <a:prstGeom prst="rect">
            <a:avLst/>
          </a:prstGeom>
          <a:noFill/>
          <a:ln w="9525">
            <a:noFill/>
            <a:miter lim="800000"/>
            <a:headEnd/>
            <a:tailEnd/>
          </a:ln>
        </p:spPr>
      </p:pic>
      <p:pic>
        <p:nvPicPr>
          <p:cNvPr id="9224" name="Picture 14"/>
          <p:cNvPicPr>
            <a:picLocks noChangeAspect="1" noChangeArrowheads="1"/>
          </p:cNvPicPr>
          <p:nvPr/>
        </p:nvPicPr>
        <p:blipFill>
          <a:blip r:embed="rId5" cstate="print"/>
          <a:srcRect/>
          <a:stretch>
            <a:fillRect/>
          </a:stretch>
        </p:blipFill>
        <p:spPr bwMode="auto">
          <a:xfrm>
            <a:off x="381000" y="2971800"/>
            <a:ext cx="685800" cy="439738"/>
          </a:xfrm>
          <a:prstGeom prst="rect">
            <a:avLst/>
          </a:prstGeom>
          <a:noFill/>
          <a:ln w="9525">
            <a:noFill/>
            <a:miter lim="800000"/>
            <a:headEnd/>
            <a:tailEnd/>
          </a:ln>
        </p:spPr>
      </p:pic>
      <p:pic>
        <p:nvPicPr>
          <p:cNvPr id="9225" name="Picture 15"/>
          <p:cNvPicPr>
            <a:picLocks noChangeAspect="1" noChangeArrowheads="1"/>
          </p:cNvPicPr>
          <p:nvPr/>
        </p:nvPicPr>
        <p:blipFill>
          <a:blip r:embed="rId5" cstate="print"/>
          <a:srcRect/>
          <a:stretch>
            <a:fillRect/>
          </a:stretch>
        </p:blipFill>
        <p:spPr bwMode="auto">
          <a:xfrm>
            <a:off x="381000" y="3810000"/>
            <a:ext cx="685800" cy="439738"/>
          </a:xfrm>
          <a:prstGeom prst="rect">
            <a:avLst/>
          </a:prstGeom>
          <a:noFill/>
          <a:ln w="9525">
            <a:noFill/>
            <a:miter lim="800000"/>
            <a:headEnd/>
            <a:tailEnd/>
          </a:ln>
        </p:spPr>
      </p:pic>
      <p:pic>
        <p:nvPicPr>
          <p:cNvPr id="9226" name="Picture 16"/>
          <p:cNvPicPr>
            <a:picLocks noChangeAspect="1" noChangeArrowheads="1"/>
          </p:cNvPicPr>
          <p:nvPr/>
        </p:nvPicPr>
        <p:blipFill>
          <a:blip r:embed="rId5" cstate="print"/>
          <a:srcRect/>
          <a:stretch>
            <a:fillRect/>
          </a:stretch>
        </p:blipFill>
        <p:spPr bwMode="auto">
          <a:xfrm>
            <a:off x="381000" y="4572000"/>
            <a:ext cx="685800" cy="439738"/>
          </a:xfrm>
          <a:prstGeom prst="rect">
            <a:avLst/>
          </a:prstGeom>
          <a:noFill/>
          <a:ln w="9525">
            <a:noFill/>
            <a:miter lim="800000"/>
            <a:headEnd/>
            <a:tailEnd/>
          </a:ln>
        </p:spPr>
      </p:pic>
      <p:pic>
        <p:nvPicPr>
          <p:cNvPr id="11" name="Picture 10" descr="http://webapps/Corp_Comm/logos/Special%20Logos/CentralAmerica50th.jpg"/>
          <p:cNvPicPr>
            <a:picLocks noChangeAspect="1" noChangeArrowheads="1"/>
          </p:cNvPicPr>
          <p:nvPr/>
        </p:nvPicPr>
        <p:blipFill>
          <a:blip r:embed="rId6" cstate="print"/>
          <a:srcRect/>
          <a:stretch>
            <a:fillRect/>
          </a:stretch>
        </p:blipFill>
        <p:spPr bwMode="auto">
          <a:xfrm>
            <a:off x="79248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228600"/>
            <a:ext cx="8407400" cy="838200"/>
          </a:xfrm>
        </p:spPr>
        <p:txBody>
          <a:bodyPr>
            <a:noAutofit/>
          </a:bodyPr>
          <a:lstStyle/>
          <a:p>
            <a:r>
              <a:rPr lang="en-US" sz="2800" dirty="0" smtClean="0">
                <a:latin typeface="Century Gothic" pitchFamily="34" charset="0"/>
              </a:rPr>
              <a:t>Wood </a:t>
            </a:r>
            <a:r>
              <a:rPr lang="en-US" sz="2800" dirty="0">
                <a:latin typeface="Century Gothic" pitchFamily="34" charset="0"/>
              </a:rPr>
              <a:t>Packing Material (WPM) </a:t>
            </a:r>
            <a:r>
              <a:rPr lang="en-US" sz="2800" dirty="0" smtClean="0">
                <a:latin typeface="Century Gothic" pitchFamily="34" charset="0"/>
              </a:rPr>
              <a:t/>
            </a:r>
            <a:br>
              <a:rPr lang="en-US" sz="2800" dirty="0" smtClean="0">
                <a:latin typeface="Century Gothic" pitchFamily="34" charset="0"/>
              </a:rPr>
            </a:br>
            <a:r>
              <a:rPr lang="en-US" sz="2800" dirty="0" smtClean="0">
                <a:latin typeface="Century Gothic" pitchFamily="34" charset="0"/>
              </a:rPr>
              <a:t>Requirements</a:t>
            </a:r>
            <a:endParaRPr lang="en-US" sz="2800" dirty="0">
              <a:latin typeface="Century Gothic" pitchFamily="34" charset="0"/>
            </a:endParaRPr>
          </a:p>
        </p:txBody>
      </p:sp>
      <p:pic>
        <p:nvPicPr>
          <p:cNvPr id="143369" name="Picture 9" descr="P3160013"/>
          <p:cNvPicPr>
            <a:picLocks noChangeAspect="1" noChangeArrowheads="1"/>
          </p:cNvPicPr>
          <p:nvPr/>
        </p:nvPicPr>
        <p:blipFill>
          <a:blip r:embed="rId2" cstate="print"/>
          <a:srcRect/>
          <a:stretch>
            <a:fillRect/>
          </a:stretch>
        </p:blipFill>
        <p:spPr bwMode="auto">
          <a:xfrm>
            <a:off x="304800" y="914400"/>
            <a:ext cx="3810000" cy="2857500"/>
          </a:xfrm>
          <a:prstGeom prst="rect">
            <a:avLst/>
          </a:prstGeom>
          <a:noFill/>
        </p:spPr>
      </p:pic>
      <p:pic>
        <p:nvPicPr>
          <p:cNvPr id="143371" name="Picture 11" descr="P3160019"/>
          <p:cNvPicPr>
            <a:picLocks noChangeAspect="1" noChangeArrowheads="1"/>
          </p:cNvPicPr>
          <p:nvPr/>
        </p:nvPicPr>
        <p:blipFill>
          <a:blip r:embed="rId3" cstate="print"/>
          <a:srcRect/>
          <a:stretch>
            <a:fillRect/>
          </a:stretch>
        </p:blipFill>
        <p:spPr bwMode="auto">
          <a:xfrm>
            <a:off x="304800" y="3962400"/>
            <a:ext cx="3832655" cy="2743200"/>
          </a:xfrm>
          <a:prstGeom prst="rect">
            <a:avLst/>
          </a:prstGeom>
          <a:noFill/>
        </p:spPr>
      </p:pic>
      <p:pic>
        <p:nvPicPr>
          <p:cNvPr id="143374" name="Picture 14" descr="P3160010"/>
          <p:cNvPicPr>
            <a:picLocks noChangeAspect="1" noChangeArrowheads="1"/>
          </p:cNvPicPr>
          <p:nvPr/>
        </p:nvPicPr>
        <p:blipFill>
          <a:blip r:embed="rId4" cstate="print"/>
          <a:srcRect/>
          <a:stretch>
            <a:fillRect/>
          </a:stretch>
        </p:blipFill>
        <p:spPr bwMode="auto">
          <a:xfrm>
            <a:off x="4800600" y="4419600"/>
            <a:ext cx="3251200" cy="2438400"/>
          </a:xfrm>
          <a:prstGeom prst="rect">
            <a:avLst/>
          </a:prstGeom>
          <a:noFill/>
        </p:spPr>
      </p:pic>
      <p:sp>
        <p:nvSpPr>
          <p:cNvPr id="143375" name="Rectangle 15"/>
          <p:cNvSpPr>
            <a:spLocks noChangeArrowheads="1"/>
          </p:cNvSpPr>
          <p:nvPr/>
        </p:nvSpPr>
        <p:spPr bwMode="auto">
          <a:xfrm>
            <a:off x="4572000" y="1371600"/>
            <a:ext cx="4191000" cy="2862322"/>
          </a:xfrm>
          <a:prstGeom prst="rect">
            <a:avLst/>
          </a:prstGeom>
          <a:noFill/>
          <a:ln w="9525">
            <a:noFill/>
            <a:miter lim="800000"/>
            <a:headEnd/>
            <a:tailEnd/>
          </a:ln>
          <a:effectLst/>
        </p:spPr>
        <p:txBody>
          <a:bodyPr wrap="square">
            <a:spAutoFit/>
          </a:bodyPr>
          <a:lstStyle/>
          <a:p>
            <a:r>
              <a:rPr lang="en-US" sz="1800" dirty="0">
                <a:latin typeface="Century Gothic" pitchFamily="34" charset="0"/>
              </a:rPr>
              <a:t>The </a:t>
            </a:r>
            <a:r>
              <a:rPr lang="en-US" sz="1800" dirty="0" smtClean="0">
                <a:latin typeface="Century Gothic" pitchFamily="34" charset="0"/>
              </a:rPr>
              <a:t>regulation became </a:t>
            </a:r>
            <a:r>
              <a:rPr lang="en-US" sz="1800" dirty="0">
                <a:latin typeface="Century Gothic" pitchFamily="34" charset="0"/>
              </a:rPr>
              <a:t>effective on September 16, 2005, states that any WPM that arrives in the U.S. must comply with treatment and marking requirements. If WPM arrives in the US and is untreated and non-compliant to this new regulation, the materials will be immediately exported at the cost and responsibility of the importer</a:t>
            </a:r>
            <a:r>
              <a:rPr lang="en-US" sz="1800" dirty="0" smtClean="0">
                <a:latin typeface="Century Gothic" pitchFamily="34" charset="0"/>
              </a:rPr>
              <a:t>.</a:t>
            </a:r>
            <a:endParaRPr lang="en-US" sz="1800" dirty="0">
              <a:latin typeface="Century Gothic" pitchFamily="34" charset="0"/>
            </a:endParaRPr>
          </a:p>
        </p:txBody>
      </p:sp>
      <p:pic>
        <p:nvPicPr>
          <p:cNvPr id="8" name="Picture 3" descr="CB-Horiz-CMYK.pdf"/>
          <p:cNvPicPr>
            <a:picLocks noChangeAspect="1"/>
          </p:cNvPicPr>
          <p:nvPr/>
        </p:nvPicPr>
        <p:blipFill>
          <a:blip r:embed="rId5" cstate="print"/>
          <a:srcRect/>
          <a:stretch>
            <a:fillRect/>
          </a:stretch>
        </p:blipFill>
        <p:spPr bwMode="auto">
          <a:xfrm>
            <a:off x="0" y="-457200"/>
            <a:ext cx="2268311" cy="17526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latin typeface="Century Gothic" pitchFamily="34" charset="0"/>
              </a:rPr>
              <a:t>WPM marking issues</a:t>
            </a:r>
            <a:endParaRPr lang="en-US" sz="2800" dirty="0">
              <a:latin typeface="Century Gothic" pitchFamily="34" charset="0"/>
            </a:endParaRPr>
          </a:p>
        </p:txBody>
      </p:sp>
      <p:pic>
        <p:nvPicPr>
          <p:cNvPr id="4" name="Picture 33" descr="ISPM 15 in international ocean freight"/>
          <p:cNvPicPr>
            <a:picLocks noGrp="1" noChangeAspect="1" noChangeArrowheads="1"/>
          </p:cNvPicPr>
          <p:nvPr>
            <p:ph idx="1"/>
          </p:nvPr>
        </p:nvPicPr>
        <p:blipFill>
          <a:blip r:embed="rId2" cstate="print"/>
          <a:srcRect/>
          <a:stretch>
            <a:fillRect/>
          </a:stretch>
        </p:blipFill>
        <p:spPr bwMode="auto">
          <a:xfrm>
            <a:off x="304799" y="1143000"/>
            <a:ext cx="4410297" cy="2095500"/>
          </a:xfrm>
          <a:prstGeom prst="rect">
            <a:avLst/>
          </a:prstGeom>
          <a:noFill/>
          <a:ln w="9525">
            <a:noFill/>
            <a:miter lim="800000"/>
            <a:headEnd/>
            <a:tailEnd/>
          </a:ln>
        </p:spPr>
      </p:pic>
      <p:pic>
        <p:nvPicPr>
          <p:cNvPr id="5" name="Picture 79" descr="certified international ocean freight pallet"/>
          <p:cNvPicPr>
            <a:picLocks noChangeAspect="1" noChangeArrowheads="1"/>
          </p:cNvPicPr>
          <p:nvPr/>
        </p:nvPicPr>
        <p:blipFill>
          <a:blip r:embed="rId3" r:link="rId4" cstate="print"/>
          <a:srcRect/>
          <a:stretch>
            <a:fillRect/>
          </a:stretch>
        </p:blipFill>
        <p:spPr bwMode="auto">
          <a:xfrm>
            <a:off x="5486400" y="990600"/>
            <a:ext cx="2897188" cy="2124734"/>
          </a:xfrm>
          <a:prstGeom prst="rect">
            <a:avLst/>
          </a:prstGeom>
          <a:noFill/>
          <a:ln w="9525">
            <a:noFill/>
            <a:miter lim="800000"/>
            <a:headEnd/>
            <a:tailEnd/>
          </a:ln>
        </p:spPr>
      </p:pic>
      <p:pic>
        <p:nvPicPr>
          <p:cNvPr id="6" name="Picture 8" descr="IMG_0591.JPG"/>
          <p:cNvPicPr>
            <a:picLocks noChangeAspect="1"/>
          </p:cNvPicPr>
          <p:nvPr/>
        </p:nvPicPr>
        <p:blipFill>
          <a:blip r:embed="rId5" cstate="print"/>
          <a:srcRect/>
          <a:stretch>
            <a:fillRect/>
          </a:stretch>
        </p:blipFill>
        <p:spPr bwMode="auto">
          <a:xfrm>
            <a:off x="2133600" y="3810000"/>
            <a:ext cx="4343400" cy="2705100"/>
          </a:xfrm>
          <a:prstGeom prst="rect">
            <a:avLst/>
          </a:prstGeom>
          <a:noFill/>
          <a:ln w="9525">
            <a:noFill/>
            <a:miter lim="800000"/>
            <a:headEnd/>
            <a:tailEnd/>
          </a:ln>
        </p:spPr>
      </p:pic>
      <p:sp>
        <p:nvSpPr>
          <p:cNvPr id="9" name="Multiply 8"/>
          <p:cNvSpPr/>
          <p:nvPr/>
        </p:nvSpPr>
        <p:spPr>
          <a:xfrm>
            <a:off x="2209800" y="3733800"/>
            <a:ext cx="4114800" cy="2667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B-Horiz-CMYK.pdf"/>
          <p:cNvPicPr>
            <a:picLocks noChangeAspect="1"/>
          </p:cNvPicPr>
          <p:nvPr/>
        </p:nvPicPr>
        <p:blipFill>
          <a:blip r:embed="rId6" cstate="print"/>
          <a:srcRect/>
          <a:stretch>
            <a:fillRect/>
          </a:stretch>
        </p:blipFill>
        <p:spPr bwMode="auto">
          <a:xfrm>
            <a:off x="0" y="-304800"/>
            <a:ext cx="2366933" cy="18288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67400"/>
            <a:ext cx="8610600" cy="838200"/>
          </a:xfrm>
        </p:spPr>
        <p:txBody>
          <a:bodyPr/>
          <a:lstStyle/>
          <a:p>
            <a:pPr algn="ctr">
              <a:spcBef>
                <a:spcPct val="20000"/>
              </a:spcBef>
            </a:pPr>
            <a:r>
              <a:rPr lang="en-US" sz="2000" dirty="0" smtClean="0">
                <a:solidFill>
                  <a:srgbClr val="006699"/>
                </a:solidFill>
                <a:latin typeface="Century Gothic" pitchFamily="34" charset="0"/>
              </a:rPr>
              <a:t>50 years providing a world-class service in Central America</a:t>
            </a:r>
            <a:r>
              <a:rPr lang="en-US" dirty="0" smtClean="0">
                <a:solidFill>
                  <a:srgbClr val="006699"/>
                </a:solidFill>
                <a:latin typeface="Century Gothic" pitchFamily="34" charset="0"/>
              </a:rPr>
              <a:t/>
            </a:r>
            <a:br>
              <a:rPr lang="en-US" dirty="0" smtClean="0">
                <a:solidFill>
                  <a:srgbClr val="006699"/>
                </a:solidFill>
                <a:latin typeface="Century Gothic" pitchFamily="34" charset="0"/>
              </a:rPr>
            </a:b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05474" name="Picture 2" descr="http://www.crowley.com/var/crowley/storage/images/crowley-home/home-slideshow-images/shipping-and-logistics/1604-3-eng-US/Shipping-and-Logistics_crowley_home_slideshow.jpg"/>
          <p:cNvPicPr>
            <a:picLocks noChangeAspect="1" noChangeArrowheads="1"/>
          </p:cNvPicPr>
          <p:nvPr/>
        </p:nvPicPr>
        <p:blipFill>
          <a:blip r:embed="rId2" cstate="print"/>
          <a:srcRect/>
          <a:stretch>
            <a:fillRect/>
          </a:stretch>
        </p:blipFill>
        <p:spPr bwMode="auto">
          <a:xfrm>
            <a:off x="4057650" y="1371600"/>
            <a:ext cx="5086350" cy="4284603"/>
          </a:xfrm>
          <a:prstGeom prst="rect">
            <a:avLst/>
          </a:prstGeom>
          <a:noFill/>
        </p:spPr>
      </p:pic>
      <p:sp>
        <p:nvSpPr>
          <p:cNvPr id="5" name="Rectangle 4"/>
          <p:cNvSpPr/>
          <p:nvPr/>
        </p:nvSpPr>
        <p:spPr>
          <a:xfrm>
            <a:off x="4437187" y="3198168"/>
            <a:ext cx="269626" cy="461665"/>
          </a:xfrm>
          <a:prstGeom prst="rect">
            <a:avLst/>
          </a:prstGeom>
        </p:spPr>
        <p:txBody>
          <a:bodyPr wrap="none">
            <a:spAutoFit/>
          </a:bodyPr>
          <a:lstStyle/>
          <a:p>
            <a:r>
              <a:rPr lang="en-US" dirty="0" smtClean="0"/>
              <a:t> </a:t>
            </a:r>
            <a:endParaRPr lang="en-US" dirty="0"/>
          </a:p>
        </p:txBody>
      </p:sp>
      <p:sp>
        <p:nvSpPr>
          <p:cNvPr id="6" name="Rectangle 5"/>
          <p:cNvSpPr/>
          <p:nvPr/>
        </p:nvSpPr>
        <p:spPr>
          <a:xfrm>
            <a:off x="4437187" y="3198168"/>
            <a:ext cx="269626" cy="461665"/>
          </a:xfrm>
          <a:prstGeom prst="rect">
            <a:avLst/>
          </a:prstGeom>
        </p:spPr>
        <p:txBody>
          <a:bodyPr wrap="none">
            <a:spAutoFit/>
          </a:bodyPr>
          <a:lstStyle/>
          <a:p>
            <a:r>
              <a:rPr lang="en-US" dirty="0" smtClean="0"/>
              <a:t> </a:t>
            </a:r>
            <a:endParaRPr lang="en-US" dirty="0"/>
          </a:p>
        </p:txBody>
      </p:sp>
      <p:pic>
        <p:nvPicPr>
          <p:cNvPr id="105476" name="Picture 4" descr="http://www.crowley.com/extension/crowley/design/crowley/images/Section_AboutCrowley.png"/>
          <p:cNvPicPr>
            <a:picLocks noChangeAspect="1" noChangeArrowheads="1"/>
          </p:cNvPicPr>
          <p:nvPr/>
        </p:nvPicPr>
        <p:blipFill>
          <a:blip r:embed="rId3" cstate="print"/>
          <a:srcRect/>
          <a:stretch>
            <a:fillRect/>
          </a:stretch>
        </p:blipFill>
        <p:spPr bwMode="auto">
          <a:xfrm>
            <a:off x="0" y="1638299"/>
            <a:ext cx="4857750" cy="5219701"/>
          </a:xfrm>
          <a:prstGeom prst="rect">
            <a:avLst/>
          </a:prstGeom>
          <a:noFill/>
        </p:spPr>
      </p:pic>
      <p:pic>
        <p:nvPicPr>
          <p:cNvPr id="9" name="Picture 5" descr="http://webapps/Corp_Comm/logos/Special%20Logos/CentralAmerica50th.jpg"/>
          <p:cNvPicPr>
            <a:picLocks noChangeAspect="1" noChangeArrowheads="1"/>
          </p:cNvPicPr>
          <p:nvPr/>
        </p:nvPicPr>
        <p:blipFill>
          <a:blip r:embed="rId4" cstate="print"/>
          <a:srcRect/>
          <a:stretch>
            <a:fillRect/>
          </a:stretch>
        </p:blipFill>
        <p:spPr bwMode="auto">
          <a:xfrm>
            <a:off x="7315200" y="0"/>
            <a:ext cx="1600200" cy="2286000"/>
          </a:xfrm>
          <a:prstGeom prst="rect">
            <a:avLst/>
          </a:prstGeom>
          <a:noFill/>
        </p:spPr>
      </p:pic>
      <p:pic>
        <p:nvPicPr>
          <p:cNvPr id="11" name="Picture 38" descr="crowley"/>
          <p:cNvPicPr>
            <a:picLocks noChangeAspect="1" noChangeArrowheads="1"/>
          </p:cNvPicPr>
          <p:nvPr/>
        </p:nvPicPr>
        <p:blipFill>
          <a:blip r:embed="rId5" cstate="print"/>
          <a:srcRect/>
          <a:stretch>
            <a:fillRect/>
          </a:stretch>
        </p:blipFill>
        <p:spPr bwMode="auto">
          <a:xfrm>
            <a:off x="228600" y="228600"/>
            <a:ext cx="5791200" cy="10001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800" dirty="0" smtClean="0">
                <a:latin typeface="Century Gothic" pitchFamily="34" charset="0"/>
              </a:rPr>
              <a:t>FDA</a:t>
            </a:r>
          </a:p>
        </p:txBody>
      </p:sp>
      <p:sp>
        <p:nvSpPr>
          <p:cNvPr id="7171" name="Rectangle 3"/>
          <p:cNvSpPr>
            <a:spLocks noGrp="1" noChangeArrowheads="1"/>
          </p:cNvSpPr>
          <p:nvPr>
            <p:ph type="body" idx="1"/>
          </p:nvPr>
        </p:nvSpPr>
        <p:spPr>
          <a:xfrm>
            <a:off x="381000" y="1066800"/>
            <a:ext cx="4495800" cy="5029200"/>
          </a:xfrm>
        </p:spPr>
        <p:txBody>
          <a:bodyPr/>
          <a:lstStyle/>
          <a:p>
            <a:r>
              <a:rPr lang="en-US" dirty="0" smtClean="0">
                <a:latin typeface="Century Gothic" pitchFamily="34" charset="0"/>
              </a:rPr>
              <a:t>FDA Food Facility Registration</a:t>
            </a:r>
          </a:p>
          <a:p>
            <a:pPr lvl="4">
              <a:buFontTx/>
              <a:buNone/>
            </a:pPr>
            <a:r>
              <a:rPr lang="en-US" dirty="0" smtClean="0">
                <a:latin typeface="Century Gothic" pitchFamily="34" charset="0"/>
              </a:rPr>
              <a:t>www.FDA.gov</a:t>
            </a:r>
          </a:p>
          <a:p>
            <a:pPr>
              <a:buFontTx/>
              <a:buNone/>
            </a:pPr>
            <a:endParaRPr lang="en-US" dirty="0" smtClean="0">
              <a:latin typeface="Century Gothic" pitchFamily="34" charset="0"/>
            </a:endParaRPr>
          </a:p>
          <a:p>
            <a:r>
              <a:rPr lang="en-US" dirty="0" smtClean="0">
                <a:latin typeface="Century Gothic" pitchFamily="34" charset="0"/>
              </a:rPr>
              <a:t>Food and Drug Administration conducts random sampling of produce to check for pesticide residue and microorganisms</a:t>
            </a:r>
          </a:p>
          <a:p>
            <a:endParaRPr lang="en-US" dirty="0" smtClean="0">
              <a:latin typeface="Century Gothic" pitchFamily="34" charset="0"/>
            </a:endParaRPr>
          </a:p>
          <a:p>
            <a:r>
              <a:rPr lang="en-US" dirty="0" smtClean="0">
                <a:latin typeface="Century Gothic" pitchFamily="34" charset="0"/>
              </a:rPr>
              <a:t>Basic information is transmitted to FDA . Electronic response is received:</a:t>
            </a:r>
          </a:p>
          <a:p>
            <a:pPr lvl="1"/>
            <a:r>
              <a:rPr lang="en-US" dirty="0" smtClean="0">
                <a:latin typeface="Century Gothic" pitchFamily="34" charset="0"/>
              </a:rPr>
              <a:t>Release without sampling</a:t>
            </a:r>
          </a:p>
          <a:p>
            <a:pPr lvl="1"/>
            <a:r>
              <a:rPr lang="en-US" dirty="0" smtClean="0">
                <a:latin typeface="Century Gothic" pitchFamily="34" charset="0"/>
              </a:rPr>
              <a:t>Request sampling</a:t>
            </a:r>
          </a:p>
          <a:p>
            <a:pPr lvl="1"/>
            <a:endParaRPr lang="en-US" dirty="0" smtClean="0"/>
          </a:p>
        </p:txBody>
      </p:sp>
      <p:pic>
        <p:nvPicPr>
          <p:cNvPr id="7172" name="Picture 5" descr="U S Food and Drug Administration, Protecting and Promoting Your Health">
            <a:hlinkClick r:id="rId3"/>
          </p:cNvPr>
          <p:cNvPicPr>
            <a:picLocks noChangeAspect="1" noChangeArrowheads="1"/>
          </p:cNvPicPr>
          <p:nvPr/>
        </p:nvPicPr>
        <p:blipFill>
          <a:blip r:embed="rId4" cstate="print"/>
          <a:srcRect/>
          <a:stretch>
            <a:fillRect/>
          </a:stretch>
        </p:blipFill>
        <p:spPr bwMode="auto">
          <a:xfrm>
            <a:off x="609600" y="6172200"/>
            <a:ext cx="3495675" cy="361950"/>
          </a:xfrm>
          <a:prstGeom prst="rect">
            <a:avLst/>
          </a:prstGeom>
          <a:noFill/>
          <a:ln w="9525">
            <a:noFill/>
            <a:miter lim="800000"/>
            <a:headEnd/>
            <a:tailEnd/>
          </a:ln>
        </p:spPr>
      </p:pic>
      <p:pic>
        <p:nvPicPr>
          <p:cNvPr id="7173" name="Picture 10" descr="CB_Food Registration_012110"/>
          <p:cNvPicPr>
            <a:picLocks noChangeAspect="1" noChangeArrowheads="1"/>
          </p:cNvPicPr>
          <p:nvPr/>
        </p:nvPicPr>
        <p:blipFill>
          <a:blip r:embed="rId5" cstate="print"/>
          <a:srcRect/>
          <a:stretch>
            <a:fillRect/>
          </a:stretch>
        </p:blipFill>
        <p:spPr bwMode="auto">
          <a:xfrm>
            <a:off x="5029200" y="990600"/>
            <a:ext cx="3438525" cy="4506913"/>
          </a:xfrm>
          <a:prstGeom prst="rect">
            <a:avLst/>
          </a:prstGeom>
          <a:noFill/>
          <a:ln w="9525">
            <a:noFill/>
            <a:miter lim="800000"/>
            <a:headEnd/>
            <a:tailEnd/>
          </a:ln>
        </p:spPr>
      </p:pic>
      <p:pic>
        <p:nvPicPr>
          <p:cNvPr id="7174" name="Picture 7" descr="FoodSafety.gov with photos and text: Get the Food Safety Tips and Alerts Widget"/>
          <p:cNvPicPr>
            <a:picLocks noChangeAspect="1" noChangeArrowheads="1"/>
          </p:cNvPicPr>
          <p:nvPr/>
        </p:nvPicPr>
        <p:blipFill>
          <a:blip r:embed="rId6" cstate="print"/>
          <a:srcRect/>
          <a:stretch>
            <a:fillRect/>
          </a:stretch>
        </p:blipFill>
        <p:spPr bwMode="auto">
          <a:xfrm>
            <a:off x="5334000" y="4267200"/>
            <a:ext cx="2733675" cy="1765300"/>
          </a:xfrm>
          <a:prstGeom prst="rect">
            <a:avLst/>
          </a:prstGeom>
          <a:noFill/>
          <a:ln w="9525">
            <a:noFill/>
            <a:miter lim="800000"/>
            <a:headEnd/>
            <a:tailEnd/>
          </a:ln>
        </p:spPr>
      </p:pic>
      <p:pic>
        <p:nvPicPr>
          <p:cNvPr id="7175" name="Picture 9" descr="FDA Basics: Ask Questions, Get Answers and Meet FDA Staff. Read More."/>
          <p:cNvPicPr>
            <a:picLocks noChangeAspect="1" noChangeArrowheads="1"/>
          </p:cNvPicPr>
          <p:nvPr/>
        </p:nvPicPr>
        <p:blipFill>
          <a:blip r:embed="rId7" cstate="print"/>
          <a:srcRect/>
          <a:stretch>
            <a:fillRect/>
          </a:stretch>
        </p:blipFill>
        <p:spPr bwMode="auto">
          <a:xfrm>
            <a:off x="6629400" y="5029200"/>
            <a:ext cx="1666875" cy="1076325"/>
          </a:xfrm>
          <a:prstGeom prst="rect">
            <a:avLst/>
          </a:prstGeom>
          <a:noFill/>
          <a:ln w="9525">
            <a:noFill/>
            <a:miter lim="800000"/>
            <a:headEnd/>
            <a:tailEnd/>
          </a:ln>
        </p:spPr>
      </p:pic>
      <p:pic>
        <p:nvPicPr>
          <p:cNvPr id="7176" name="Picture 3" descr="CB-Horiz-CMYK.pdf"/>
          <p:cNvPicPr>
            <a:picLocks noChangeAspect="1"/>
          </p:cNvPicPr>
          <p:nvPr/>
        </p:nvPicPr>
        <p:blipFill>
          <a:blip r:embed="rId8" cstate="print"/>
          <a:srcRect/>
          <a:stretch>
            <a:fillRect/>
          </a:stretch>
        </p:blipFill>
        <p:spPr bwMode="auto">
          <a:xfrm>
            <a:off x="304800" y="-533400"/>
            <a:ext cx="2654300" cy="2052638"/>
          </a:xfrm>
          <a:prstGeom prst="rect">
            <a:avLst/>
          </a:prstGeom>
          <a:noFill/>
          <a:ln w="9525">
            <a:noFill/>
            <a:miter lim="800000"/>
            <a:headEnd/>
            <a:tailEnd/>
          </a:ln>
        </p:spPr>
      </p:pic>
      <p:pic>
        <p:nvPicPr>
          <p:cNvPr id="7177" name="Picture 12"/>
          <p:cNvPicPr>
            <a:picLocks noChangeAspect="1" noChangeArrowheads="1"/>
          </p:cNvPicPr>
          <p:nvPr/>
        </p:nvPicPr>
        <p:blipFill>
          <a:blip r:embed="rId9" cstate="print"/>
          <a:srcRect/>
          <a:stretch>
            <a:fillRect/>
          </a:stretch>
        </p:blipFill>
        <p:spPr bwMode="auto">
          <a:xfrm>
            <a:off x="1295400" y="1524000"/>
            <a:ext cx="720725" cy="284163"/>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800" dirty="0" smtClean="0">
                <a:latin typeface="Century Gothic" pitchFamily="34" charset="0"/>
              </a:rPr>
              <a:t>FDA</a:t>
            </a:r>
          </a:p>
        </p:txBody>
      </p:sp>
      <p:sp>
        <p:nvSpPr>
          <p:cNvPr id="8195" name="Rectangle 3"/>
          <p:cNvSpPr>
            <a:spLocks noGrp="1" noChangeArrowheads="1"/>
          </p:cNvSpPr>
          <p:nvPr>
            <p:ph type="body" idx="1"/>
          </p:nvPr>
        </p:nvSpPr>
        <p:spPr>
          <a:xfrm>
            <a:off x="381000" y="762000"/>
            <a:ext cx="8001000" cy="5029200"/>
          </a:xfrm>
        </p:spPr>
        <p:txBody>
          <a:bodyPr/>
          <a:lstStyle/>
          <a:p>
            <a:pPr lvl="4">
              <a:lnSpc>
                <a:spcPct val="90000"/>
              </a:lnSpc>
              <a:buFontTx/>
              <a:buNone/>
            </a:pPr>
            <a:endParaRPr lang="en-US" sz="1800" dirty="0" smtClean="0">
              <a:latin typeface="Century Gothic" pitchFamily="34" charset="0"/>
            </a:endParaRPr>
          </a:p>
          <a:p>
            <a:pPr algn="ctr">
              <a:lnSpc>
                <a:spcPct val="90000"/>
              </a:lnSpc>
              <a:buFontTx/>
              <a:buNone/>
            </a:pPr>
            <a:r>
              <a:rPr lang="en-US" sz="1800" b="1" dirty="0" smtClean="0">
                <a:latin typeface="Century Gothic" pitchFamily="34" charset="0"/>
              </a:rPr>
              <a:t>     When microbiologic contamination is found the importation of related products is affected.</a:t>
            </a:r>
          </a:p>
          <a:p>
            <a:pPr>
              <a:lnSpc>
                <a:spcPct val="90000"/>
              </a:lnSpc>
              <a:buFontTx/>
              <a:buNone/>
            </a:pPr>
            <a:endParaRPr lang="en-US" sz="1800" b="1" dirty="0" smtClean="0">
              <a:latin typeface="Century Gothic" pitchFamily="34" charset="0"/>
            </a:endParaRPr>
          </a:p>
          <a:p>
            <a:pPr>
              <a:lnSpc>
                <a:spcPct val="90000"/>
              </a:lnSpc>
            </a:pPr>
            <a:r>
              <a:rPr lang="en-US" sz="1800" dirty="0" smtClean="0">
                <a:latin typeface="Century Gothic" pitchFamily="34" charset="0"/>
              </a:rPr>
              <a:t>Examples of closed markets and corresponding losses in USD:</a:t>
            </a:r>
          </a:p>
          <a:p>
            <a:pPr>
              <a:lnSpc>
                <a:spcPct val="90000"/>
              </a:lnSpc>
            </a:pPr>
            <a:endParaRPr lang="en-US" sz="1800" dirty="0" smtClean="0">
              <a:latin typeface="Century Gothic" pitchFamily="34" charset="0"/>
            </a:endParaRPr>
          </a:p>
          <a:p>
            <a:pPr lvl="1">
              <a:lnSpc>
                <a:spcPct val="90000"/>
              </a:lnSpc>
            </a:pPr>
            <a:r>
              <a:rPr lang="en-US" sz="1800" dirty="0" smtClean="0">
                <a:latin typeface="Century Gothic" pitchFamily="34" charset="0"/>
              </a:rPr>
              <a:t>Honduras cantaloupe in 2008 - 8 Millions</a:t>
            </a:r>
          </a:p>
          <a:p>
            <a:pPr lvl="2">
              <a:lnSpc>
                <a:spcPct val="90000"/>
              </a:lnSpc>
            </a:pPr>
            <a:r>
              <a:rPr lang="en-US" sz="1800" dirty="0" smtClean="0">
                <a:latin typeface="Century Gothic" pitchFamily="34" charset="0"/>
              </a:rPr>
              <a:t>Salmonella Litchfield – 51 cases reported</a:t>
            </a:r>
          </a:p>
          <a:p>
            <a:pPr lvl="1">
              <a:lnSpc>
                <a:spcPct val="90000"/>
              </a:lnSpc>
            </a:pPr>
            <a:r>
              <a:rPr lang="en-US" sz="1800" dirty="0" smtClean="0">
                <a:latin typeface="Century Gothic" pitchFamily="34" charset="0"/>
              </a:rPr>
              <a:t>Mexico tomatoes in 2008  - 90 Millions</a:t>
            </a:r>
          </a:p>
          <a:p>
            <a:pPr lvl="1">
              <a:lnSpc>
                <a:spcPct val="90000"/>
              </a:lnSpc>
            </a:pPr>
            <a:r>
              <a:rPr lang="en-US" sz="1800" dirty="0" smtClean="0">
                <a:latin typeface="Century Gothic" pitchFamily="34" charset="0"/>
              </a:rPr>
              <a:t>Guatemala raspberry in 1999 – 36 Millions</a:t>
            </a:r>
          </a:p>
          <a:p>
            <a:pPr lvl="2">
              <a:lnSpc>
                <a:spcPct val="90000"/>
              </a:lnSpc>
            </a:pPr>
            <a:r>
              <a:rPr lang="en-US" sz="1800" dirty="0" err="1" smtClean="0">
                <a:latin typeface="Century Gothic" pitchFamily="34" charset="0"/>
              </a:rPr>
              <a:t>Cyclosporiasis</a:t>
            </a:r>
            <a:r>
              <a:rPr lang="en-US" sz="1800" dirty="0" smtClean="0">
                <a:latin typeface="Century Gothic" pitchFamily="34" charset="0"/>
              </a:rPr>
              <a:t> (feces-contaminated fresh</a:t>
            </a:r>
          </a:p>
          <a:p>
            <a:pPr lvl="2">
              <a:lnSpc>
                <a:spcPct val="90000"/>
              </a:lnSpc>
              <a:buFontTx/>
              <a:buNone/>
            </a:pPr>
            <a:r>
              <a:rPr lang="en-US" sz="1800" dirty="0" smtClean="0">
                <a:latin typeface="Century Gothic" pitchFamily="34" charset="0"/>
              </a:rPr>
              <a:t> produce and water) – 2800 cases reported</a:t>
            </a:r>
          </a:p>
          <a:p>
            <a:pPr lvl="1">
              <a:lnSpc>
                <a:spcPct val="90000"/>
              </a:lnSpc>
            </a:pPr>
            <a:r>
              <a:rPr lang="en-US" sz="1800" dirty="0" smtClean="0">
                <a:latin typeface="Century Gothic" pitchFamily="34" charset="0"/>
              </a:rPr>
              <a:t>Mexico cantaloupes in 2000-03 – 58 Millions</a:t>
            </a:r>
          </a:p>
          <a:p>
            <a:pPr lvl="2">
              <a:lnSpc>
                <a:spcPct val="90000"/>
              </a:lnSpc>
            </a:pPr>
            <a:r>
              <a:rPr lang="en-US" sz="1800" dirty="0" smtClean="0">
                <a:latin typeface="Century Gothic" pitchFamily="34" charset="0"/>
              </a:rPr>
              <a:t>Salmonella </a:t>
            </a:r>
            <a:r>
              <a:rPr lang="en-US" sz="1800" dirty="0" err="1" smtClean="0">
                <a:latin typeface="Century Gothic" pitchFamily="34" charset="0"/>
              </a:rPr>
              <a:t>pomona</a:t>
            </a:r>
            <a:r>
              <a:rPr lang="en-US" sz="1800" dirty="0" smtClean="0">
                <a:latin typeface="Century Gothic" pitchFamily="34" charset="0"/>
              </a:rPr>
              <a:t> – 155 cases reported</a:t>
            </a:r>
          </a:p>
          <a:p>
            <a:pPr lvl="1">
              <a:lnSpc>
                <a:spcPct val="90000"/>
              </a:lnSpc>
            </a:pPr>
            <a:r>
              <a:rPr lang="en-US" sz="1800" dirty="0" smtClean="0">
                <a:latin typeface="Century Gothic" pitchFamily="34" charset="0"/>
              </a:rPr>
              <a:t>Mexico scallions in 2003 – 10.5 Millions</a:t>
            </a:r>
          </a:p>
          <a:p>
            <a:pPr>
              <a:lnSpc>
                <a:spcPct val="90000"/>
              </a:lnSpc>
            </a:pPr>
            <a:endParaRPr lang="en-US" sz="1800" dirty="0" smtClean="0"/>
          </a:p>
          <a:p>
            <a:pPr>
              <a:lnSpc>
                <a:spcPct val="90000"/>
              </a:lnSpc>
            </a:pPr>
            <a:r>
              <a:rPr lang="en-US" sz="900" dirty="0" smtClean="0"/>
              <a:t>Source: OIRSA.ORG prevention of biological contamination</a:t>
            </a:r>
          </a:p>
          <a:p>
            <a:pPr lvl="1">
              <a:lnSpc>
                <a:spcPct val="90000"/>
              </a:lnSpc>
            </a:pPr>
            <a:endParaRPr lang="en-US" sz="900" dirty="0" smtClean="0"/>
          </a:p>
        </p:txBody>
      </p:sp>
      <p:pic>
        <p:nvPicPr>
          <p:cNvPr id="8196" name="Picture 4" descr="U S Food and Drug Administration, Protecting and Promoting Your Health">
            <a:hlinkClick r:id="rId3"/>
          </p:cNvPr>
          <p:cNvPicPr>
            <a:picLocks noChangeAspect="1" noChangeArrowheads="1"/>
          </p:cNvPicPr>
          <p:nvPr/>
        </p:nvPicPr>
        <p:blipFill>
          <a:blip r:embed="rId4" cstate="print"/>
          <a:srcRect/>
          <a:stretch>
            <a:fillRect/>
          </a:stretch>
        </p:blipFill>
        <p:spPr bwMode="auto">
          <a:xfrm>
            <a:off x="609600" y="6172200"/>
            <a:ext cx="3495675" cy="361950"/>
          </a:xfrm>
          <a:prstGeom prst="rect">
            <a:avLst/>
          </a:prstGeom>
          <a:noFill/>
          <a:ln w="9525">
            <a:noFill/>
            <a:miter lim="800000"/>
            <a:headEnd/>
            <a:tailEnd/>
          </a:ln>
        </p:spPr>
      </p:pic>
      <p:pic>
        <p:nvPicPr>
          <p:cNvPr id="8197" name="Picture 6" descr="FoodSafety.gov with photos and text: Get the Food Safety Tips and Alerts Widget"/>
          <p:cNvPicPr>
            <a:picLocks noChangeAspect="1" noChangeArrowheads="1"/>
          </p:cNvPicPr>
          <p:nvPr/>
        </p:nvPicPr>
        <p:blipFill>
          <a:blip r:embed="rId5" cstate="print"/>
          <a:srcRect/>
          <a:stretch>
            <a:fillRect/>
          </a:stretch>
        </p:blipFill>
        <p:spPr bwMode="auto">
          <a:xfrm>
            <a:off x="6477000" y="2514600"/>
            <a:ext cx="2352675" cy="1519237"/>
          </a:xfrm>
          <a:prstGeom prst="rect">
            <a:avLst/>
          </a:prstGeom>
          <a:noFill/>
          <a:ln w="9525">
            <a:noFill/>
            <a:miter lim="800000"/>
            <a:headEnd/>
            <a:tailEnd/>
          </a:ln>
        </p:spPr>
      </p:pic>
      <p:pic>
        <p:nvPicPr>
          <p:cNvPr id="8198" name="Picture 3" descr="CB-Horiz-CMYK.pdf"/>
          <p:cNvPicPr>
            <a:picLocks noChangeAspect="1"/>
          </p:cNvPicPr>
          <p:nvPr/>
        </p:nvPicPr>
        <p:blipFill>
          <a:blip r:embed="rId6" cstate="print"/>
          <a:srcRect/>
          <a:stretch>
            <a:fillRect/>
          </a:stretch>
        </p:blipFill>
        <p:spPr bwMode="auto">
          <a:xfrm>
            <a:off x="304800" y="-533400"/>
            <a:ext cx="2654300" cy="2052638"/>
          </a:xfrm>
          <a:prstGeom prst="rect">
            <a:avLst/>
          </a:prstGeom>
          <a:noFill/>
          <a:ln w="9525">
            <a:noFill/>
            <a:miter lim="800000"/>
            <a:headEnd/>
            <a:tailEnd/>
          </a:ln>
        </p:spPr>
      </p:pic>
      <p:pic>
        <p:nvPicPr>
          <p:cNvPr id="7" name="Picture 6" descr="http://webapps/Corp_Comm/logos/Special%20Logos/CentralAmerica50th.jpg"/>
          <p:cNvPicPr>
            <a:picLocks noChangeAspect="1" noChangeArrowheads="1"/>
          </p:cNvPicPr>
          <p:nvPr/>
        </p:nvPicPr>
        <p:blipFill>
          <a:blip r:embed="rId7" cstate="print"/>
          <a:srcRect/>
          <a:stretch>
            <a:fillRect/>
          </a:stretch>
        </p:blipFill>
        <p:spPr bwMode="auto">
          <a:xfrm>
            <a:off x="79248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dirty="0" smtClean="0">
                <a:latin typeface="Century Gothic" pitchFamily="34" charset="0"/>
              </a:rPr>
              <a:t>CBP Mandated RPM inspections </a:t>
            </a:r>
          </a:p>
        </p:txBody>
      </p:sp>
      <p:sp>
        <p:nvSpPr>
          <p:cNvPr id="12291" name="Content Placeholder 2"/>
          <p:cNvSpPr>
            <a:spLocks noGrp="1"/>
          </p:cNvSpPr>
          <p:nvPr>
            <p:ph idx="1"/>
          </p:nvPr>
        </p:nvSpPr>
        <p:spPr>
          <a:xfrm>
            <a:off x="381000" y="838200"/>
            <a:ext cx="8763000" cy="4876800"/>
          </a:xfrm>
        </p:spPr>
        <p:txBody>
          <a:bodyPr/>
          <a:lstStyle/>
          <a:p>
            <a:r>
              <a:rPr lang="en-US" sz="1800" dirty="0" smtClean="0">
                <a:latin typeface="Century Gothic" pitchFamily="34" charset="0"/>
              </a:rPr>
              <a:t>Since 2007, CBP PEV has mandated that all ocean containers be screened by an RPM (Radiation Portal Monitor) prior to entering the commerce of the United States.  In 2011 CBP expanded the role of the RPMs to include all foreign cargo including bulk, break-bulk, loose, and roll-on/roll-off (</a:t>
            </a:r>
            <a:r>
              <a:rPr lang="en-US" sz="1800" dirty="0" err="1" smtClean="0">
                <a:latin typeface="Century Gothic" pitchFamily="34" charset="0"/>
              </a:rPr>
              <a:t>ro-ro</a:t>
            </a:r>
            <a:r>
              <a:rPr lang="en-US" sz="1800" dirty="0" smtClean="0">
                <a:latin typeface="Century Gothic" pitchFamily="34" charset="0"/>
              </a:rPr>
              <a:t>) commodities.   </a:t>
            </a:r>
          </a:p>
          <a:p>
            <a:endParaRPr lang="en-US" dirty="0" smtClean="0"/>
          </a:p>
        </p:txBody>
      </p:sp>
      <p:pic>
        <p:nvPicPr>
          <p:cNvPr id="12295" name="Picture 6" descr="Radiation%20Portal%20Monitor.jpg"/>
          <p:cNvPicPr>
            <a:picLocks noChangeAspect="1"/>
          </p:cNvPicPr>
          <p:nvPr/>
        </p:nvPicPr>
        <p:blipFill>
          <a:blip r:embed="rId2" cstate="print"/>
          <a:srcRect/>
          <a:stretch>
            <a:fillRect/>
          </a:stretch>
        </p:blipFill>
        <p:spPr bwMode="auto">
          <a:xfrm>
            <a:off x="685800" y="3200400"/>
            <a:ext cx="2819400" cy="2479675"/>
          </a:xfrm>
          <a:prstGeom prst="rect">
            <a:avLst/>
          </a:prstGeom>
          <a:noFill/>
          <a:ln w="9525">
            <a:noFill/>
            <a:miter lim="800000"/>
            <a:headEnd/>
            <a:tailEnd/>
          </a:ln>
        </p:spPr>
      </p:pic>
      <p:pic>
        <p:nvPicPr>
          <p:cNvPr id="12296" name="Picture 7" descr="border_security_rpm.jpg"/>
          <p:cNvPicPr>
            <a:picLocks noChangeAspect="1"/>
          </p:cNvPicPr>
          <p:nvPr/>
        </p:nvPicPr>
        <p:blipFill>
          <a:blip r:embed="rId3" cstate="print"/>
          <a:srcRect/>
          <a:stretch>
            <a:fillRect/>
          </a:stretch>
        </p:blipFill>
        <p:spPr bwMode="auto">
          <a:xfrm>
            <a:off x="3962400" y="3048000"/>
            <a:ext cx="3962400" cy="2606675"/>
          </a:xfrm>
          <a:prstGeom prst="rect">
            <a:avLst/>
          </a:prstGeom>
          <a:noFill/>
          <a:ln w="9525">
            <a:noFill/>
            <a:miter lim="800000"/>
            <a:headEnd/>
            <a:tailEnd/>
          </a:ln>
        </p:spPr>
      </p:pic>
      <p:pic>
        <p:nvPicPr>
          <p:cNvPr id="12297" name="Picture 3" descr="CB-Horiz-CMYK.pdf"/>
          <p:cNvPicPr>
            <a:picLocks noChangeAspect="1"/>
          </p:cNvPicPr>
          <p:nvPr/>
        </p:nvPicPr>
        <p:blipFill>
          <a:blip r:embed="rId4" cstate="print"/>
          <a:srcRect/>
          <a:stretch>
            <a:fillRect/>
          </a:stretch>
        </p:blipFill>
        <p:spPr bwMode="auto">
          <a:xfrm>
            <a:off x="0" y="-381000"/>
            <a:ext cx="2268312" cy="1752600"/>
          </a:xfrm>
          <a:prstGeom prst="rect">
            <a:avLst/>
          </a:prstGeom>
          <a:noFill/>
          <a:ln w="9525">
            <a:noFill/>
            <a:miter lim="800000"/>
            <a:headEnd/>
            <a:tailEnd/>
          </a:ln>
        </p:spPr>
      </p:pic>
      <p:pic>
        <p:nvPicPr>
          <p:cNvPr id="10" name="Picture 9" descr="http://webapps/Corp_Comm/logos/Special%20Logos/CentralAmerica50th.jpg"/>
          <p:cNvPicPr>
            <a:picLocks noChangeAspect="1" noChangeArrowheads="1"/>
          </p:cNvPicPr>
          <p:nvPr/>
        </p:nvPicPr>
        <p:blipFill>
          <a:blip r:embed="rId5" cstate="print"/>
          <a:srcRect/>
          <a:stretch>
            <a:fillRect/>
          </a:stretch>
        </p:blipFill>
        <p:spPr bwMode="auto">
          <a:xfrm>
            <a:off x="8001000" y="56388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800" dirty="0" smtClean="0">
                <a:latin typeface="Century Gothic" pitchFamily="34" charset="0"/>
              </a:rPr>
              <a:t>Fumigation Procedures</a:t>
            </a:r>
          </a:p>
        </p:txBody>
      </p:sp>
      <p:sp>
        <p:nvSpPr>
          <p:cNvPr id="10243" name="Rectangle 3"/>
          <p:cNvSpPr>
            <a:spLocks noGrp="1" noChangeArrowheads="1"/>
          </p:cNvSpPr>
          <p:nvPr>
            <p:ph type="body" idx="1"/>
          </p:nvPr>
        </p:nvSpPr>
        <p:spPr>
          <a:xfrm>
            <a:off x="457200" y="762000"/>
            <a:ext cx="8382000" cy="5029200"/>
          </a:xfrm>
        </p:spPr>
        <p:txBody>
          <a:bodyPr/>
          <a:lstStyle/>
          <a:p>
            <a:r>
              <a:rPr lang="en-US" sz="1800" dirty="0" smtClean="0">
                <a:latin typeface="Century Gothic" pitchFamily="34" charset="0"/>
              </a:rPr>
              <a:t>There are two types of fumigation, automatic fumigation and USDA ordered fumigation. </a:t>
            </a:r>
          </a:p>
          <a:p>
            <a:r>
              <a:rPr lang="en-US" sz="1800" dirty="0" smtClean="0">
                <a:latin typeface="Century Gothic" pitchFamily="34" charset="0"/>
              </a:rPr>
              <a:t>Automatic fumigation is done when USDA makes it a condition of entry for a specific commodity. </a:t>
            </a:r>
          </a:p>
          <a:p>
            <a:r>
              <a:rPr lang="en-US" sz="1800" dirty="0" smtClean="0">
                <a:latin typeface="Century Gothic" pitchFamily="34" charset="0"/>
              </a:rPr>
              <a:t>USDA ordered fumigation is done when the USDA inspector finds a bug/pest during the routine PQ inspection done after cargo arrives.</a:t>
            </a:r>
          </a:p>
          <a:p>
            <a:r>
              <a:rPr lang="en-US" sz="1800" dirty="0" smtClean="0">
                <a:latin typeface="Century Gothic" pitchFamily="34" charset="0"/>
              </a:rPr>
              <a:t>When a container has to be fumigated, USDA will issue an Emergency Action Notification (523) and a chain of custody. </a:t>
            </a:r>
          </a:p>
          <a:p>
            <a:r>
              <a:rPr lang="en-US" sz="1800" dirty="0" smtClean="0">
                <a:latin typeface="Century Gothic" pitchFamily="34" charset="0"/>
              </a:rPr>
              <a:t>The EAN must be signed and sent back to USDA with the action marked that will be taken. </a:t>
            </a:r>
          </a:p>
          <a:p>
            <a:r>
              <a:rPr lang="en-US" sz="1800" dirty="0" smtClean="0">
                <a:latin typeface="Century Gothic" pitchFamily="34" charset="0"/>
              </a:rPr>
              <a:t>Fumigation request is then sent to the fumigation site along with the </a:t>
            </a:r>
          </a:p>
          <a:p>
            <a:pPr>
              <a:buFontTx/>
              <a:buNone/>
            </a:pPr>
            <a:r>
              <a:rPr lang="en-US" sz="1800" dirty="0" smtClean="0">
                <a:latin typeface="Century Gothic" pitchFamily="34" charset="0"/>
              </a:rPr>
              <a:t>     emergency action notification. </a:t>
            </a:r>
          </a:p>
          <a:p>
            <a:r>
              <a:rPr lang="en-US" sz="1800" dirty="0" smtClean="0">
                <a:latin typeface="Century Gothic" pitchFamily="34" charset="0"/>
              </a:rPr>
              <a:t>Temperature instructions are sent to the line if ocean container. </a:t>
            </a:r>
          </a:p>
          <a:p>
            <a:r>
              <a:rPr lang="en-US" sz="1800" dirty="0" smtClean="0">
                <a:latin typeface="Century Gothic" pitchFamily="34" charset="0"/>
              </a:rPr>
              <a:t>Trucker is contacted to have trailer loaded and sealed by USDA if air cargo.</a:t>
            </a:r>
          </a:p>
          <a:p>
            <a:r>
              <a:rPr lang="en-US" sz="1800" dirty="0" smtClean="0">
                <a:latin typeface="Century Gothic" pitchFamily="34" charset="0"/>
              </a:rPr>
              <a:t>When container/trailer arrive at the fumigation site USDA will remove the fumigation seal. </a:t>
            </a:r>
          </a:p>
          <a:p>
            <a:pPr>
              <a:buFontTx/>
              <a:buNone/>
            </a:pPr>
            <a:endParaRPr lang="en-US" sz="1800" dirty="0" smtClean="0">
              <a:latin typeface="Century Gothic" pitchFamily="34" charset="0"/>
            </a:endParaRPr>
          </a:p>
          <a:p>
            <a:pPr>
              <a:buFontTx/>
              <a:buNone/>
            </a:pPr>
            <a:endParaRPr lang="en-US" sz="1800" dirty="0" smtClean="0">
              <a:latin typeface="Century Gothic" pitchFamily="34" charset="0"/>
            </a:endParaRPr>
          </a:p>
          <a:p>
            <a:pPr>
              <a:buFontTx/>
              <a:buNone/>
            </a:pPr>
            <a:endParaRPr lang="en-US" sz="1800" dirty="0" smtClean="0">
              <a:latin typeface="Century Gothic" pitchFamily="34" charset="0"/>
            </a:endParaRPr>
          </a:p>
          <a:p>
            <a:endParaRPr lang="en-US" sz="1800" dirty="0" smtClean="0">
              <a:latin typeface="Century Gothic" pitchFamily="34" charset="0"/>
            </a:endParaRPr>
          </a:p>
        </p:txBody>
      </p:sp>
      <p:pic>
        <p:nvPicPr>
          <p:cNvPr id="10244" name="Picture 3" descr="CB-Horiz-CMYK.pdf"/>
          <p:cNvPicPr>
            <a:picLocks noChangeAspect="1"/>
          </p:cNvPicPr>
          <p:nvPr/>
        </p:nvPicPr>
        <p:blipFill>
          <a:blip r:embed="rId3" cstate="print"/>
          <a:srcRect/>
          <a:stretch>
            <a:fillRect/>
          </a:stretch>
        </p:blipFill>
        <p:spPr bwMode="auto">
          <a:xfrm>
            <a:off x="0" y="-609600"/>
            <a:ext cx="2654300" cy="2052638"/>
          </a:xfrm>
          <a:prstGeom prst="rect">
            <a:avLst/>
          </a:prstGeom>
          <a:noFill/>
          <a:ln w="9525">
            <a:noFill/>
            <a:miter lim="800000"/>
            <a:headEnd/>
            <a:tailEnd/>
          </a:ln>
        </p:spPr>
      </p:pic>
      <p:pic>
        <p:nvPicPr>
          <p:cNvPr id="5" name="Picture 4" descr="http://webapps/Corp_Comm/logos/Special%20Logos/CentralAmerica50th.jpg"/>
          <p:cNvPicPr>
            <a:picLocks noChangeAspect="1" noChangeArrowheads="1"/>
          </p:cNvPicPr>
          <p:nvPr/>
        </p:nvPicPr>
        <p:blipFill>
          <a:blip r:embed="rId4" cstate="print"/>
          <a:srcRect/>
          <a:stretch>
            <a:fillRect/>
          </a:stretch>
        </p:blipFill>
        <p:spPr bwMode="auto">
          <a:xfrm>
            <a:off x="8077200" y="57780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800" dirty="0" smtClean="0">
                <a:latin typeface="Century Gothic" pitchFamily="34" charset="0"/>
              </a:rPr>
              <a:t>Compatibility Group Specifications</a:t>
            </a:r>
          </a:p>
        </p:txBody>
      </p:sp>
      <p:sp>
        <p:nvSpPr>
          <p:cNvPr id="14339" name="Rectangle 3"/>
          <p:cNvSpPr>
            <a:spLocks noGrp="1" noChangeArrowheads="1"/>
          </p:cNvSpPr>
          <p:nvPr>
            <p:ph type="body" idx="1"/>
          </p:nvPr>
        </p:nvSpPr>
        <p:spPr>
          <a:xfrm>
            <a:off x="533400" y="838200"/>
            <a:ext cx="8382000" cy="5181600"/>
          </a:xfrm>
        </p:spPr>
        <p:txBody>
          <a:bodyPr/>
          <a:lstStyle/>
          <a:p>
            <a:pPr>
              <a:lnSpc>
                <a:spcPct val="80000"/>
              </a:lnSpc>
            </a:pPr>
            <a:r>
              <a:rPr lang="en-US" sz="1800" b="1" u="sng" dirty="0" smtClean="0">
                <a:solidFill>
                  <a:schemeClr val="folHlink"/>
                </a:solidFill>
                <a:latin typeface="Century Gothic" pitchFamily="34" charset="0"/>
              </a:rPr>
              <a:t>Group 1</a:t>
            </a:r>
            <a:r>
              <a:rPr lang="en-US" sz="1800" dirty="0" smtClean="0">
                <a:solidFill>
                  <a:schemeClr val="folHlink"/>
                </a:solidFill>
                <a:latin typeface="Century Gothic" pitchFamily="34" charset="0"/>
              </a:rPr>
              <a:t>: Fruits &amp; Vegetables (32-36F) 90-95% humidity. Many products in this group produce ethylene. Citrus treated with biphenyl may give odors to other products.</a:t>
            </a:r>
          </a:p>
          <a:p>
            <a:pPr>
              <a:lnSpc>
                <a:spcPct val="80000"/>
              </a:lnSpc>
              <a:buFontTx/>
              <a:buNone/>
            </a:pPr>
            <a:endParaRPr lang="en-US" sz="1800" dirty="0" smtClean="0">
              <a:solidFill>
                <a:schemeClr val="folHlink"/>
              </a:solidFill>
              <a:latin typeface="Century Gothic" pitchFamily="34" charset="0"/>
            </a:endParaRPr>
          </a:p>
          <a:p>
            <a:pPr>
              <a:lnSpc>
                <a:spcPct val="80000"/>
              </a:lnSpc>
            </a:pPr>
            <a:r>
              <a:rPr lang="en-US" sz="1800" b="1" u="sng" dirty="0" smtClean="0">
                <a:latin typeface="Century Gothic" pitchFamily="34" charset="0"/>
              </a:rPr>
              <a:t>Group 2</a:t>
            </a:r>
            <a:r>
              <a:rPr lang="en-US" sz="1800" b="1" dirty="0" smtClean="0">
                <a:latin typeface="Century Gothic" pitchFamily="34" charset="0"/>
              </a:rPr>
              <a:t>:</a:t>
            </a:r>
            <a:r>
              <a:rPr lang="en-US" sz="1800" dirty="0" smtClean="0">
                <a:latin typeface="Century Gothic" pitchFamily="34" charset="0"/>
              </a:rPr>
              <a:t> Fruits &amp; Vegetables (32-36F) 95-100% humidity. Many products in this group are sensitive to ethylene. These products can be top-iced.</a:t>
            </a:r>
          </a:p>
          <a:p>
            <a:pPr>
              <a:lnSpc>
                <a:spcPct val="80000"/>
              </a:lnSpc>
              <a:buFontTx/>
              <a:buNone/>
            </a:pPr>
            <a:endParaRPr lang="en-US" sz="1800" dirty="0" smtClean="0">
              <a:latin typeface="Century Gothic" pitchFamily="34" charset="0"/>
            </a:endParaRPr>
          </a:p>
          <a:p>
            <a:pPr>
              <a:lnSpc>
                <a:spcPct val="80000"/>
              </a:lnSpc>
            </a:pPr>
            <a:r>
              <a:rPr lang="en-US" sz="1800" b="1" u="sng" dirty="0" smtClean="0">
                <a:solidFill>
                  <a:schemeClr val="folHlink"/>
                </a:solidFill>
                <a:latin typeface="Century Gothic" pitchFamily="34" charset="0"/>
              </a:rPr>
              <a:t>Group 3</a:t>
            </a:r>
            <a:r>
              <a:rPr lang="en-US" sz="1800" dirty="0" smtClean="0">
                <a:solidFill>
                  <a:schemeClr val="folHlink"/>
                </a:solidFill>
                <a:latin typeface="Century Gothic" pitchFamily="34" charset="0"/>
              </a:rPr>
              <a:t>: Fruits &amp; Vegetables (32-36F) 65-75% humidity. Moisture will damage these products.</a:t>
            </a:r>
          </a:p>
          <a:p>
            <a:pPr>
              <a:lnSpc>
                <a:spcPct val="80000"/>
              </a:lnSpc>
              <a:buFontTx/>
              <a:buNone/>
            </a:pPr>
            <a:endParaRPr lang="en-US" sz="1800" dirty="0" smtClean="0">
              <a:solidFill>
                <a:schemeClr val="folHlink"/>
              </a:solidFill>
              <a:latin typeface="Century Gothic" pitchFamily="34" charset="0"/>
            </a:endParaRPr>
          </a:p>
          <a:p>
            <a:pPr>
              <a:lnSpc>
                <a:spcPct val="80000"/>
              </a:lnSpc>
            </a:pPr>
            <a:r>
              <a:rPr lang="en-US" sz="1800" b="1" u="sng" dirty="0" smtClean="0">
                <a:latin typeface="Century Gothic" pitchFamily="34" charset="0"/>
              </a:rPr>
              <a:t>Group 4</a:t>
            </a:r>
            <a:r>
              <a:rPr lang="en-US" sz="1800" dirty="0" smtClean="0">
                <a:latin typeface="Century Gothic" pitchFamily="34" charset="0"/>
              </a:rPr>
              <a:t>: Fruits &amp; Vegetables (40F) 90-95% humidity. Citrus treated with biphenyl may give odors to other products. Can be top-iced.</a:t>
            </a:r>
          </a:p>
          <a:p>
            <a:pPr>
              <a:lnSpc>
                <a:spcPct val="80000"/>
              </a:lnSpc>
              <a:buFontTx/>
              <a:buNone/>
            </a:pPr>
            <a:endParaRPr lang="en-US" sz="1800" dirty="0" smtClean="0">
              <a:latin typeface="Century Gothic" pitchFamily="34" charset="0"/>
            </a:endParaRPr>
          </a:p>
          <a:p>
            <a:pPr>
              <a:lnSpc>
                <a:spcPct val="80000"/>
              </a:lnSpc>
            </a:pPr>
            <a:r>
              <a:rPr lang="en-US" sz="1800" b="1" u="sng" dirty="0" smtClean="0">
                <a:solidFill>
                  <a:schemeClr val="folHlink"/>
                </a:solidFill>
                <a:latin typeface="Century Gothic" pitchFamily="34" charset="0"/>
              </a:rPr>
              <a:t>Group 5</a:t>
            </a:r>
            <a:r>
              <a:rPr lang="en-US" sz="1800" b="1" dirty="0" smtClean="0">
                <a:solidFill>
                  <a:schemeClr val="folHlink"/>
                </a:solidFill>
                <a:latin typeface="Century Gothic" pitchFamily="34" charset="0"/>
              </a:rPr>
              <a:t>:</a:t>
            </a:r>
            <a:r>
              <a:rPr lang="en-US" sz="1800" dirty="0" smtClean="0">
                <a:solidFill>
                  <a:schemeClr val="folHlink"/>
                </a:solidFill>
                <a:latin typeface="Century Gothic" pitchFamily="34" charset="0"/>
              </a:rPr>
              <a:t> Fruits &amp; Vegetables (50F) 85-90% humidity. Many of these products produce ethylene and are also sensitive to chilling injury</a:t>
            </a:r>
            <a:r>
              <a:rPr lang="en-US" sz="1800" dirty="0" smtClean="0">
                <a:latin typeface="Century Gothic" pitchFamily="34" charset="0"/>
              </a:rPr>
              <a:t>.</a:t>
            </a:r>
          </a:p>
          <a:p>
            <a:pPr>
              <a:lnSpc>
                <a:spcPct val="80000"/>
              </a:lnSpc>
              <a:buFontTx/>
              <a:buNone/>
            </a:pPr>
            <a:endParaRPr lang="en-US" sz="1800" dirty="0" smtClean="0">
              <a:latin typeface="Century Gothic" pitchFamily="34" charset="0"/>
            </a:endParaRPr>
          </a:p>
          <a:p>
            <a:pPr>
              <a:lnSpc>
                <a:spcPct val="80000"/>
              </a:lnSpc>
            </a:pPr>
            <a:r>
              <a:rPr lang="en-US" sz="1800" b="1" u="sng" dirty="0" smtClean="0">
                <a:latin typeface="Century Gothic" pitchFamily="34" charset="0"/>
              </a:rPr>
              <a:t>Group 6</a:t>
            </a:r>
            <a:r>
              <a:rPr lang="en-US" sz="1800" dirty="0" smtClean="0">
                <a:latin typeface="Century Gothic" pitchFamily="34" charset="0"/>
              </a:rPr>
              <a:t>: Fruits &amp; Vegetables (55-60F) 85-90% humidity. Many of these products produce ethylene and are also sensitive to chilling injury. Citrus treated with biphenyl may give odors to other products.</a:t>
            </a:r>
          </a:p>
          <a:p>
            <a:pPr>
              <a:lnSpc>
                <a:spcPct val="80000"/>
              </a:lnSpc>
              <a:buFontTx/>
              <a:buNone/>
            </a:pPr>
            <a:endParaRPr lang="en-US" sz="1800" dirty="0" smtClean="0">
              <a:latin typeface="Century Gothic" pitchFamily="34" charset="0"/>
            </a:endParaRPr>
          </a:p>
          <a:p>
            <a:pPr>
              <a:lnSpc>
                <a:spcPct val="80000"/>
              </a:lnSpc>
            </a:pPr>
            <a:r>
              <a:rPr lang="en-US" sz="1800" b="1" u="sng" dirty="0" smtClean="0">
                <a:solidFill>
                  <a:schemeClr val="folHlink"/>
                </a:solidFill>
                <a:latin typeface="Century Gothic" pitchFamily="34" charset="0"/>
              </a:rPr>
              <a:t>Group 7</a:t>
            </a:r>
            <a:r>
              <a:rPr lang="en-US" sz="1800" dirty="0" smtClean="0">
                <a:solidFill>
                  <a:schemeClr val="folHlink"/>
                </a:solidFill>
                <a:latin typeface="Century Gothic" pitchFamily="34" charset="0"/>
              </a:rPr>
              <a:t>: Fruits &amp; Vegetables (65-70F) 85-90&amp; humidity. Separate from pears &amp; tomatoes due to ethylene sensitivity.</a:t>
            </a:r>
          </a:p>
          <a:p>
            <a:pPr>
              <a:lnSpc>
                <a:spcPct val="80000"/>
              </a:lnSpc>
              <a:buFontTx/>
              <a:buNone/>
            </a:pPr>
            <a:endParaRPr lang="en-US" sz="1600" dirty="0" smtClean="0">
              <a:solidFill>
                <a:schemeClr val="folHlink"/>
              </a:solidFill>
            </a:endParaRPr>
          </a:p>
        </p:txBody>
      </p:sp>
      <p:pic>
        <p:nvPicPr>
          <p:cNvPr id="14340" name="Picture 3" descr="CB-Horiz-CMYK.pdf"/>
          <p:cNvPicPr>
            <a:picLocks noChangeAspect="1"/>
          </p:cNvPicPr>
          <p:nvPr/>
        </p:nvPicPr>
        <p:blipFill>
          <a:blip r:embed="rId3" cstate="print"/>
          <a:srcRect/>
          <a:stretch>
            <a:fillRect/>
          </a:stretch>
        </p:blipFill>
        <p:spPr bwMode="auto">
          <a:xfrm>
            <a:off x="0" y="-533400"/>
            <a:ext cx="2280745" cy="2133600"/>
          </a:xfrm>
          <a:prstGeom prst="rect">
            <a:avLst/>
          </a:prstGeom>
          <a:noFill/>
          <a:ln w="9525">
            <a:noFill/>
            <a:miter lim="800000"/>
            <a:headEnd/>
            <a:tailEnd/>
          </a:ln>
        </p:spPr>
      </p:pic>
      <p:pic>
        <p:nvPicPr>
          <p:cNvPr id="5" name="Picture 4" descr="http://webapps/Corp_Comm/logos/Special%20Logos/CentralAmerica50th.jpg"/>
          <p:cNvPicPr>
            <a:picLocks noChangeAspect="1" noChangeArrowheads="1"/>
          </p:cNvPicPr>
          <p:nvPr/>
        </p:nvPicPr>
        <p:blipFill>
          <a:blip r:embed="rId4" cstate="print"/>
          <a:srcRect/>
          <a:stretch>
            <a:fillRect/>
          </a:stretch>
        </p:blipFill>
        <p:spPr bwMode="auto">
          <a:xfrm>
            <a:off x="8229600" y="57780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algn="ctr"/>
            <a:r>
              <a:rPr lang="es-CR" sz="3200" dirty="0" smtClean="0">
                <a:latin typeface="Century Gothic" pitchFamily="34" charset="0"/>
              </a:rPr>
              <a:t>Air </a:t>
            </a:r>
            <a:r>
              <a:rPr lang="es-CR" sz="3200" dirty="0" err="1" smtClean="0">
                <a:latin typeface="Century Gothic" pitchFamily="34" charset="0"/>
              </a:rPr>
              <a:t>Flow</a:t>
            </a:r>
            <a:endParaRPr lang="en-US" sz="3200" dirty="0">
              <a:latin typeface="Century Gothic" pitchFamily="34" charset="0"/>
            </a:endParaRPr>
          </a:p>
        </p:txBody>
      </p:sp>
      <p:pic>
        <p:nvPicPr>
          <p:cNvPr id="47109" name="Picture 5" descr="Flujo de Aire"/>
          <p:cNvPicPr>
            <a:picLocks noChangeAspect="1" noChangeArrowheads="1"/>
          </p:cNvPicPr>
          <p:nvPr/>
        </p:nvPicPr>
        <p:blipFill>
          <a:blip r:embed="rId2" cstate="print"/>
          <a:srcRect/>
          <a:stretch>
            <a:fillRect/>
          </a:stretch>
        </p:blipFill>
        <p:spPr bwMode="auto">
          <a:xfrm>
            <a:off x="457200" y="1295400"/>
            <a:ext cx="8382000" cy="4876800"/>
          </a:xfrm>
          <a:prstGeom prst="rect">
            <a:avLst/>
          </a:prstGeom>
          <a:noFill/>
        </p:spPr>
      </p:pic>
      <p:pic>
        <p:nvPicPr>
          <p:cNvPr id="4" name="Picture 3" descr="CB-Horiz-CMYK.pdf"/>
          <p:cNvPicPr>
            <a:picLocks noChangeAspect="1"/>
          </p:cNvPicPr>
          <p:nvPr/>
        </p:nvPicPr>
        <p:blipFill>
          <a:blip r:embed="rId3" cstate="print"/>
          <a:srcRect/>
          <a:stretch>
            <a:fillRect/>
          </a:stretch>
        </p:blipFill>
        <p:spPr bwMode="auto">
          <a:xfrm>
            <a:off x="0" y="-304800"/>
            <a:ext cx="2071067" cy="1600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514600" y="0"/>
            <a:ext cx="6400800" cy="1143000"/>
          </a:xfrm>
        </p:spPr>
        <p:txBody>
          <a:bodyPr>
            <a:normAutofit/>
          </a:bodyPr>
          <a:lstStyle/>
          <a:p>
            <a:r>
              <a:rPr lang="en-US" sz="2800" dirty="0" smtClean="0">
                <a:latin typeface="Century Gothic" pitchFamily="34" charset="0"/>
              </a:rPr>
              <a:t>Fumigation Procedures</a:t>
            </a:r>
          </a:p>
        </p:txBody>
      </p:sp>
      <p:sp>
        <p:nvSpPr>
          <p:cNvPr id="166915" name="Rectangle 3"/>
          <p:cNvSpPr>
            <a:spLocks noGrp="1" noChangeArrowheads="1"/>
          </p:cNvSpPr>
          <p:nvPr>
            <p:ph type="body" idx="1"/>
          </p:nvPr>
        </p:nvSpPr>
        <p:spPr>
          <a:xfrm>
            <a:off x="457200" y="838200"/>
            <a:ext cx="8229600" cy="4525963"/>
          </a:xfrm>
        </p:spPr>
        <p:txBody>
          <a:bodyPr/>
          <a:lstStyle/>
          <a:p>
            <a:r>
              <a:rPr lang="en-US" sz="1800" dirty="0" smtClean="0">
                <a:latin typeface="Century Gothic" pitchFamily="34" charset="0"/>
              </a:rPr>
              <a:t>Once fumigation and aeration are completed driver can deliver to customers warehouse. </a:t>
            </a:r>
          </a:p>
          <a:p>
            <a:endParaRPr lang="en-US" dirty="0" smtClean="0"/>
          </a:p>
        </p:txBody>
      </p:sp>
      <p:pic>
        <p:nvPicPr>
          <p:cNvPr id="166917" name="Picture 5" descr="See full size image">
            <a:hlinkClick r:id="rId3"/>
          </p:cNvPr>
          <p:cNvPicPr>
            <a:picLocks noChangeAspect="1" noChangeArrowheads="1"/>
          </p:cNvPicPr>
          <p:nvPr/>
        </p:nvPicPr>
        <p:blipFill>
          <a:blip r:embed="rId4" cstate="print"/>
          <a:srcRect/>
          <a:stretch>
            <a:fillRect/>
          </a:stretch>
        </p:blipFill>
        <p:spPr bwMode="auto">
          <a:xfrm>
            <a:off x="7696200" y="2438400"/>
            <a:ext cx="1143000" cy="914400"/>
          </a:xfrm>
          <a:prstGeom prst="rect">
            <a:avLst/>
          </a:prstGeom>
          <a:noFill/>
        </p:spPr>
      </p:pic>
      <p:pic>
        <p:nvPicPr>
          <p:cNvPr id="166918" name="Picture 6" descr="220px-YamsatBrixtonMarket"/>
          <p:cNvPicPr>
            <a:picLocks noChangeAspect="1" noChangeArrowheads="1"/>
          </p:cNvPicPr>
          <p:nvPr/>
        </p:nvPicPr>
        <p:blipFill>
          <a:blip r:embed="rId5" cstate="print"/>
          <a:srcRect/>
          <a:stretch>
            <a:fillRect/>
          </a:stretch>
        </p:blipFill>
        <p:spPr bwMode="auto">
          <a:xfrm>
            <a:off x="7696200" y="1447800"/>
            <a:ext cx="1066800" cy="917575"/>
          </a:xfrm>
          <a:prstGeom prst="rect">
            <a:avLst/>
          </a:prstGeom>
          <a:noFill/>
        </p:spPr>
      </p:pic>
      <p:pic>
        <p:nvPicPr>
          <p:cNvPr id="166920" name="Picture 8" descr="DSC00298"/>
          <p:cNvPicPr>
            <a:picLocks noChangeAspect="1" noChangeArrowheads="1"/>
          </p:cNvPicPr>
          <p:nvPr/>
        </p:nvPicPr>
        <p:blipFill>
          <a:blip r:embed="rId6" cstate="print"/>
          <a:srcRect/>
          <a:stretch>
            <a:fillRect/>
          </a:stretch>
        </p:blipFill>
        <p:spPr bwMode="auto">
          <a:xfrm>
            <a:off x="228600" y="2895600"/>
            <a:ext cx="3124200" cy="2343150"/>
          </a:xfrm>
          <a:prstGeom prst="rect">
            <a:avLst/>
          </a:prstGeom>
          <a:noFill/>
        </p:spPr>
      </p:pic>
      <p:pic>
        <p:nvPicPr>
          <p:cNvPr id="166921" name="Picture 9" descr="image27"/>
          <p:cNvPicPr>
            <a:picLocks noChangeAspect="1" noChangeArrowheads="1"/>
          </p:cNvPicPr>
          <p:nvPr/>
        </p:nvPicPr>
        <p:blipFill>
          <a:blip r:embed="rId7" cstate="print"/>
          <a:srcRect/>
          <a:stretch>
            <a:fillRect/>
          </a:stretch>
        </p:blipFill>
        <p:spPr bwMode="auto">
          <a:xfrm>
            <a:off x="3429000" y="1676400"/>
            <a:ext cx="2743200" cy="2059244"/>
          </a:xfrm>
          <a:prstGeom prst="rect">
            <a:avLst/>
          </a:prstGeom>
          <a:noFill/>
        </p:spPr>
      </p:pic>
      <p:pic>
        <p:nvPicPr>
          <p:cNvPr id="166922" name="Picture 10" descr="IMG00037_00001-556x350"/>
          <p:cNvPicPr>
            <a:picLocks noChangeAspect="1" noChangeArrowheads="1"/>
          </p:cNvPicPr>
          <p:nvPr/>
        </p:nvPicPr>
        <p:blipFill>
          <a:blip r:embed="rId8" cstate="print"/>
          <a:srcRect/>
          <a:stretch>
            <a:fillRect/>
          </a:stretch>
        </p:blipFill>
        <p:spPr bwMode="auto">
          <a:xfrm>
            <a:off x="5791200" y="3962400"/>
            <a:ext cx="2895600" cy="1822450"/>
          </a:xfrm>
          <a:prstGeom prst="rect">
            <a:avLst/>
          </a:prstGeom>
          <a:noFill/>
        </p:spPr>
      </p:pic>
      <p:pic>
        <p:nvPicPr>
          <p:cNvPr id="166923" name="Picture 11" descr="20041124_customs"/>
          <p:cNvPicPr>
            <a:picLocks noChangeAspect="1" noChangeArrowheads="1"/>
          </p:cNvPicPr>
          <p:nvPr/>
        </p:nvPicPr>
        <p:blipFill>
          <a:blip r:embed="rId9" cstate="print"/>
          <a:srcRect/>
          <a:stretch>
            <a:fillRect/>
          </a:stretch>
        </p:blipFill>
        <p:spPr bwMode="auto">
          <a:xfrm>
            <a:off x="3581400" y="4724400"/>
            <a:ext cx="2057400" cy="1939925"/>
          </a:xfrm>
          <a:prstGeom prst="rect">
            <a:avLst/>
          </a:prstGeom>
          <a:noFill/>
        </p:spPr>
      </p:pic>
      <p:pic>
        <p:nvPicPr>
          <p:cNvPr id="166924" name="Picture 3" descr="CB-Horiz-CMYK.pdf"/>
          <p:cNvPicPr>
            <a:picLocks noChangeAspect="1"/>
          </p:cNvPicPr>
          <p:nvPr/>
        </p:nvPicPr>
        <p:blipFill>
          <a:blip r:embed="rId10" cstate="print"/>
          <a:srcRect/>
          <a:stretch>
            <a:fillRect/>
          </a:stretch>
        </p:blipFill>
        <p:spPr bwMode="auto">
          <a:xfrm>
            <a:off x="0" y="-304800"/>
            <a:ext cx="2071067" cy="1600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sz="quarter" idx="4294967295"/>
          </p:nvPr>
        </p:nvSpPr>
        <p:spPr>
          <a:xfrm>
            <a:off x="304800" y="4495800"/>
            <a:ext cx="4038600" cy="2187575"/>
          </a:xfrm>
        </p:spPr>
        <p:txBody>
          <a:bodyPr/>
          <a:lstStyle/>
          <a:p>
            <a:pPr eaLnBrk="1" hangingPunct="1"/>
            <a:endParaRPr lang="en-US" b="1" dirty="0" smtClean="0">
              <a:latin typeface="Century Gothic" pitchFamily="34" charset="0"/>
            </a:endParaRPr>
          </a:p>
          <a:p>
            <a:pPr eaLnBrk="1" hangingPunct="1"/>
            <a:r>
              <a:rPr lang="en-US" b="1" dirty="0" smtClean="0">
                <a:latin typeface="Century Gothic" pitchFamily="34" charset="0"/>
              </a:rPr>
              <a:t>Fumigation personnel placing monitoring lines prior to fumigation.</a:t>
            </a:r>
          </a:p>
        </p:txBody>
      </p:sp>
      <p:sp>
        <p:nvSpPr>
          <p:cNvPr id="27652" name="Rectangle 8"/>
          <p:cNvSpPr>
            <a:spLocks noGrp="1" noChangeArrowheads="1"/>
          </p:cNvSpPr>
          <p:nvPr>
            <p:ph sz="quarter" idx="4294967295"/>
          </p:nvPr>
        </p:nvSpPr>
        <p:spPr>
          <a:xfrm>
            <a:off x="5257800" y="4495800"/>
            <a:ext cx="4038600" cy="2187575"/>
          </a:xfrm>
        </p:spPr>
        <p:txBody>
          <a:bodyPr/>
          <a:lstStyle/>
          <a:p>
            <a:pPr eaLnBrk="1" hangingPunct="1"/>
            <a:endParaRPr lang="en-US" b="1" dirty="0" smtClean="0">
              <a:latin typeface="Century Gothic" pitchFamily="34" charset="0"/>
            </a:endParaRPr>
          </a:p>
          <a:p>
            <a:pPr eaLnBrk="1" hangingPunct="1"/>
            <a:r>
              <a:rPr lang="en-US" b="1" dirty="0" smtClean="0">
                <a:latin typeface="Century Gothic" pitchFamily="34" charset="0"/>
              </a:rPr>
              <a:t>Placing lines in specific locations inside the perishable box.</a:t>
            </a:r>
          </a:p>
          <a:p>
            <a:pPr eaLnBrk="1" hangingPunct="1">
              <a:buFontTx/>
              <a:buNone/>
            </a:pPr>
            <a:endParaRPr lang="en-US" sz="2400" dirty="0" smtClean="0">
              <a:latin typeface="Times New Roman" charset="0"/>
            </a:endParaRPr>
          </a:p>
          <a:p>
            <a:pPr eaLnBrk="1" hangingPunct="1"/>
            <a:endParaRPr lang="en-US" sz="2400" dirty="0" smtClean="0">
              <a:latin typeface="Times New Roman" charset="0"/>
            </a:endParaRPr>
          </a:p>
        </p:txBody>
      </p:sp>
      <p:pic>
        <p:nvPicPr>
          <p:cNvPr id="27653" name="Picture 15" descr="IMG_2417"/>
          <p:cNvPicPr>
            <a:picLocks noGrp="1" noChangeAspect="1" noChangeArrowheads="1"/>
          </p:cNvPicPr>
          <p:nvPr>
            <p:ph sz="quarter" idx="4294967295"/>
          </p:nvPr>
        </p:nvPicPr>
        <p:blipFill>
          <a:blip r:embed="rId2" cstate="print"/>
          <a:srcRect/>
          <a:stretch>
            <a:fillRect/>
          </a:stretch>
        </p:blipFill>
        <p:spPr>
          <a:xfrm>
            <a:off x="4724400" y="838200"/>
            <a:ext cx="4191000" cy="3557588"/>
          </a:xfrm>
        </p:spPr>
      </p:pic>
      <p:pic>
        <p:nvPicPr>
          <p:cNvPr id="27654" name="Picture 17" descr="IMG_2401"/>
          <p:cNvPicPr>
            <a:picLocks noGrp="1" noChangeAspect="1" noChangeArrowheads="1"/>
          </p:cNvPicPr>
          <p:nvPr>
            <p:ph sz="quarter" idx="4294967295"/>
          </p:nvPr>
        </p:nvPicPr>
        <p:blipFill>
          <a:blip r:embed="rId3" cstate="print"/>
          <a:srcRect/>
          <a:stretch>
            <a:fillRect/>
          </a:stretch>
        </p:blipFill>
        <p:spPr>
          <a:xfrm>
            <a:off x="381000" y="838200"/>
            <a:ext cx="4191000" cy="3557588"/>
          </a:xfrm>
        </p:spPr>
      </p:pic>
      <p:pic>
        <p:nvPicPr>
          <p:cNvPr id="7" name="Picture 3" descr="CB-Horiz-CMYK.pdf"/>
          <p:cNvPicPr>
            <a:picLocks noChangeAspect="1"/>
          </p:cNvPicPr>
          <p:nvPr/>
        </p:nvPicPr>
        <p:blipFill>
          <a:blip r:embed="rId4" cstate="print"/>
          <a:srcRect/>
          <a:stretch>
            <a:fillRect/>
          </a:stretch>
        </p:blipFill>
        <p:spPr bwMode="auto">
          <a:xfrm>
            <a:off x="0" y="-381000"/>
            <a:ext cx="2071067" cy="1600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7"/>
          <p:cNvSpPr>
            <a:spLocks noGrp="1" noChangeArrowheads="1"/>
          </p:cNvSpPr>
          <p:nvPr>
            <p:ph sz="quarter" idx="4294967295"/>
          </p:nvPr>
        </p:nvSpPr>
        <p:spPr>
          <a:xfrm>
            <a:off x="228600" y="4746625"/>
            <a:ext cx="3886200" cy="2111375"/>
          </a:xfrm>
        </p:spPr>
        <p:txBody>
          <a:bodyPr/>
          <a:lstStyle/>
          <a:p>
            <a:pPr eaLnBrk="1" hangingPunct="1"/>
            <a:r>
              <a:rPr lang="en-US" b="1" dirty="0" smtClean="0">
                <a:latin typeface="Century Gothic" pitchFamily="34" charset="0"/>
              </a:rPr>
              <a:t>Traditional tarp-less aeration method.	</a:t>
            </a:r>
          </a:p>
        </p:txBody>
      </p:sp>
      <p:sp>
        <p:nvSpPr>
          <p:cNvPr id="5125" name="Rectangle 18"/>
          <p:cNvSpPr>
            <a:spLocks noGrp="1" noChangeArrowheads="1"/>
          </p:cNvSpPr>
          <p:nvPr>
            <p:ph sz="quarter" idx="4294967295"/>
          </p:nvPr>
        </p:nvSpPr>
        <p:spPr>
          <a:xfrm>
            <a:off x="5105400" y="4495800"/>
            <a:ext cx="4038600" cy="2057400"/>
          </a:xfrm>
        </p:spPr>
        <p:txBody>
          <a:bodyPr>
            <a:normAutofit fontScale="92500" lnSpcReduction="10000"/>
          </a:bodyPr>
          <a:lstStyle/>
          <a:p>
            <a:pPr eaLnBrk="1" hangingPunct="1">
              <a:buNone/>
            </a:pPr>
            <a:r>
              <a:rPr lang="en-US" sz="2400" dirty="0" smtClean="0">
                <a:latin typeface="Times New Roman" charset="0"/>
              </a:rPr>
              <a:t/>
            </a:r>
            <a:br>
              <a:rPr lang="en-US" sz="2400" dirty="0" smtClean="0">
                <a:latin typeface="Times New Roman" charset="0"/>
              </a:rPr>
            </a:br>
            <a:r>
              <a:rPr lang="en-US" sz="2200" b="1" dirty="0" smtClean="0">
                <a:latin typeface="Century Gothic" pitchFamily="34" charset="0"/>
              </a:rPr>
              <a:t>Proposed new recycling concept which transfers fumigants from existing fumigation container directly to the next container.</a:t>
            </a:r>
          </a:p>
        </p:txBody>
      </p:sp>
      <p:pic>
        <p:nvPicPr>
          <p:cNvPr id="5127" name="Picture 21" descr="low res USDA"/>
          <p:cNvPicPr>
            <a:picLocks noGrp="1" noChangeAspect="1" noChangeArrowheads="1"/>
          </p:cNvPicPr>
          <p:nvPr>
            <p:ph sz="quarter" idx="4294967295"/>
          </p:nvPr>
        </p:nvPicPr>
        <p:blipFill>
          <a:blip r:embed="rId2" cstate="print"/>
          <a:srcRect/>
          <a:stretch>
            <a:fillRect/>
          </a:stretch>
        </p:blipFill>
        <p:spPr>
          <a:xfrm>
            <a:off x="228600" y="685800"/>
            <a:ext cx="4114800" cy="3733800"/>
          </a:xfrm>
          <a:noFill/>
          <a:ln w="57150" cap="flat">
            <a:solidFill>
              <a:srgbClr val="000000"/>
            </a:solidFill>
            <a:headEnd type="none" w="med" len="med"/>
            <a:tailEnd type="none" w="med" len="med"/>
          </a:ln>
        </p:spPr>
      </p:pic>
      <p:pic>
        <p:nvPicPr>
          <p:cNvPr id="5126" name="Picture 13" descr="Quarantine Pictures 039"/>
          <p:cNvPicPr>
            <a:picLocks noChangeAspect="1" noChangeArrowheads="1"/>
          </p:cNvPicPr>
          <p:nvPr/>
        </p:nvPicPr>
        <p:blipFill>
          <a:blip r:embed="rId3" cstate="print"/>
          <a:srcRect/>
          <a:stretch>
            <a:fillRect/>
          </a:stretch>
        </p:blipFill>
        <p:spPr bwMode="auto">
          <a:xfrm>
            <a:off x="4572000" y="685800"/>
            <a:ext cx="4267200" cy="3733800"/>
          </a:xfrm>
          <a:prstGeom prst="rect">
            <a:avLst/>
          </a:prstGeom>
          <a:noFill/>
          <a:ln w="57150">
            <a:solidFill>
              <a:srgbClr val="000000"/>
            </a:solidFill>
            <a:round/>
            <a:headEnd/>
            <a:tailEnd/>
          </a:ln>
        </p:spPr>
      </p:pic>
      <p:pic>
        <p:nvPicPr>
          <p:cNvPr id="8" name="Picture 3" descr="CB-Horiz-CMYK.pdf"/>
          <p:cNvPicPr>
            <a:picLocks noChangeAspect="1"/>
          </p:cNvPicPr>
          <p:nvPr/>
        </p:nvPicPr>
        <p:blipFill>
          <a:blip r:embed="rId4" cstate="print"/>
          <a:srcRect/>
          <a:stretch>
            <a:fillRect/>
          </a:stretch>
        </p:blipFill>
        <p:spPr bwMode="auto">
          <a:xfrm>
            <a:off x="-152401" y="-457200"/>
            <a:ext cx="1972445" cy="1524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descr="CARRIER"/>
          <p:cNvPicPr>
            <a:picLocks noChangeAspect="1" noChangeArrowheads="1"/>
          </p:cNvPicPr>
          <p:nvPr/>
        </p:nvPicPr>
        <p:blipFill>
          <a:blip r:embed="rId2" cstate="print">
            <a:lum bright="6000"/>
          </a:blip>
          <a:srcRect l="2454" t="3270" r="2045" b="11989"/>
          <a:stretch>
            <a:fillRect/>
          </a:stretch>
        </p:blipFill>
        <p:spPr bwMode="auto">
          <a:xfrm>
            <a:off x="381000" y="231775"/>
            <a:ext cx="8382000" cy="5635625"/>
          </a:xfrm>
          <a:prstGeom prst="rect">
            <a:avLst/>
          </a:prstGeom>
          <a:noFill/>
          <a:ln w="25400">
            <a:solidFill>
              <a:schemeClr val="tx1"/>
            </a:solidFill>
            <a:miter lim="800000"/>
            <a:headEnd/>
            <a:tailEnd/>
          </a:ln>
        </p:spPr>
      </p:pic>
      <p:sp>
        <p:nvSpPr>
          <p:cNvPr id="76820" name="Rectangle 20"/>
          <p:cNvSpPr>
            <a:spLocks noChangeArrowheads="1"/>
          </p:cNvSpPr>
          <p:nvPr/>
        </p:nvSpPr>
        <p:spPr bwMode="auto">
          <a:xfrm>
            <a:off x="2133600" y="5943600"/>
            <a:ext cx="4724400" cy="914400"/>
          </a:xfrm>
          <a:prstGeom prst="rect">
            <a:avLst/>
          </a:prstGeom>
          <a:noFill/>
          <a:ln w="9525">
            <a:noFill/>
            <a:miter lim="800000"/>
            <a:headEnd/>
            <a:tailEnd/>
          </a:ln>
          <a:effectLst/>
        </p:spPr>
        <p:txBody>
          <a:bodyPr anchor="ctr"/>
          <a:lstStyle/>
          <a:p>
            <a:pPr algn="ctr">
              <a:defRPr/>
            </a:pPr>
            <a:r>
              <a:rPr lang="en-US" sz="2800" b="1" dirty="0" smtClean="0">
                <a:solidFill>
                  <a:schemeClr val="tx2"/>
                </a:solidFill>
                <a:effectLst>
                  <a:outerShdw blurRad="38100" dist="38100" dir="2700000" algn="tl">
                    <a:srgbClr val="C0C0C0"/>
                  </a:outerShdw>
                </a:effectLst>
                <a:latin typeface="Century Gothic" pitchFamily="34" charset="0"/>
              </a:rPr>
              <a:t>Ready to ship?</a:t>
            </a:r>
            <a:endParaRPr lang="en-US" sz="2800" b="1" dirty="0">
              <a:solidFill>
                <a:schemeClr val="tx2"/>
              </a:solidFill>
              <a:effectLst>
                <a:outerShdw blurRad="38100" dist="38100" dir="2700000" algn="tl">
                  <a:srgbClr val="C0C0C0"/>
                </a:outerShdw>
              </a:effectLst>
              <a:latin typeface="Century Gothic" pitchFamily="34"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srcRect r="5115"/>
          <a:stretch>
            <a:fillRect/>
          </a:stretch>
        </p:blipFill>
        <p:spPr bwMode="auto">
          <a:xfrm>
            <a:off x="6316663" y="0"/>
            <a:ext cx="2827337" cy="6858000"/>
          </a:xfrm>
          <a:prstGeom prst="rect">
            <a:avLst/>
          </a:prstGeom>
          <a:noFill/>
          <a:ln w="9525">
            <a:noFill/>
            <a:miter lim="800000"/>
            <a:headEnd/>
            <a:tailEnd/>
          </a:ln>
        </p:spPr>
      </p:pic>
      <p:sp>
        <p:nvSpPr>
          <p:cNvPr id="263175" name="Rectangle 7"/>
          <p:cNvSpPr>
            <a:spLocks noChangeArrowheads="1"/>
          </p:cNvSpPr>
          <p:nvPr/>
        </p:nvSpPr>
        <p:spPr bwMode="auto">
          <a:xfrm>
            <a:off x="381000" y="765175"/>
            <a:ext cx="5943600" cy="6186309"/>
          </a:xfrm>
          <a:prstGeom prst="rect">
            <a:avLst/>
          </a:prstGeom>
          <a:noFill/>
          <a:ln w="9525">
            <a:noFill/>
            <a:miter lim="800000"/>
            <a:headEnd/>
            <a:tailEnd/>
          </a:ln>
          <a:effectLst/>
        </p:spPr>
        <p:txBody>
          <a:bodyPr>
            <a:spAutoFit/>
          </a:bodyPr>
          <a:lstStyle/>
          <a:p>
            <a:pPr algn="just">
              <a:spcBef>
                <a:spcPct val="50000"/>
              </a:spcBef>
              <a:defRPr/>
            </a:pPr>
            <a:r>
              <a:rPr lang="en-US" sz="1800" dirty="0" smtClean="0">
                <a:solidFill>
                  <a:schemeClr val="tx1"/>
                </a:solidFill>
                <a:latin typeface="Century Gothic" pitchFamily="34" charset="0"/>
              </a:rPr>
              <a:t>“Throughout our 119-year </a:t>
            </a:r>
            <a:r>
              <a:rPr lang="en-US" sz="1800" dirty="0">
                <a:solidFill>
                  <a:schemeClr val="tx1"/>
                </a:solidFill>
                <a:latin typeface="Century Gothic" pitchFamily="34" charset="0"/>
              </a:rPr>
              <a:t>history, the people of Crowley have recognized the importance of safety and security in our operations, to our customers and to our employees. We also have been committed to the utmost levels of security within a broader national and global context.”</a:t>
            </a:r>
          </a:p>
          <a:p>
            <a:pPr algn="just">
              <a:spcBef>
                <a:spcPct val="50000"/>
              </a:spcBef>
              <a:defRPr/>
            </a:pPr>
            <a:endParaRPr lang="en-US" sz="1800" dirty="0">
              <a:solidFill>
                <a:schemeClr val="tx1"/>
              </a:solidFill>
              <a:latin typeface="Century Gothic" pitchFamily="34" charset="0"/>
            </a:endParaRPr>
          </a:p>
          <a:p>
            <a:pPr algn="just">
              <a:spcBef>
                <a:spcPct val="50000"/>
              </a:spcBef>
              <a:defRPr/>
            </a:pPr>
            <a:r>
              <a:rPr lang="en-US" sz="1800" b="1" dirty="0">
                <a:solidFill>
                  <a:schemeClr val="accent1"/>
                </a:solidFill>
                <a:latin typeface="Century Gothic" pitchFamily="34" charset="0"/>
              </a:rPr>
              <a:t>Our mission</a:t>
            </a:r>
            <a:r>
              <a:rPr lang="en-US" sz="1800" dirty="0">
                <a:solidFill>
                  <a:schemeClr val="tx1"/>
                </a:solidFill>
                <a:latin typeface="Century Gothic" pitchFamily="34" charset="0"/>
              </a:rPr>
              <a:t> is to be a leader in our markets by providing  world class services that ensure long –term company durability.          </a:t>
            </a:r>
          </a:p>
          <a:p>
            <a:pPr algn="just">
              <a:spcBef>
                <a:spcPct val="50000"/>
              </a:spcBef>
              <a:defRPr/>
            </a:pPr>
            <a:r>
              <a:rPr lang="en-US" sz="1800" dirty="0">
                <a:solidFill>
                  <a:schemeClr val="tx1"/>
                </a:solidFill>
                <a:latin typeface="Century Gothic" pitchFamily="34" charset="0"/>
              </a:rPr>
              <a:t>                		 </a:t>
            </a:r>
          </a:p>
          <a:p>
            <a:pPr algn="just">
              <a:spcBef>
                <a:spcPct val="50000"/>
              </a:spcBef>
              <a:defRPr/>
            </a:pPr>
            <a:endParaRPr lang="en-US" sz="1800" dirty="0">
              <a:solidFill>
                <a:schemeClr val="tx1"/>
              </a:solidFill>
              <a:latin typeface="Century Gothic" pitchFamily="34" charset="0"/>
            </a:endParaRPr>
          </a:p>
          <a:p>
            <a:pPr algn="just">
              <a:spcBef>
                <a:spcPct val="50000"/>
              </a:spcBef>
              <a:defRPr/>
            </a:pPr>
            <a:endParaRPr lang="en-US" sz="1800" dirty="0"/>
          </a:p>
          <a:p>
            <a:pPr algn="just">
              <a:spcBef>
                <a:spcPct val="50000"/>
              </a:spcBef>
              <a:defRPr/>
            </a:pPr>
            <a:endParaRPr lang="en-US" sz="1800" dirty="0"/>
          </a:p>
          <a:p>
            <a:pPr algn="just">
              <a:spcBef>
                <a:spcPct val="50000"/>
              </a:spcBef>
              <a:defRPr/>
            </a:pPr>
            <a:endParaRPr lang="en-US" sz="1800" dirty="0">
              <a:solidFill>
                <a:schemeClr val="tx1"/>
              </a:solidFill>
              <a:latin typeface="Century Gothic" pitchFamily="34" charset="0"/>
            </a:endParaRPr>
          </a:p>
          <a:p>
            <a:pPr algn="r">
              <a:spcBef>
                <a:spcPct val="50000"/>
              </a:spcBef>
              <a:defRPr/>
            </a:pPr>
            <a:r>
              <a:rPr lang="en-US" sz="1800" b="1" dirty="0">
                <a:effectLst>
                  <a:outerShdw blurRad="38100" dist="38100" dir="2700000" algn="tl">
                    <a:srgbClr val="C0C0C0"/>
                  </a:outerShdw>
                </a:effectLst>
                <a:latin typeface="Century Gothic" pitchFamily="34" charset="0"/>
              </a:rPr>
              <a:t>Thomas B. Crowley Jr.</a:t>
            </a:r>
          </a:p>
          <a:p>
            <a:pPr algn="r">
              <a:spcBef>
                <a:spcPct val="50000"/>
              </a:spcBef>
              <a:defRPr/>
            </a:pPr>
            <a:r>
              <a:rPr lang="en-US" sz="1800" b="1" dirty="0">
                <a:solidFill>
                  <a:schemeClr val="tx1"/>
                </a:solidFill>
                <a:effectLst>
                  <a:outerShdw blurRad="38100" dist="38100" dir="2700000" algn="tl">
                    <a:srgbClr val="C0C0C0"/>
                  </a:outerShdw>
                </a:effectLst>
                <a:latin typeface="Century Gothic" pitchFamily="34" charset="0"/>
              </a:rPr>
              <a:t>Chairman, President and CEO</a:t>
            </a:r>
          </a:p>
        </p:txBody>
      </p:sp>
      <p:pic>
        <p:nvPicPr>
          <p:cNvPr id="12292" name="Picture 10"/>
          <p:cNvPicPr>
            <a:picLocks noChangeAspect="1" noChangeArrowheads="1"/>
          </p:cNvPicPr>
          <p:nvPr/>
        </p:nvPicPr>
        <p:blipFill>
          <a:blip r:embed="rId3" cstate="print"/>
          <a:srcRect b="42477"/>
          <a:stretch>
            <a:fillRect/>
          </a:stretch>
        </p:blipFill>
        <p:spPr bwMode="auto">
          <a:xfrm>
            <a:off x="3505200" y="4495800"/>
            <a:ext cx="2971800" cy="593725"/>
          </a:xfrm>
          <a:prstGeom prst="rect">
            <a:avLst/>
          </a:prstGeom>
          <a:noFill/>
          <a:ln w="9525">
            <a:noFill/>
            <a:miter lim="800000"/>
            <a:headEnd/>
            <a:tailEnd/>
          </a:ln>
        </p:spPr>
      </p:pic>
      <p:pic>
        <p:nvPicPr>
          <p:cNvPr id="5" name="Picture 5" descr="http://webapps/Corp_Comm/logos/Special%20Logos/CentralAmerica50th.jpg"/>
          <p:cNvPicPr>
            <a:picLocks noChangeAspect="1" noChangeArrowheads="1"/>
          </p:cNvPicPr>
          <p:nvPr/>
        </p:nvPicPr>
        <p:blipFill>
          <a:blip r:embed="rId4" cstate="print"/>
          <a:srcRect/>
          <a:stretch>
            <a:fillRect/>
          </a:stretch>
        </p:blipFill>
        <p:spPr bwMode="auto">
          <a:xfrm>
            <a:off x="457200" y="4724400"/>
            <a:ext cx="1600200" cy="189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7162800" y="3917950"/>
            <a:ext cx="1085850"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3" name="Rectangle 3"/>
          <p:cNvSpPr>
            <a:spLocks noChangeArrowheads="1"/>
          </p:cNvSpPr>
          <p:nvPr/>
        </p:nvSpPr>
        <p:spPr bwMode="auto">
          <a:xfrm>
            <a:off x="7219950" y="2133600"/>
            <a:ext cx="1085850"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4" name="Rectangle 4"/>
          <p:cNvSpPr>
            <a:spLocks noChangeArrowheads="1"/>
          </p:cNvSpPr>
          <p:nvPr/>
        </p:nvSpPr>
        <p:spPr bwMode="auto">
          <a:xfrm>
            <a:off x="5618163" y="3962400"/>
            <a:ext cx="1087437"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5" name="Rectangle 5"/>
          <p:cNvSpPr>
            <a:spLocks noChangeArrowheads="1"/>
          </p:cNvSpPr>
          <p:nvPr/>
        </p:nvSpPr>
        <p:spPr bwMode="auto">
          <a:xfrm>
            <a:off x="4191000" y="3994150"/>
            <a:ext cx="1085850"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6" name="Rectangle 6"/>
          <p:cNvSpPr>
            <a:spLocks noChangeArrowheads="1"/>
          </p:cNvSpPr>
          <p:nvPr/>
        </p:nvSpPr>
        <p:spPr bwMode="auto">
          <a:xfrm>
            <a:off x="2590800" y="3917950"/>
            <a:ext cx="1085850"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7" name="Rectangle 7"/>
          <p:cNvSpPr>
            <a:spLocks noChangeArrowheads="1"/>
          </p:cNvSpPr>
          <p:nvPr/>
        </p:nvSpPr>
        <p:spPr bwMode="auto">
          <a:xfrm>
            <a:off x="914400" y="3994150"/>
            <a:ext cx="1087438"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8" name="Rectangle 8"/>
          <p:cNvSpPr>
            <a:spLocks noChangeArrowheads="1"/>
          </p:cNvSpPr>
          <p:nvPr/>
        </p:nvSpPr>
        <p:spPr bwMode="auto">
          <a:xfrm>
            <a:off x="5694363" y="2165350"/>
            <a:ext cx="1087437"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79" name="Rectangle 9"/>
          <p:cNvSpPr>
            <a:spLocks noChangeArrowheads="1"/>
          </p:cNvSpPr>
          <p:nvPr/>
        </p:nvSpPr>
        <p:spPr bwMode="auto">
          <a:xfrm>
            <a:off x="4170363" y="2133600"/>
            <a:ext cx="1087437"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80" name="Rectangle 10"/>
          <p:cNvSpPr>
            <a:spLocks noChangeArrowheads="1"/>
          </p:cNvSpPr>
          <p:nvPr/>
        </p:nvSpPr>
        <p:spPr bwMode="auto">
          <a:xfrm>
            <a:off x="2514600" y="2165350"/>
            <a:ext cx="1087438"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sp>
        <p:nvSpPr>
          <p:cNvPr id="7181" name="Rectangle 11"/>
          <p:cNvSpPr>
            <a:spLocks noChangeArrowheads="1"/>
          </p:cNvSpPr>
          <p:nvPr/>
        </p:nvSpPr>
        <p:spPr bwMode="auto">
          <a:xfrm>
            <a:off x="914400" y="2241550"/>
            <a:ext cx="1085850" cy="1187450"/>
          </a:xfrm>
          <a:prstGeom prst="rect">
            <a:avLst/>
          </a:prstGeom>
          <a:noFill/>
          <a:ln w="12700">
            <a:solidFill>
              <a:srgbClr val="000000"/>
            </a:solidFill>
            <a:miter lim="800000"/>
            <a:headEnd type="none" w="sm" len="sm"/>
            <a:tailEnd type="none" w="sm" len="sm"/>
          </a:ln>
        </p:spPr>
        <p:txBody>
          <a:bodyPr wrap="none" anchor="ctr"/>
          <a:lstStyle/>
          <a:p>
            <a:endParaRPr lang="en-US"/>
          </a:p>
        </p:txBody>
      </p:sp>
      <p:grpSp>
        <p:nvGrpSpPr>
          <p:cNvPr id="2" name="Group 12"/>
          <p:cNvGrpSpPr>
            <a:grpSpLocks/>
          </p:cNvGrpSpPr>
          <p:nvPr/>
        </p:nvGrpSpPr>
        <p:grpSpPr bwMode="auto">
          <a:xfrm flipH="1">
            <a:off x="1766888" y="4237038"/>
            <a:ext cx="390525" cy="663575"/>
            <a:chOff x="713" y="2548"/>
            <a:chExt cx="240" cy="411"/>
          </a:xfrm>
        </p:grpSpPr>
        <p:sp>
          <p:nvSpPr>
            <p:cNvPr id="7253" name="Rectangle 13"/>
            <p:cNvSpPr>
              <a:spLocks noChangeArrowheads="1"/>
            </p:cNvSpPr>
            <p:nvPr/>
          </p:nvSpPr>
          <p:spPr bwMode="auto">
            <a:xfrm>
              <a:off x="765" y="2852"/>
              <a:ext cx="187" cy="98"/>
            </a:xfrm>
            <a:prstGeom prst="rect">
              <a:avLst/>
            </a:prstGeom>
            <a:noFill/>
            <a:ln w="9525">
              <a:noFill/>
              <a:miter lim="800000"/>
              <a:headEnd/>
              <a:tailEnd/>
            </a:ln>
          </p:spPr>
          <p:txBody>
            <a:bodyPr/>
            <a:lstStyle/>
            <a:p>
              <a:endParaRPr lang="en-US"/>
            </a:p>
          </p:txBody>
        </p:sp>
        <p:sp>
          <p:nvSpPr>
            <p:cNvPr id="7254" name="Freeform 14"/>
            <p:cNvSpPr>
              <a:spLocks/>
            </p:cNvSpPr>
            <p:nvPr/>
          </p:nvSpPr>
          <p:spPr bwMode="auto">
            <a:xfrm>
              <a:off x="951" y="2852"/>
              <a:ext cx="2" cy="99"/>
            </a:xfrm>
            <a:custGeom>
              <a:avLst/>
              <a:gdLst>
                <a:gd name="T0" fmla="*/ 4 w 8"/>
                <a:gd name="T1" fmla="*/ 395 h 395"/>
                <a:gd name="T2" fmla="*/ 8 w 8"/>
                <a:gd name="T3" fmla="*/ 391 h 395"/>
                <a:gd name="T4" fmla="*/ 8 w 8"/>
                <a:gd name="T5" fmla="*/ 0 h 395"/>
                <a:gd name="T6" fmla="*/ 0 w 8"/>
                <a:gd name="T7" fmla="*/ 0 h 395"/>
                <a:gd name="T8" fmla="*/ 0 w 8"/>
                <a:gd name="T9" fmla="*/ 391 h 395"/>
                <a:gd name="T10" fmla="*/ 4 w 8"/>
                <a:gd name="T11" fmla="*/ 387 h 395"/>
                <a:gd name="T12" fmla="*/ 4 w 8"/>
                <a:gd name="T13" fmla="*/ 395 h 395"/>
                <a:gd name="T14" fmla="*/ 8 w 8"/>
                <a:gd name="T15" fmla="*/ 395 h 395"/>
                <a:gd name="T16" fmla="*/ 8 w 8"/>
                <a:gd name="T17" fmla="*/ 391 h 395"/>
                <a:gd name="T18" fmla="*/ 4 w 8"/>
                <a:gd name="T19" fmla="*/ 395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95"/>
                <a:gd name="T32" fmla="*/ 8 w 8"/>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95">
                  <a:moveTo>
                    <a:pt x="4" y="395"/>
                  </a:moveTo>
                  <a:lnTo>
                    <a:pt x="8" y="391"/>
                  </a:lnTo>
                  <a:lnTo>
                    <a:pt x="8" y="0"/>
                  </a:lnTo>
                  <a:lnTo>
                    <a:pt x="0" y="0"/>
                  </a:lnTo>
                  <a:lnTo>
                    <a:pt x="0" y="391"/>
                  </a:lnTo>
                  <a:lnTo>
                    <a:pt x="4" y="387"/>
                  </a:lnTo>
                  <a:lnTo>
                    <a:pt x="4" y="395"/>
                  </a:lnTo>
                  <a:lnTo>
                    <a:pt x="8" y="395"/>
                  </a:lnTo>
                  <a:lnTo>
                    <a:pt x="8" y="391"/>
                  </a:lnTo>
                  <a:lnTo>
                    <a:pt x="4" y="395"/>
                  </a:lnTo>
                  <a:close/>
                </a:path>
              </a:pathLst>
            </a:custGeom>
            <a:noFill/>
            <a:ln w="9525">
              <a:noFill/>
              <a:round/>
              <a:headEnd/>
              <a:tailEnd/>
            </a:ln>
          </p:spPr>
          <p:txBody>
            <a:bodyPr/>
            <a:lstStyle/>
            <a:p>
              <a:endParaRPr lang="en-US"/>
            </a:p>
          </p:txBody>
        </p:sp>
        <p:sp>
          <p:nvSpPr>
            <p:cNvPr id="7255" name="Freeform 15"/>
            <p:cNvSpPr>
              <a:spLocks/>
            </p:cNvSpPr>
            <p:nvPr/>
          </p:nvSpPr>
          <p:spPr bwMode="auto">
            <a:xfrm>
              <a:off x="763" y="2949"/>
              <a:ext cx="189" cy="2"/>
            </a:xfrm>
            <a:custGeom>
              <a:avLst/>
              <a:gdLst>
                <a:gd name="T0" fmla="*/ 0 w 754"/>
                <a:gd name="T1" fmla="*/ 4 h 8"/>
                <a:gd name="T2" fmla="*/ 4 w 754"/>
                <a:gd name="T3" fmla="*/ 8 h 8"/>
                <a:gd name="T4" fmla="*/ 754 w 754"/>
                <a:gd name="T5" fmla="*/ 8 h 8"/>
                <a:gd name="T6" fmla="*/ 754 w 754"/>
                <a:gd name="T7" fmla="*/ 0 h 8"/>
                <a:gd name="T8" fmla="*/ 4 w 754"/>
                <a:gd name="T9" fmla="*/ 0 h 8"/>
                <a:gd name="T10" fmla="*/ 8 w 754"/>
                <a:gd name="T11" fmla="*/ 4 h 8"/>
                <a:gd name="T12" fmla="*/ 0 w 754"/>
                <a:gd name="T13" fmla="*/ 4 h 8"/>
                <a:gd name="T14" fmla="*/ 0 w 754"/>
                <a:gd name="T15" fmla="*/ 8 h 8"/>
                <a:gd name="T16" fmla="*/ 4 w 754"/>
                <a:gd name="T17" fmla="*/ 8 h 8"/>
                <a:gd name="T18" fmla="*/ 0 w 754"/>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4"/>
                <a:gd name="T31" fmla="*/ 0 h 8"/>
                <a:gd name="T32" fmla="*/ 754 w 75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4" h="8">
                  <a:moveTo>
                    <a:pt x="0" y="4"/>
                  </a:moveTo>
                  <a:lnTo>
                    <a:pt x="4" y="8"/>
                  </a:lnTo>
                  <a:lnTo>
                    <a:pt x="754" y="8"/>
                  </a:lnTo>
                  <a:lnTo>
                    <a:pt x="754" y="0"/>
                  </a:lnTo>
                  <a:lnTo>
                    <a:pt x="4" y="0"/>
                  </a:lnTo>
                  <a:lnTo>
                    <a:pt x="8" y="4"/>
                  </a:lnTo>
                  <a:lnTo>
                    <a:pt x="0" y="4"/>
                  </a:lnTo>
                  <a:lnTo>
                    <a:pt x="0" y="8"/>
                  </a:lnTo>
                  <a:lnTo>
                    <a:pt x="4" y="8"/>
                  </a:lnTo>
                  <a:lnTo>
                    <a:pt x="0" y="4"/>
                  </a:lnTo>
                  <a:close/>
                </a:path>
              </a:pathLst>
            </a:custGeom>
            <a:noFill/>
            <a:ln w="9525">
              <a:noFill/>
              <a:round/>
              <a:headEnd/>
              <a:tailEnd/>
            </a:ln>
          </p:spPr>
          <p:txBody>
            <a:bodyPr/>
            <a:lstStyle/>
            <a:p>
              <a:endParaRPr lang="en-US"/>
            </a:p>
          </p:txBody>
        </p:sp>
        <p:sp>
          <p:nvSpPr>
            <p:cNvPr id="7256" name="Freeform 16"/>
            <p:cNvSpPr>
              <a:spLocks/>
            </p:cNvSpPr>
            <p:nvPr/>
          </p:nvSpPr>
          <p:spPr bwMode="auto">
            <a:xfrm>
              <a:off x="763" y="2851"/>
              <a:ext cx="3" cy="99"/>
            </a:xfrm>
            <a:custGeom>
              <a:avLst/>
              <a:gdLst>
                <a:gd name="T0" fmla="*/ 4 w 8"/>
                <a:gd name="T1" fmla="*/ 0 h 396"/>
                <a:gd name="T2" fmla="*/ 0 w 8"/>
                <a:gd name="T3" fmla="*/ 5 h 396"/>
                <a:gd name="T4" fmla="*/ 0 w 8"/>
                <a:gd name="T5" fmla="*/ 396 h 396"/>
                <a:gd name="T6" fmla="*/ 8 w 8"/>
                <a:gd name="T7" fmla="*/ 396 h 396"/>
                <a:gd name="T8" fmla="*/ 8 w 8"/>
                <a:gd name="T9" fmla="*/ 5 h 396"/>
                <a:gd name="T10" fmla="*/ 4 w 8"/>
                <a:gd name="T11" fmla="*/ 9 h 396"/>
                <a:gd name="T12" fmla="*/ 4 w 8"/>
                <a:gd name="T13" fmla="*/ 0 h 396"/>
                <a:gd name="T14" fmla="*/ 0 w 8"/>
                <a:gd name="T15" fmla="*/ 0 h 396"/>
                <a:gd name="T16" fmla="*/ 0 w 8"/>
                <a:gd name="T17" fmla="*/ 5 h 396"/>
                <a:gd name="T18" fmla="*/ 4 w 8"/>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96"/>
                <a:gd name="T32" fmla="*/ 8 w 8"/>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96">
                  <a:moveTo>
                    <a:pt x="4" y="0"/>
                  </a:moveTo>
                  <a:lnTo>
                    <a:pt x="0" y="5"/>
                  </a:lnTo>
                  <a:lnTo>
                    <a:pt x="0" y="396"/>
                  </a:lnTo>
                  <a:lnTo>
                    <a:pt x="8" y="396"/>
                  </a:lnTo>
                  <a:lnTo>
                    <a:pt x="8" y="5"/>
                  </a:lnTo>
                  <a:lnTo>
                    <a:pt x="4" y="9"/>
                  </a:lnTo>
                  <a:lnTo>
                    <a:pt x="4" y="0"/>
                  </a:lnTo>
                  <a:lnTo>
                    <a:pt x="0" y="0"/>
                  </a:lnTo>
                  <a:lnTo>
                    <a:pt x="0" y="5"/>
                  </a:lnTo>
                  <a:lnTo>
                    <a:pt x="4" y="0"/>
                  </a:lnTo>
                  <a:close/>
                </a:path>
              </a:pathLst>
            </a:custGeom>
            <a:noFill/>
            <a:ln w="9525">
              <a:noFill/>
              <a:round/>
              <a:headEnd/>
              <a:tailEnd/>
            </a:ln>
          </p:spPr>
          <p:txBody>
            <a:bodyPr/>
            <a:lstStyle/>
            <a:p>
              <a:endParaRPr lang="en-US"/>
            </a:p>
          </p:txBody>
        </p:sp>
        <p:sp>
          <p:nvSpPr>
            <p:cNvPr id="7257" name="Freeform 17"/>
            <p:cNvSpPr>
              <a:spLocks/>
            </p:cNvSpPr>
            <p:nvPr/>
          </p:nvSpPr>
          <p:spPr bwMode="auto">
            <a:xfrm>
              <a:off x="765" y="2851"/>
              <a:ext cx="188" cy="2"/>
            </a:xfrm>
            <a:custGeom>
              <a:avLst/>
              <a:gdLst>
                <a:gd name="T0" fmla="*/ 754 w 754"/>
                <a:gd name="T1" fmla="*/ 5 h 9"/>
                <a:gd name="T2" fmla="*/ 750 w 754"/>
                <a:gd name="T3" fmla="*/ 0 h 9"/>
                <a:gd name="T4" fmla="*/ 0 w 754"/>
                <a:gd name="T5" fmla="*/ 0 h 9"/>
                <a:gd name="T6" fmla="*/ 0 w 754"/>
                <a:gd name="T7" fmla="*/ 9 h 9"/>
                <a:gd name="T8" fmla="*/ 750 w 754"/>
                <a:gd name="T9" fmla="*/ 9 h 9"/>
                <a:gd name="T10" fmla="*/ 746 w 754"/>
                <a:gd name="T11" fmla="*/ 5 h 9"/>
                <a:gd name="T12" fmla="*/ 754 w 754"/>
                <a:gd name="T13" fmla="*/ 5 h 9"/>
                <a:gd name="T14" fmla="*/ 754 w 754"/>
                <a:gd name="T15" fmla="*/ 0 h 9"/>
                <a:gd name="T16" fmla="*/ 750 w 754"/>
                <a:gd name="T17" fmla="*/ 0 h 9"/>
                <a:gd name="T18" fmla="*/ 754 w 754"/>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4"/>
                <a:gd name="T31" fmla="*/ 0 h 9"/>
                <a:gd name="T32" fmla="*/ 754 w 75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4" h="9">
                  <a:moveTo>
                    <a:pt x="754" y="5"/>
                  </a:moveTo>
                  <a:lnTo>
                    <a:pt x="750" y="0"/>
                  </a:lnTo>
                  <a:lnTo>
                    <a:pt x="0" y="0"/>
                  </a:lnTo>
                  <a:lnTo>
                    <a:pt x="0" y="9"/>
                  </a:lnTo>
                  <a:lnTo>
                    <a:pt x="750" y="9"/>
                  </a:lnTo>
                  <a:lnTo>
                    <a:pt x="746" y="5"/>
                  </a:lnTo>
                  <a:lnTo>
                    <a:pt x="754" y="5"/>
                  </a:lnTo>
                  <a:lnTo>
                    <a:pt x="754" y="0"/>
                  </a:lnTo>
                  <a:lnTo>
                    <a:pt x="750" y="0"/>
                  </a:lnTo>
                  <a:lnTo>
                    <a:pt x="754" y="5"/>
                  </a:lnTo>
                  <a:close/>
                </a:path>
              </a:pathLst>
            </a:custGeom>
            <a:noFill/>
            <a:ln w="9525">
              <a:noFill/>
              <a:round/>
              <a:headEnd/>
              <a:tailEnd/>
            </a:ln>
          </p:spPr>
          <p:txBody>
            <a:bodyPr/>
            <a:lstStyle/>
            <a:p>
              <a:endParaRPr lang="en-US"/>
            </a:p>
          </p:txBody>
        </p:sp>
        <p:sp>
          <p:nvSpPr>
            <p:cNvPr id="7258" name="Freeform 18"/>
            <p:cNvSpPr>
              <a:spLocks/>
            </p:cNvSpPr>
            <p:nvPr/>
          </p:nvSpPr>
          <p:spPr bwMode="auto">
            <a:xfrm>
              <a:off x="877" y="2881"/>
              <a:ext cx="52" cy="39"/>
            </a:xfrm>
            <a:custGeom>
              <a:avLst/>
              <a:gdLst>
                <a:gd name="T0" fmla="*/ 0 w 206"/>
                <a:gd name="T1" fmla="*/ 102 h 155"/>
                <a:gd name="T2" fmla="*/ 29 w 206"/>
                <a:gd name="T3" fmla="*/ 155 h 155"/>
                <a:gd name="T4" fmla="*/ 206 w 206"/>
                <a:gd name="T5" fmla="*/ 54 h 155"/>
                <a:gd name="T6" fmla="*/ 168 w 206"/>
                <a:gd name="T7" fmla="*/ 0 h 155"/>
                <a:gd name="T8" fmla="*/ 0 w 206"/>
                <a:gd name="T9" fmla="*/ 102 h 155"/>
                <a:gd name="T10" fmla="*/ 0 60000 65536"/>
                <a:gd name="T11" fmla="*/ 0 60000 65536"/>
                <a:gd name="T12" fmla="*/ 0 60000 65536"/>
                <a:gd name="T13" fmla="*/ 0 60000 65536"/>
                <a:gd name="T14" fmla="*/ 0 60000 65536"/>
                <a:gd name="T15" fmla="*/ 0 w 206"/>
                <a:gd name="T16" fmla="*/ 0 h 155"/>
                <a:gd name="T17" fmla="*/ 206 w 206"/>
                <a:gd name="T18" fmla="*/ 155 h 155"/>
              </a:gdLst>
              <a:ahLst/>
              <a:cxnLst>
                <a:cxn ang="T10">
                  <a:pos x="T0" y="T1"/>
                </a:cxn>
                <a:cxn ang="T11">
                  <a:pos x="T2" y="T3"/>
                </a:cxn>
                <a:cxn ang="T12">
                  <a:pos x="T4" y="T5"/>
                </a:cxn>
                <a:cxn ang="T13">
                  <a:pos x="T6" y="T7"/>
                </a:cxn>
                <a:cxn ang="T14">
                  <a:pos x="T8" y="T9"/>
                </a:cxn>
              </a:cxnLst>
              <a:rect l="T15" t="T16" r="T17" b="T18"/>
              <a:pathLst>
                <a:path w="206" h="155">
                  <a:moveTo>
                    <a:pt x="0" y="102"/>
                  </a:moveTo>
                  <a:lnTo>
                    <a:pt x="29" y="155"/>
                  </a:lnTo>
                  <a:lnTo>
                    <a:pt x="206" y="54"/>
                  </a:lnTo>
                  <a:lnTo>
                    <a:pt x="168" y="0"/>
                  </a:lnTo>
                  <a:lnTo>
                    <a:pt x="0" y="102"/>
                  </a:lnTo>
                  <a:close/>
                </a:path>
              </a:pathLst>
            </a:custGeom>
            <a:noFill/>
            <a:ln w="9525">
              <a:noFill/>
              <a:round/>
              <a:headEnd/>
              <a:tailEnd/>
            </a:ln>
          </p:spPr>
          <p:txBody>
            <a:bodyPr/>
            <a:lstStyle/>
            <a:p>
              <a:endParaRPr lang="en-US"/>
            </a:p>
          </p:txBody>
        </p:sp>
        <p:sp>
          <p:nvSpPr>
            <p:cNvPr id="7259" name="Freeform 19"/>
            <p:cNvSpPr>
              <a:spLocks/>
            </p:cNvSpPr>
            <p:nvPr/>
          </p:nvSpPr>
          <p:spPr bwMode="auto">
            <a:xfrm>
              <a:off x="877" y="2906"/>
              <a:ext cx="8" cy="15"/>
            </a:xfrm>
            <a:custGeom>
              <a:avLst/>
              <a:gdLst>
                <a:gd name="T0" fmla="*/ 30 w 35"/>
                <a:gd name="T1" fmla="*/ 51 h 59"/>
                <a:gd name="T2" fmla="*/ 35 w 35"/>
                <a:gd name="T3" fmla="*/ 53 h 59"/>
                <a:gd name="T4" fmla="*/ 6 w 35"/>
                <a:gd name="T5" fmla="*/ 0 h 59"/>
                <a:gd name="T6" fmla="*/ 0 w 35"/>
                <a:gd name="T7" fmla="*/ 2 h 59"/>
                <a:gd name="T8" fmla="*/ 28 w 35"/>
                <a:gd name="T9" fmla="*/ 55 h 59"/>
                <a:gd name="T10" fmla="*/ 33 w 35"/>
                <a:gd name="T11" fmla="*/ 57 h 59"/>
                <a:gd name="T12" fmla="*/ 28 w 35"/>
                <a:gd name="T13" fmla="*/ 55 h 59"/>
                <a:gd name="T14" fmla="*/ 30 w 35"/>
                <a:gd name="T15" fmla="*/ 59 h 59"/>
                <a:gd name="T16" fmla="*/ 33 w 35"/>
                <a:gd name="T17" fmla="*/ 57 h 59"/>
                <a:gd name="T18" fmla="*/ 30 w 35"/>
                <a:gd name="T19" fmla="*/ 5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9"/>
                <a:gd name="T32" fmla="*/ 35 w 3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9">
                  <a:moveTo>
                    <a:pt x="30" y="51"/>
                  </a:moveTo>
                  <a:lnTo>
                    <a:pt x="35" y="53"/>
                  </a:lnTo>
                  <a:lnTo>
                    <a:pt x="6" y="0"/>
                  </a:lnTo>
                  <a:lnTo>
                    <a:pt x="0" y="2"/>
                  </a:lnTo>
                  <a:lnTo>
                    <a:pt x="28" y="55"/>
                  </a:lnTo>
                  <a:lnTo>
                    <a:pt x="33" y="57"/>
                  </a:lnTo>
                  <a:lnTo>
                    <a:pt x="28" y="55"/>
                  </a:lnTo>
                  <a:lnTo>
                    <a:pt x="30" y="59"/>
                  </a:lnTo>
                  <a:lnTo>
                    <a:pt x="33" y="57"/>
                  </a:lnTo>
                  <a:lnTo>
                    <a:pt x="30" y="51"/>
                  </a:lnTo>
                  <a:close/>
                </a:path>
              </a:pathLst>
            </a:custGeom>
            <a:noFill/>
            <a:ln w="9525">
              <a:noFill/>
              <a:round/>
              <a:headEnd/>
              <a:tailEnd/>
            </a:ln>
          </p:spPr>
          <p:txBody>
            <a:bodyPr/>
            <a:lstStyle/>
            <a:p>
              <a:endParaRPr lang="en-US"/>
            </a:p>
          </p:txBody>
        </p:sp>
        <p:sp>
          <p:nvSpPr>
            <p:cNvPr id="7260" name="Freeform 20"/>
            <p:cNvSpPr>
              <a:spLocks/>
            </p:cNvSpPr>
            <p:nvPr/>
          </p:nvSpPr>
          <p:spPr bwMode="auto">
            <a:xfrm>
              <a:off x="884" y="2894"/>
              <a:ext cx="46" cy="27"/>
            </a:xfrm>
            <a:custGeom>
              <a:avLst/>
              <a:gdLst>
                <a:gd name="T0" fmla="*/ 175 w 184"/>
                <a:gd name="T1" fmla="*/ 6 h 108"/>
                <a:gd name="T2" fmla="*/ 178 w 184"/>
                <a:gd name="T3" fmla="*/ 0 h 108"/>
                <a:gd name="T4" fmla="*/ 0 w 184"/>
                <a:gd name="T5" fmla="*/ 102 h 108"/>
                <a:gd name="T6" fmla="*/ 3 w 184"/>
                <a:gd name="T7" fmla="*/ 108 h 108"/>
                <a:gd name="T8" fmla="*/ 180 w 184"/>
                <a:gd name="T9" fmla="*/ 7 h 108"/>
                <a:gd name="T10" fmla="*/ 182 w 184"/>
                <a:gd name="T11" fmla="*/ 1 h 108"/>
                <a:gd name="T12" fmla="*/ 180 w 184"/>
                <a:gd name="T13" fmla="*/ 7 h 108"/>
                <a:gd name="T14" fmla="*/ 184 w 184"/>
                <a:gd name="T15" fmla="*/ 5 h 108"/>
                <a:gd name="T16" fmla="*/ 182 w 184"/>
                <a:gd name="T17" fmla="*/ 1 h 108"/>
                <a:gd name="T18" fmla="*/ 175 w 184"/>
                <a:gd name="T19" fmla="*/ 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08"/>
                <a:gd name="T32" fmla="*/ 184 w 18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08">
                  <a:moveTo>
                    <a:pt x="175" y="6"/>
                  </a:moveTo>
                  <a:lnTo>
                    <a:pt x="178" y="0"/>
                  </a:lnTo>
                  <a:lnTo>
                    <a:pt x="0" y="102"/>
                  </a:lnTo>
                  <a:lnTo>
                    <a:pt x="3" y="108"/>
                  </a:lnTo>
                  <a:lnTo>
                    <a:pt x="180" y="7"/>
                  </a:lnTo>
                  <a:lnTo>
                    <a:pt x="182" y="1"/>
                  </a:lnTo>
                  <a:lnTo>
                    <a:pt x="180" y="7"/>
                  </a:lnTo>
                  <a:lnTo>
                    <a:pt x="184" y="5"/>
                  </a:lnTo>
                  <a:lnTo>
                    <a:pt x="182" y="1"/>
                  </a:lnTo>
                  <a:lnTo>
                    <a:pt x="175" y="6"/>
                  </a:lnTo>
                  <a:close/>
                </a:path>
              </a:pathLst>
            </a:custGeom>
            <a:noFill/>
            <a:ln w="9525">
              <a:noFill/>
              <a:round/>
              <a:headEnd/>
              <a:tailEnd/>
            </a:ln>
          </p:spPr>
          <p:txBody>
            <a:bodyPr/>
            <a:lstStyle/>
            <a:p>
              <a:endParaRPr lang="en-US"/>
            </a:p>
          </p:txBody>
        </p:sp>
        <p:sp>
          <p:nvSpPr>
            <p:cNvPr id="7261" name="Freeform 21"/>
            <p:cNvSpPr>
              <a:spLocks/>
            </p:cNvSpPr>
            <p:nvPr/>
          </p:nvSpPr>
          <p:spPr bwMode="auto">
            <a:xfrm>
              <a:off x="919" y="2880"/>
              <a:ext cx="11" cy="15"/>
            </a:xfrm>
            <a:custGeom>
              <a:avLst/>
              <a:gdLst>
                <a:gd name="T0" fmla="*/ 5 w 44"/>
                <a:gd name="T1" fmla="*/ 9 h 62"/>
                <a:gd name="T2" fmla="*/ 0 w 44"/>
                <a:gd name="T3" fmla="*/ 8 h 62"/>
                <a:gd name="T4" fmla="*/ 37 w 44"/>
                <a:gd name="T5" fmla="*/ 62 h 62"/>
                <a:gd name="T6" fmla="*/ 44 w 44"/>
                <a:gd name="T7" fmla="*/ 57 h 62"/>
                <a:gd name="T8" fmla="*/ 7 w 44"/>
                <a:gd name="T9" fmla="*/ 3 h 62"/>
                <a:gd name="T10" fmla="*/ 1 w 44"/>
                <a:gd name="T11" fmla="*/ 2 h 62"/>
                <a:gd name="T12" fmla="*/ 7 w 44"/>
                <a:gd name="T13" fmla="*/ 3 h 62"/>
                <a:gd name="T14" fmla="*/ 4 w 44"/>
                <a:gd name="T15" fmla="*/ 0 h 62"/>
                <a:gd name="T16" fmla="*/ 1 w 44"/>
                <a:gd name="T17" fmla="*/ 2 h 62"/>
                <a:gd name="T18" fmla="*/ 5 w 44"/>
                <a:gd name="T19" fmla="*/ 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2"/>
                <a:gd name="T32" fmla="*/ 44 w 4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2">
                  <a:moveTo>
                    <a:pt x="5" y="9"/>
                  </a:moveTo>
                  <a:lnTo>
                    <a:pt x="0" y="8"/>
                  </a:lnTo>
                  <a:lnTo>
                    <a:pt x="37" y="62"/>
                  </a:lnTo>
                  <a:lnTo>
                    <a:pt x="44" y="57"/>
                  </a:lnTo>
                  <a:lnTo>
                    <a:pt x="7" y="3"/>
                  </a:lnTo>
                  <a:lnTo>
                    <a:pt x="1" y="2"/>
                  </a:lnTo>
                  <a:lnTo>
                    <a:pt x="7" y="3"/>
                  </a:lnTo>
                  <a:lnTo>
                    <a:pt x="4" y="0"/>
                  </a:lnTo>
                  <a:lnTo>
                    <a:pt x="1" y="2"/>
                  </a:lnTo>
                  <a:lnTo>
                    <a:pt x="5" y="9"/>
                  </a:lnTo>
                  <a:close/>
                </a:path>
              </a:pathLst>
            </a:custGeom>
            <a:noFill/>
            <a:ln w="9525">
              <a:noFill/>
              <a:round/>
              <a:headEnd/>
              <a:tailEnd/>
            </a:ln>
          </p:spPr>
          <p:txBody>
            <a:bodyPr/>
            <a:lstStyle/>
            <a:p>
              <a:endParaRPr lang="en-US"/>
            </a:p>
          </p:txBody>
        </p:sp>
        <p:sp>
          <p:nvSpPr>
            <p:cNvPr id="7262" name="Freeform 22"/>
            <p:cNvSpPr>
              <a:spLocks/>
            </p:cNvSpPr>
            <p:nvPr/>
          </p:nvSpPr>
          <p:spPr bwMode="auto">
            <a:xfrm>
              <a:off x="876" y="2880"/>
              <a:ext cx="44" cy="28"/>
            </a:xfrm>
            <a:custGeom>
              <a:avLst/>
              <a:gdLst>
                <a:gd name="T0" fmla="*/ 9 w 176"/>
                <a:gd name="T1" fmla="*/ 105 h 109"/>
                <a:gd name="T2" fmla="*/ 8 w 176"/>
                <a:gd name="T3" fmla="*/ 109 h 109"/>
                <a:gd name="T4" fmla="*/ 176 w 176"/>
                <a:gd name="T5" fmla="*/ 7 h 109"/>
                <a:gd name="T6" fmla="*/ 172 w 176"/>
                <a:gd name="T7" fmla="*/ 0 h 109"/>
                <a:gd name="T8" fmla="*/ 4 w 176"/>
                <a:gd name="T9" fmla="*/ 103 h 109"/>
                <a:gd name="T10" fmla="*/ 3 w 176"/>
                <a:gd name="T11" fmla="*/ 107 h 109"/>
                <a:gd name="T12" fmla="*/ 4 w 176"/>
                <a:gd name="T13" fmla="*/ 103 h 109"/>
                <a:gd name="T14" fmla="*/ 0 w 176"/>
                <a:gd name="T15" fmla="*/ 105 h 109"/>
                <a:gd name="T16" fmla="*/ 3 w 176"/>
                <a:gd name="T17" fmla="*/ 107 h 109"/>
                <a:gd name="T18" fmla="*/ 9 w 176"/>
                <a:gd name="T19" fmla="*/ 10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09"/>
                <a:gd name="T32" fmla="*/ 176 w 176"/>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09">
                  <a:moveTo>
                    <a:pt x="9" y="105"/>
                  </a:moveTo>
                  <a:lnTo>
                    <a:pt x="8" y="109"/>
                  </a:lnTo>
                  <a:lnTo>
                    <a:pt x="176" y="7"/>
                  </a:lnTo>
                  <a:lnTo>
                    <a:pt x="172" y="0"/>
                  </a:lnTo>
                  <a:lnTo>
                    <a:pt x="4" y="103"/>
                  </a:lnTo>
                  <a:lnTo>
                    <a:pt x="3" y="107"/>
                  </a:lnTo>
                  <a:lnTo>
                    <a:pt x="4" y="103"/>
                  </a:lnTo>
                  <a:lnTo>
                    <a:pt x="0" y="105"/>
                  </a:lnTo>
                  <a:lnTo>
                    <a:pt x="3" y="107"/>
                  </a:lnTo>
                  <a:lnTo>
                    <a:pt x="9" y="105"/>
                  </a:lnTo>
                  <a:close/>
                </a:path>
              </a:pathLst>
            </a:custGeom>
            <a:noFill/>
            <a:ln w="9525">
              <a:noFill/>
              <a:round/>
              <a:headEnd/>
              <a:tailEnd/>
            </a:ln>
          </p:spPr>
          <p:txBody>
            <a:bodyPr/>
            <a:lstStyle/>
            <a:p>
              <a:endParaRPr lang="en-US"/>
            </a:p>
          </p:txBody>
        </p:sp>
        <p:sp>
          <p:nvSpPr>
            <p:cNvPr id="7263" name="Freeform 23"/>
            <p:cNvSpPr>
              <a:spLocks/>
            </p:cNvSpPr>
            <p:nvPr/>
          </p:nvSpPr>
          <p:spPr bwMode="auto">
            <a:xfrm>
              <a:off x="765" y="2727"/>
              <a:ext cx="166" cy="125"/>
            </a:xfrm>
            <a:custGeom>
              <a:avLst/>
              <a:gdLst>
                <a:gd name="T0" fmla="*/ 666 w 668"/>
                <a:gd name="T1" fmla="*/ 0 h 500"/>
                <a:gd name="T2" fmla="*/ 668 w 668"/>
                <a:gd name="T3" fmla="*/ 500 h 500"/>
                <a:gd name="T4" fmla="*/ 0 w 668"/>
                <a:gd name="T5" fmla="*/ 500 h 500"/>
                <a:gd name="T6" fmla="*/ 0 w 668"/>
                <a:gd name="T7" fmla="*/ 0 h 500"/>
                <a:gd name="T8" fmla="*/ 666 w 668"/>
                <a:gd name="T9" fmla="*/ 0 h 500"/>
                <a:gd name="T10" fmla="*/ 0 60000 65536"/>
                <a:gd name="T11" fmla="*/ 0 60000 65536"/>
                <a:gd name="T12" fmla="*/ 0 60000 65536"/>
                <a:gd name="T13" fmla="*/ 0 60000 65536"/>
                <a:gd name="T14" fmla="*/ 0 60000 65536"/>
                <a:gd name="T15" fmla="*/ 0 w 668"/>
                <a:gd name="T16" fmla="*/ 0 h 500"/>
                <a:gd name="T17" fmla="*/ 668 w 668"/>
                <a:gd name="T18" fmla="*/ 500 h 500"/>
              </a:gdLst>
              <a:ahLst/>
              <a:cxnLst>
                <a:cxn ang="T10">
                  <a:pos x="T0" y="T1"/>
                </a:cxn>
                <a:cxn ang="T11">
                  <a:pos x="T2" y="T3"/>
                </a:cxn>
                <a:cxn ang="T12">
                  <a:pos x="T4" y="T5"/>
                </a:cxn>
                <a:cxn ang="T13">
                  <a:pos x="T6" y="T7"/>
                </a:cxn>
                <a:cxn ang="T14">
                  <a:pos x="T8" y="T9"/>
                </a:cxn>
              </a:cxnLst>
              <a:rect l="T15" t="T16" r="T17" b="T18"/>
              <a:pathLst>
                <a:path w="668" h="500">
                  <a:moveTo>
                    <a:pt x="666" y="0"/>
                  </a:moveTo>
                  <a:lnTo>
                    <a:pt x="668" y="500"/>
                  </a:lnTo>
                  <a:lnTo>
                    <a:pt x="0" y="500"/>
                  </a:lnTo>
                  <a:lnTo>
                    <a:pt x="0" y="0"/>
                  </a:lnTo>
                  <a:lnTo>
                    <a:pt x="666" y="0"/>
                  </a:lnTo>
                  <a:close/>
                </a:path>
              </a:pathLst>
            </a:custGeom>
            <a:noFill/>
            <a:ln w="9525">
              <a:noFill/>
              <a:round/>
              <a:headEnd/>
              <a:tailEnd/>
            </a:ln>
          </p:spPr>
          <p:txBody>
            <a:bodyPr/>
            <a:lstStyle/>
            <a:p>
              <a:endParaRPr lang="en-US"/>
            </a:p>
          </p:txBody>
        </p:sp>
        <p:sp>
          <p:nvSpPr>
            <p:cNvPr id="7264" name="Freeform 24"/>
            <p:cNvSpPr>
              <a:spLocks/>
            </p:cNvSpPr>
            <p:nvPr/>
          </p:nvSpPr>
          <p:spPr bwMode="auto">
            <a:xfrm>
              <a:off x="930" y="2727"/>
              <a:ext cx="2" cy="126"/>
            </a:xfrm>
            <a:custGeom>
              <a:avLst/>
              <a:gdLst>
                <a:gd name="T0" fmla="*/ 6 w 10"/>
                <a:gd name="T1" fmla="*/ 504 h 504"/>
                <a:gd name="T2" fmla="*/ 10 w 10"/>
                <a:gd name="T3" fmla="*/ 500 h 504"/>
                <a:gd name="T4" fmla="*/ 9 w 10"/>
                <a:gd name="T5" fmla="*/ 0 h 504"/>
                <a:gd name="T6" fmla="*/ 0 w 10"/>
                <a:gd name="T7" fmla="*/ 0 h 504"/>
                <a:gd name="T8" fmla="*/ 1 w 10"/>
                <a:gd name="T9" fmla="*/ 500 h 504"/>
                <a:gd name="T10" fmla="*/ 6 w 10"/>
                <a:gd name="T11" fmla="*/ 495 h 504"/>
                <a:gd name="T12" fmla="*/ 6 w 10"/>
                <a:gd name="T13" fmla="*/ 504 h 504"/>
                <a:gd name="T14" fmla="*/ 10 w 10"/>
                <a:gd name="T15" fmla="*/ 504 h 504"/>
                <a:gd name="T16" fmla="*/ 10 w 10"/>
                <a:gd name="T17" fmla="*/ 500 h 504"/>
                <a:gd name="T18" fmla="*/ 6 w 10"/>
                <a:gd name="T19" fmla="*/ 504 h 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04"/>
                <a:gd name="T32" fmla="*/ 10 w 10"/>
                <a:gd name="T33" fmla="*/ 504 h 5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04">
                  <a:moveTo>
                    <a:pt x="6" y="504"/>
                  </a:moveTo>
                  <a:lnTo>
                    <a:pt x="10" y="500"/>
                  </a:lnTo>
                  <a:lnTo>
                    <a:pt x="9" y="0"/>
                  </a:lnTo>
                  <a:lnTo>
                    <a:pt x="0" y="0"/>
                  </a:lnTo>
                  <a:lnTo>
                    <a:pt x="1" y="500"/>
                  </a:lnTo>
                  <a:lnTo>
                    <a:pt x="6" y="495"/>
                  </a:lnTo>
                  <a:lnTo>
                    <a:pt x="6" y="504"/>
                  </a:lnTo>
                  <a:lnTo>
                    <a:pt x="10" y="504"/>
                  </a:lnTo>
                  <a:lnTo>
                    <a:pt x="10" y="500"/>
                  </a:lnTo>
                  <a:lnTo>
                    <a:pt x="6" y="504"/>
                  </a:lnTo>
                  <a:close/>
                </a:path>
              </a:pathLst>
            </a:custGeom>
            <a:noFill/>
            <a:ln w="9525">
              <a:noFill/>
              <a:round/>
              <a:headEnd/>
              <a:tailEnd/>
            </a:ln>
          </p:spPr>
          <p:txBody>
            <a:bodyPr/>
            <a:lstStyle/>
            <a:p>
              <a:endParaRPr lang="en-US"/>
            </a:p>
          </p:txBody>
        </p:sp>
        <p:sp>
          <p:nvSpPr>
            <p:cNvPr id="7265" name="Freeform 25"/>
            <p:cNvSpPr>
              <a:spLocks/>
            </p:cNvSpPr>
            <p:nvPr/>
          </p:nvSpPr>
          <p:spPr bwMode="auto">
            <a:xfrm>
              <a:off x="763" y="2851"/>
              <a:ext cx="168" cy="2"/>
            </a:xfrm>
            <a:custGeom>
              <a:avLst/>
              <a:gdLst>
                <a:gd name="T0" fmla="*/ 0 w 672"/>
                <a:gd name="T1" fmla="*/ 5 h 9"/>
                <a:gd name="T2" fmla="*/ 4 w 672"/>
                <a:gd name="T3" fmla="*/ 9 h 9"/>
                <a:gd name="T4" fmla="*/ 672 w 672"/>
                <a:gd name="T5" fmla="*/ 9 h 9"/>
                <a:gd name="T6" fmla="*/ 672 w 672"/>
                <a:gd name="T7" fmla="*/ 0 h 9"/>
                <a:gd name="T8" fmla="*/ 4 w 672"/>
                <a:gd name="T9" fmla="*/ 0 h 9"/>
                <a:gd name="T10" fmla="*/ 8 w 672"/>
                <a:gd name="T11" fmla="*/ 5 h 9"/>
                <a:gd name="T12" fmla="*/ 0 w 672"/>
                <a:gd name="T13" fmla="*/ 5 h 9"/>
                <a:gd name="T14" fmla="*/ 0 w 672"/>
                <a:gd name="T15" fmla="*/ 9 h 9"/>
                <a:gd name="T16" fmla="*/ 4 w 672"/>
                <a:gd name="T17" fmla="*/ 9 h 9"/>
                <a:gd name="T18" fmla="*/ 0 w 672"/>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9"/>
                <a:gd name="T32" fmla="*/ 672 w 67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2" h="9">
                  <a:moveTo>
                    <a:pt x="0" y="5"/>
                  </a:moveTo>
                  <a:lnTo>
                    <a:pt x="4" y="9"/>
                  </a:lnTo>
                  <a:lnTo>
                    <a:pt x="672" y="9"/>
                  </a:lnTo>
                  <a:lnTo>
                    <a:pt x="672" y="0"/>
                  </a:lnTo>
                  <a:lnTo>
                    <a:pt x="4" y="0"/>
                  </a:lnTo>
                  <a:lnTo>
                    <a:pt x="8" y="5"/>
                  </a:lnTo>
                  <a:lnTo>
                    <a:pt x="0" y="5"/>
                  </a:lnTo>
                  <a:lnTo>
                    <a:pt x="0" y="9"/>
                  </a:lnTo>
                  <a:lnTo>
                    <a:pt x="4" y="9"/>
                  </a:lnTo>
                  <a:lnTo>
                    <a:pt x="0" y="5"/>
                  </a:lnTo>
                  <a:close/>
                </a:path>
              </a:pathLst>
            </a:custGeom>
            <a:noFill/>
            <a:ln w="9525">
              <a:noFill/>
              <a:round/>
              <a:headEnd/>
              <a:tailEnd/>
            </a:ln>
          </p:spPr>
          <p:txBody>
            <a:bodyPr/>
            <a:lstStyle/>
            <a:p>
              <a:endParaRPr lang="en-US"/>
            </a:p>
          </p:txBody>
        </p:sp>
        <p:sp>
          <p:nvSpPr>
            <p:cNvPr id="7266" name="Freeform 26"/>
            <p:cNvSpPr>
              <a:spLocks/>
            </p:cNvSpPr>
            <p:nvPr/>
          </p:nvSpPr>
          <p:spPr bwMode="auto">
            <a:xfrm>
              <a:off x="763" y="2726"/>
              <a:ext cx="3" cy="126"/>
            </a:xfrm>
            <a:custGeom>
              <a:avLst/>
              <a:gdLst>
                <a:gd name="T0" fmla="*/ 4 w 8"/>
                <a:gd name="T1" fmla="*/ 0 h 505"/>
                <a:gd name="T2" fmla="*/ 0 w 8"/>
                <a:gd name="T3" fmla="*/ 5 h 505"/>
                <a:gd name="T4" fmla="*/ 0 w 8"/>
                <a:gd name="T5" fmla="*/ 505 h 505"/>
                <a:gd name="T6" fmla="*/ 8 w 8"/>
                <a:gd name="T7" fmla="*/ 505 h 505"/>
                <a:gd name="T8" fmla="*/ 8 w 8"/>
                <a:gd name="T9" fmla="*/ 5 h 505"/>
                <a:gd name="T10" fmla="*/ 4 w 8"/>
                <a:gd name="T11" fmla="*/ 9 h 505"/>
                <a:gd name="T12" fmla="*/ 4 w 8"/>
                <a:gd name="T13" fmla="*/ 0 h 505"/>
                <a:gd name="T14" fmla="*/ 0 w 8"/>
                <a:gd name="T15" fmla="*/ 0 h 505"/>
                <a:gd name="T16" fmla="*/ 0 w 8"/>
                <a:gd name="T17" fmla="*/ 5 h 505"/>
                <a:gd name="T18" fmla="*/ 4 w 8"/>
                <a:gd name="T19" fmla="*/ 0 h 5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05"/>
                <a:gd name="T32" fmla="*/ 8 w 8"/>
                <a:gd name="T33" fmla="*/ 505 h 5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05">
                  <a:moveTo>
                    <a:pt x="4" y="0"/>
                  </a:moveTo>
                  <a:lnTo>
                    <a:pt x="0" y="5"/>
                  </a:lnTo>
                  <a:lnTo>
                    <a:pt x="0" y="505"/>
                  </a:lnTo>
                  <a:lnTo>
                    <a:pt x="8" y="505"/>
                  </a:lnTo>
                  <a:lnTo>
                    <a:pt x="8" y="5"/>
                  </a:lnTo>
                  <a:lnTo>
                    <a:pt x="4" y="9"/>
                  </a:lnTo>
                  <a:lnTo>
                    <a:pt x="4" y="0"/>
                  </a:lnTo>
                  <a:lnTo>
                    <a:pt x="0" y="0"/>
                  </a:lnTo>
                  <a:lnTo>
                    <a:pt x="0" y="5"/>
                  </a:lnTo>
                  <a:lnTo>
                    <a:pt x="4" y="0"/>
                  </a:lnTo>
                  <a:close/>
                </a:path>
              </a:pathLst>
            </a:custGeom>
            <a:noFill/>
            <a:ln w="9525">
              <a:noFill/>
              <a:round/>
              <a:headEnd/>
              <a:tailEnd/>
            </a:ln>
          </p:spPr>
          <p:txBody>
            <a:bodyPr/>
            <a:lstStyle/>
            <a:p>
              <a:endParaRPr lang="en-US"/>
            </a:p>
          </p:txBody>
        </p:sp>
        <p:sp>
          <p:nvSpPr>
            <p:cNvPr id="7267" name="Freeform 27"/>
            <p:cNvSpPr>
              <a:spLocks/>
            </p:cNvSpPr>
            <p:nvPr/>
          </p:nvSpPr>
          <p:spPr bwMode="auto">
            <a:xfrm>
              <a:off x="765" y="2726"/>
              <a:ext cx="167" cy="2"/>
            </a:xfrm>
            <a:custGeom>
              <a:avLst/>
              <a:gdLst>
                <a:gd name="T0" fmla="*/ 671 w 671"/>
                <a:gd name="T1" fmla="*/ 5 h 9"/>
                <a:gd name="T2" fmla="*/ 666 w 671"/>
                <a:gd name="T3" fmla="*/ 0 h 9"/>
                <a:gd name="T4" fmla="*/ 0 w 671"/>
                <a:gd name="T5" fmla="*/ 0 h 9"/>
                <a:gd name="T6" fmla="*/ 0 w 671"/>
                <a:gd name="T7" fmla="*/ 9 h 9"/>
                <a:gd name="T8" fmla="*/ 666 w 671"/>
                <a:gd name="T9" fmla="*/ 9 h 9"/>
                <a:gd name="T10" fmla="*/ 662 w 671"/>
                <a:gd name="T11" fmla="*/ 5 h 9"/>
                <a:gd name="T12" fmla="*/ 671 w 671"/>
                <a:gd name="T13" fmla="*/ 5 h 9"/>
                <a:gd name="T14" fmla="*/ 671 w 671"/>
                <a:gd name="T15" fmla="*/ 0 h 9"/>
                <a:gd name="T16" fmla="*/ 666 w 671"/>
                <a:gd name="T17" fmla="*/ 0 h 9"/>
                <a:gd name="T18" fmla="*/ 671 w 671"/>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1"/>
                <a:gd name="T31" fmla="*/ 0 h 9"/>
                <a:gd name="T32" fmla="*/ 671 w 67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1" h="9">
                  <a:moveTo>
                    <a:pt x="671" y="5"/>
                  </a:moveTo>
                  <a:lnTo>
                    <a:pt x="666" y="0"/>
                  </a:lnTo>
                  <a:lnTo>
                    <a:pt x="0" y="0"/>
                  </a:lnTo>
                  <a:lnTo>
                    <a:pt x="0" y="9"/>
                  </a:lnTo>
                  <a:lnTo>
                    <a:pt x="666" y="9"/>
                  </a:lnTo>
                  <a:lnTo>
                    <a:pt x="662" y="5"/>
                  </a:lnTo>
                  <a:lnTo>
                    <a:pt x="671" y="5"/>
                  </a:lnTo>
                  <a:lnTo>
                    <a:pt x="671" y="0"/>
                  </a:lnTo>
                  <a:lnTo>
                    <a:pt x="666" y="0"/>
                  </a:lnTo>
                  <a:lnTo>
                    <a:pt x="671" y="5"/>
                  </a:lnTo>
                  <a:close/>
                </a:path>
              </a:pathLst>
            </a:custGeom>
            <a:noFill/>
            <a:ln w="9525">
              <a:noFill/>
              <a:round/>
              <a:headEnd/>
              <a:tailEnd/>
            </a:ln>
          </p:spPr>
          <p:txBody>
            <a:bodyPr/>
            <a:lstStyle/>
            <a:p>
              <a:endParaRPr lang="en-US"/>
            </a:p>
          </p:txBody>
        </p:sp>
        <p:sp>
          <p:nvSpPr>
            <p:cNvPr id="7268" name="Rectangle 28"/>
            <p:cNvSpPr>
              <a:spLocks noChangeArrowheads="1"/>
            </p:cNvSpPr>
            <p:nvPr/>
          </p:nvSpPr>
          <p:spPr bwMode="auto">
            <a:xfrm>
              <a:off x="787" y="2790"/>
              <a:ext cx="65" cy="35"/>
            </a:xfrm>
            <a:prstGeom prst="rect">
              <a:avLst/>
            </a:prstGeom>
            <a:noFill/>
            <a:ln w="9525">
              <a:noFill/>
              <a:miter lim="800000"/>
              <a:headEnd/>
              <a:tailEnd/>
            </a:ln>
          </p:spPr>
          <p:txBody>
            <a:bodyPr/>
            <a:lstStyle/>
            <a:p>
              <a:endParaRPr lang="en-US"/>
            </a:p>
          </p:txBody>
        </p:sp>
        <p:sp>
          <p:nvSpPr>
            <p:cNvPr id="7269" name="Freeform 29"/>
            <p:cNvSpPr>
              <a:spLocks/>
            </p:cNvSpPr>
            <p:nvPr/>
          </p:nvSpPr>
          <p:spPr bwMode="auto">
            <a:xfrm>
              <a:off x="851" y="2790"/>
              <a:ext cx="2" cy="36"/>
            </a:xfrm>
            <a:custGeom>
              <a:avLst/>
              <a:gdLst>
                <a:gd name="T0" fmla="*/ 5 w 9"/>
                <a:gd name="T1" fmla="*/ 145 h 145"/>
                <a:gd name="T2" fmla="*/ 9 w 9"/>
                <a:gd name="T3" fmla="*/ 141 h 145"/>
                <a:gd name="T4" fmla="*/ 9 w 9"/>
                <a:gd name="T5" fmla="*/ 0 h 145"/>
                <a:gd name="T6" fmla="*/ 0 w 9"/>
                <a:gd name="T7" fmla="*/ 0 h 145"/>
                <a:gd name="T8" fmla="*/ 0 w 9"/>
                <a:gd name="T9" fmla="*/ 141 h 145"/>
                <a:gd name="T10" fmla="*/ 5 w 9"/>
                <a:gd name="T11" fmla="*/ 137 h 145"/>
                <a:gd name="T12" fmla="*/ 5 w 9"/>
                <a:gd name="T13" fmla="*/ 145 h 145"/>
                <a:gd name="T14" fmla="*/ 9 w 9"/>
                <a:gd name="T15" fmla="*/ 145 h 145"/>
                <a:gd name="T16" fmla="*/ 9 w 9"/>
                <a:gd name="T17" fmla="*/ 141 h 145"/>
                <a:gd name="T18" fmla="*/ 5 w 9"/>
                <a:gd name="T19" fmla="*/ 145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5"/>
                <a:gd name="T32" fmla="*/ 9 w 9"/>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5">
                  <a:moveTo>
                    <a:pt x="5" y="145"/>
                  </a:moveTo>
                  <a:lnTo>
                    <a:pt x="9" y="141"/>
                  </a:lnTo>
                  <a:lnTo>
                    <a:pt x="9" y="0"/>
                  </a:lnTo>
                  <a:lnTo>
                    <a:pt x="0" y="0"/>
                  </a:lnTo>
                  <a:lnTo>
                    <a:pt x="0" y="141"/>
                  </a:lnTo>
                  <a:lnTo>
                    <a:pt x="5" y="137"/>
                  </a:lnTo>
                  <a:lnTo>
                    <a:pt x="5" y="145"/>
                  </a:lnTo>
                  <a:lnTo>
                    <a:pt x="9" y="145"/>
                  </a:lnTo>
                  <a:lnTo>
                    <a:pt x="9" y="141"/>
                  </a:lnTo>
                  <a:lnTo>
                    <a:pt x="5" y="145"/>
                  </a:lnTo>
                  <a:close/>
                </a:path>
              </a:pathLst>
            </a:custGeom>
            <a:noFill/>
            <a:ln w="9525">
              <a:noFill/>
              <a:round/>
              <a:headEnd/>
              <a:tailEnd/>
            </a:ln>
          </p:spPr>
          <p:txBody>
            <a:bodyPr/>
            <a:lstStyle/>
            <a:p>
              <a:endParaRPr lang="en-US"/>
            </a:p>
          </p:txBody>
        </p:sp>
        <p:sp>
          <p:nvSpPr>
            <p:cNvPr id="7270" name="Freeform 30"/>
            <p:cNvSpPr>
              <a:spLocks/>
            </p:cNvSpPr>
            <p:nvPr/>
          </p:nvSpPr>
          <p:spPr bwMode="auto">
            <a:xfrm>
              <a:off x="786" y="2824"/>
              <a:ext cx="66" cy="2"/>
            </a:xfrm>
            <a:custGeom>
              <a:avLst/>
              <a:gdLst>
                <a:gd name="T0" fmla="*/ 0 w 263"/>
                <a:gd name="T1" fmla="*/ 4 h 8"/>
                <a:gd name="T2" fmla="*/ 4 w 263"/>
                <a:gd name="T3" fmla="*/ 8 h 8"/>
                <a:gd name="T4" fmla="*/ 263 w 263"/>
                <a:gd name="T5" fmla="*/ 8 h 8"/>
                <a:gd name="T6" fmla="*/ 263 w 263"/>
                <a:gd name="T7" fmla="*/ 0 h 8"/>
                <a:gd name="T8" fmla="*/ 4 w 263"/>
                <a:gd name="T9" fmla="*/ 0 h 8"/>
                <a:gd name="T10" fmla="*/ 9 w 263"/>
                <a:gd name="T11" fmla="*/ 4 h 8"/>
                <a:gd name="T12" fmla="*/ 0 w 263"/>
                <a:gd name="T13" fmla="*/ 4 h 8"/>
                <a:gd name="T14" fmla="*/ 0 w 263"/>
                <a:gd name="T15" fmla="*/ 8 h 8"/>
                <a:gd name="T16" fmla="*/ 4 w 263"/>
                <a:gd name="T17" fmla="*/ 8 h 8"/>
                <a:gd name="T18" fmla="*/ 0 w 263"/>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8"/>
                <a:gd name="T32" fmla="*/ 263 w 26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8">
                  <a:moveTo>
                    <a:pt x="0" y="4"/>
                  </a:moveTo>
                  <a:lnTo>
                    <a:pt x="4" y="8"/>
                  </a:lnTo>
                  <a:lnTo>
                    <a:pt x="263" y="8"/>
                  </a:lnTo>
                  <a:lnTo>
                    <a:pt x="263" y="0"/>
                  </a:lnTo>
                  <a:lnTo>
                    <a:pt x="4" y="0"/>
                  </a:lnTo>
                  <a:lnTo>
                    <a:pt x="9" y="4"/>
                  </a:lnTo>
                  <a:lnTo>
                    <a:pt x="0" y="4"/>
                  </a:lnTo>
                  <a:lnTo>
                    <a:pt x="0" y="8"/>
                  </a:lnTo>
                  <a:lnTo>
                    <a:pt x="4" y="8"/>
                  </a:lnTo>
                  <a:lnTo>
                    <a:pt x="0" y="4"/>
                  </a:lnTo>
                  <a:close/>
                </a:path>
              </a:pathLst>
            </a:custGeom>
            <a:noFill/>
            <a:ln w="9525">
              <a:noFill/>
              <a:round/>
              <a:headEnd/>
              <a:tailEnd/>
            </a:ln>
          </p:spPr>
          <p:txBody>
            <a:bodyPr/>
            <a:lstStyle/>
            <a:p>
              <a:endParaRPr lang="en-US"/>
            </a:p>
          </p:txBody>
        </p:sp>
        <p:sp>
          <p:nvSpPr>
            <p:cNvPr id="7271" name="Freeform 31"/>
            <p:cNvSpPr>
              <a:spLocks/>
            </p:cNvSpPr>
            <p:nvPr/>
          </p:nvSpPr>
          <p:spPr bwMode="auto">
            <a:xfrm>
              <a:off x="786" y="2789"/>
              <a:ext cx="2" cy="36"/>
            </a:xfrm>
            <a:custGeom>
              <a:avLst/>
              <a:gdLst>
                <a:gd name="T0" fmla="*/ 4 w 9"/>
                <a:gd name="T1" fmla="*/ 0 h 145"/>
                <a:gd name="T2" fmla="*/ 0 w 9"/>
                <a:gd name="T3" fmla="*/ 4 h 145"/>
                <a:gd name="T4" fmla="*/ 0 w 9"/>
                <a:gd name="T5" fmla="*/ 145 h 145"/>
                <a:gd name="T6" fmla="*/ 9 w 9"/>
                <a:gd name="T7" fmla="*/ 145 h 145"/>
                <a:gd name="T8" fmla="*/ 9 w 9"/>
                <a:gd name="T9" fmla="*/ 4 h 145"/>
                <a:gd name="T10" fmla="*/ 4 w 9"/>
                <a:gd name="T11" fmla="*/ 8 h 145"/>
                <a:gd name="T12" fmla="*/ 4 w 9"/>
                <a:gd name="T13" fmla="*/ 0 h 145"/>
                <a:gd name="T14" fmla="*/ 0 w 9"/>
                <a:gd name="T15" fmla="*/ 0 h 145"/>
                <a:gd name="T16" fmla="*/ 0 w 9"/>
                <a:gd name="T17" fmla="*/ 4 h 145"/>
                <a:gd name="T18" fmla="*/ 4 w 9"/>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5"/>
                <a:gd name="T32" fmla="*/ 9 w 9"/>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5">
                  <a:moveTo>
                    <a:pt x="4" y="0"/>
                  </a:moveTo>
                  <a:lnTo>
                    <a:pt x="0" y="4"/>
                  </a:lnTo>
                  <a:lnTo>
                    <a:pt x="0" y="145"/>
                  </a:lnTo>
                  <a:lnTo>
                    <a:pt x="9" y="145"/>
                  </a:lnTo>
                  <a:lnTo>
                    <a:pt x="9" y="4"/>
                  </a:lnTo>
                  <a:lnTo>
                    <a:pt x="4" y="8"/>
                  </a:lnTo>
                  <a:lnTo>
                    <a:pt x="4" y="0"/>
                  </a:lnTo>
                  <a:lnTo>
                    <a:pt x="0" y="0"/>
                  </a:lnTo>
                  <a:lnTo>
                    <a:pt x="0" y="4"/>
                  </a:lnTo>
                  <a:lnTo>
                    <a:pt x="4" y="0"/>
                  </a:lnTo>
                  <a:close/>
                </a:path>
              </a:pathLst>
            </a:custGeom>
            <a:noFill/>
            <a:ln w="9525">
              <a:noFill/>
              <a:round/>
              <a:headEnd/>
              <a:tailEnd/>
            </a:ln>
          </p:spPr>
          <p:txBody>
            <a:bodyPr/>
            <a:lstStyle/>
            <a:p>
              <a:endParaRPr lang="en-US"/>
            </a:p>
          </p:txBody>
        </p:sp>
        <p:sp>
          <p:nvSpPr>
            <p:cNvPr id="7272" name="Freeform 32"/>
            <p:cNvSpPr>
              <a:spLocks/>
            </p:cNvSpPr>
            <p:nvPr/>
          </p:nvSpPr>
          <p:spPr bwMode="auto">
            <a:xfrm>
              <a:off x="787" y="2789"/>
              <a:ext cx="66" cy="2"/>
            </a:xfrm>
            <a:custGeom>
              <a:avLst/>
              <a:gdLst>
                <a:gd name="T0" fmla="*/ 263 w 263"/>
                <a:gd name="T1" fmla="*/ 4 h 8"/>
                <a:gd name="T2" fmla="*/ 259 w 263"/>
                <a:gd name="T3" fmla="*/ 0 h 8"/>
                <a:gd name="T4" fmla="*/ 0 w 263"/>
                <a:gd name="T5" fmla="*/ 0 h 8"/>
                <a:gd name="T6" fmla="*/ 0 w 263"/>
                <a:gd name="T7" fmla="*/ 8 h 8"/>
                <a:gd name="T8" fmla="*/ 259 w 263"/>
                <a:gd name="T9" fmla="*/ 8 h 8"/>
                <a:gd name="T10" fmla="*/ 254 w 263"/>
                <a:gd name="T11" fmla="*/ 4 h 8"/>
                <a:gd name="T12" fmla="*/ 263 w 263"/>
                <a:gd name="T13" fmla="*/ 4 h 8"/>
                <a:gd name="T14" fmla="*/ 263 w 263"/>
                <a:gd name="T15" fmla="*/ 0 h 8"/>
                <a:gd name="T16" fmla="*/ 259 w 263"/>
                <a:gd name="T17" fmla="*/ 0 h 8"/>
                <a:gd name="T18" fmla="*/ 263 w 263"/>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8"/>
                <a:gd name="T32" fmla="*/ 263 w 26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8">
                  <a:moveTo>
                    <a:pt x="263" y="4"/>
                  </a:moveTo>
                  <a:lnTo>
                    <a:pt x="259" y="0"/>
                  </a:lnTo>
                  <a:lnTo>
                    <a:pt x="0" y="0"/>
                  </a:lnTo>
                  <a:lnTo>
                    <a:pt x="0" y="8"/>
                  </a:lnTo>
                  <a:lnTo>
                    <a:pt x="259" y="8"/>
                  </a:lnTo>
                  <a:lnTo>
                    <a:pt x="254" y="4"/>
                  </a:lnTo>
                  <a:lnTo>
                    <a:pt x="263" y="4"/>
                  </a:lnTo>
                  <a:lnTo>
                    <a:pt x="263" y="0"/>
                  </a:lnTo>
                  <a:lnTo>
                    <a:pt x="259" y="0"/>
                  </a:lnTo>
                  <a:lnTo>
                    <a:pt x="263" y="4"/>
                  </a:lnTo>
                  <a:close/>
                </a:path>
              </a:pathLst>
            </a:custGeom>
            <a:noFill/>
            <a:ln w="9525">
              <a:noFill/>
              <a:round/>
              <a:headEnd/>
              <a:tailEnd/>
            </a:ln>
          </p:spPr>
          <p:txBody>
            <a:bodyPr/>
            <a:lstStyle/>
            <a:p>
              <a:endParaRPr lang="en-US"/>
            </a:p>
          </p:txBody>
        </p:sp>
        <p:sp>
          <p:nvSpPr>
            <p:cNvPr id="7273" name="Freeform 33"/>
            <p:cNvSpPr>
              <a:spLocks/>
            </p:cNvSpPr>
            <p:nvPr/>
          </p:nvSpPr>
          <p:spPr bwMode="auto">
            <a:xfrm>
              <a:off x="793" y="2796"/>
              <a:ext cx="52" cy="23"/>
            </a:xfrm>
            <a:custGeom>
              <a:avLst/>
              <a:gdLst>
                <a:gd name="T0" fmla="*/ 209 w 210"/>
                <a:gd name="T1" fmla="*/ 0 h 90"/>
                <a:gd name="T2" fmla="*/ 210 w 210"/>
                <a:gd name="T3" fmla="*/ 90 h 90"/>
                <a:gd name="T4" fmla="*/ 1 w 210"/>
                <a:gd name="T5" fmla="*/ 90 h 90"/>
                <a:gd name="T6" fmla="*/ 0 w 210"/>
                <a:gd name="T7" fmla="*/ 0 h 90"/>
                <a:gd name="T8" fmla="*/ 209 w 210"/>
                <a:gd name="T9" fmla="*/ 0 h 90"/>
                <a:gd name="T10" fmla="*/ 0 60000 65536"/>
                <a:gd name="T11" fmla="*/ 0 60000 65536"/>
                <a:gd name="T12" fmla="*/ 0 60000 65536"/>
                <a:gd name="T13" fmla="*/ 0 60000 65536"/>
                <a:gd name="T14" fmla="*/ 0 60000 65536"/>
                <a:gd name="T15" fmla="*/ 0 w 210"/>
                <a:gd name="T16" fmla="*/ 0 h 90"/>
                <a:gd name="T17" fmla="*/ 210 w 210"/>
                <a:gd name="T18" fmla="*/ 90 h 90"/>
              </a:gdLst>
              <a:ahLst/>
              <a:cxnLst>
                <a:cxn ang="T10">
                  <a:pos x="T0" y="T1"/>
                </a:cxn>
                <a:cxn ang="T11">
                  <a:pos x="T2" y="T3"/>
                </a:cxn>
                <a:cxn ang="T12">
                  <a:pos x="T4" y="T5"/>
                </a:cxn>
                <a:cxn ang="T13">
                  <a:pos x="T6" y="T7"/>
                </a:cxn>
                <a:cxn ang="T14">
                  <a:pos x="T8" y="T9"/>
                </a:cxn>
              </a:cxnLst>
              <a:rect l="T15" t="T16" r="T17" b="T18"/>
              <a:pathLst>
                <a:path w="210" h="90">
                  <a:moveTo>
                    <a:pt x="209" y="0"/>
                  </a:moveTo>
                  <a:lnTo>
                    <a:pt x="210" y="90"/>
                  </a:lnTo>
                  <a:lnTo>
                    <a:pt x="1" y="90"/>
                  </a:lnTo>
                  <a:lnTo>
                    <a:pt x="0" y="0"/>
                  </a:lnTo>
                  <a:lnTo>
                    <a:pt x="209" y="0"/>
                  </a:lnTo>
                  <a:close/>
                </a:path>
              </a:pathLst>
            </a:custGeom>
            <a:noFill/>
            <a:ln w="9525">
              <a:noFill/>
              <a:round/>
              <a:headEnd/>
              <a:tailEnd/>
            </a:ln>
          </p:spPr>
          <p:txBody>
            <a:bodyPr/>
            <a:lstStyle/>
            <a:p>
              <a:endParaRPr lang="en-US"/>
            </a:p>
          </p:txBody>
        </p:sp>
        <p:sp>
          <p:nvSpPr>
            <p:cNvPr id="7274" name="Freeform 34"/>
            <p:cNvSpPr>
              <a:spLocks/>
            </p:cNvSpPr>
            <p:nvPr/>
          </p:nvSpPr>
          <p:spPr bwMode="auto">
            <a:xfrm>
              <a:off x="844" y="2796"/>
              <a:ext cx="2" cy="24"/>
            </a:xfrm>
            <a:custGeom>
              <a:avLst/>
              <a:gdLst>
                <a:gd name="T0" fmla="*/ 4 w 9"/>
                <a:gd name="T1" fmla="*/ 94 h 94"/>
                <a:gd name="T2" fmla="*/ 8 w 9"/>
                <a:gd name="T3" fmla="*/ 90 h 94"/>
                <a:gd name="T4" fmla="*/ 7 w 9"/>
                <a:gd name="T5" fmla="*/ 0 h 94"/>
                <a:gd name="T6" fmla="*/ 0 w 9"/>
                <a:gd name="T7" fmla="*/ 0 h 94"/>
                <a:gd name="T8" fmla="*/ 1 w 9"/>
                <a:gd name="T9" fmla="*/ 90 h 94"/>
                <a:gd name="T10" fmla="*/ 4 w 9"/>
                <a:gd name="T11" fmla="*/ 85 h 94"/>
                <a:gd name="T12" fmla="*/ 4 w 9"/>
                <a:gd name="T13" fmla="*/ 94 h 94"/>
                <a:gd name="T14" fmla="*/ 9 w 9"/>
                <a:gd name="T15" fmla="*/ 94 h 94"/>
                <a:gd name="T16" fmla="*/ 9 w 9"/>
                <a:gd name="T17" fmla="*/ 90 h 94"/>
                <a:gd name="T18" fmla="*/ 4 w 9"/>
                <a:gd name="T19" fmla="*/ 9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4"/>
                <a:gd name="T32" fmla="*/ 9 w 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4">
                  <a:moveTo>
                    <a:pt x="4" y="94"/>
                  </a:moveTo>
                  <a:lnTo>
                    <a:pt x="8" y="90"/>
                  </a:lnTo>
                  <a:lnTo>
                    <a:pt x="7" y="0"/>
                  </a:lnTo>
                  <a:lnTo>
                    <a:pt x="0" y="0"/>
                  </a:lnTo>
                  <a:lnTo>
                    <a:pt x="1" y="90"/>
                  </a:lnTo>
                  <a:lnTo>
                    <a:pt x="4" y="85"/>
                  </a:lnTo>
                  <a:lnTo>
                    <a:pt x="4" y="94"/>
                  </a:lnTo>
                  <a:lnTo>
                    <a:pt x="9" y="94"/>
                  </a:lnTo>
                  <a:lnTo>
                    <a:pt x="9" y="90"/>
                  </a:lnTo>
                  <a:lnTo>
                    <a:pt x="4" y="94"/>
                  </a:lnTo>
                  <a:close/>
                </a:path>
              </a:pathLst>
            </a:custGeom>
            <a:noFill/>
            <a:ln w="9525">
              <a:noFill/>
              <a:round/>
              <a:headEnd/>
              <a:tailEnd/>
            </a:ln>
          </p:spPr>
          <p:txBody>
            <a:bodyPr/>
            <a:lstStyle/>
            <a:p>
              <a:endParaRPr lang="en-US"/>
            </a:p>
          </p:txBody>
        </p:sp>
        <p:sp>
          <p:nvSpPr>
            <p:cNvPr id="7275" name="Freeform 35"/>
            <p:cNvSpPr>
              <a:spLocks/>
            </p:cNvSpPr>
            <p:nvPr/>
          </p:nvSpPr>
          <p:spPr bwMode="auto">
            <a:xfrm>
              <a:off x="792" y="2818"/>
              <a:ext cx="53" cy="2"/>
            </a:xfrm>
            <a:custGeom>
              <a:avLst/>
              <a:gdLst>
                <a:gd name="T0" fmla="*/ 1 w 213"/>
                <a:gd name="T1" fmla="*/ 5 h 9"/>
                <a:gd name="T2" fmla="*/ 4 w 213"/>
                <a:gd name="T3" fmla="*/ 9 h 9"/>
                <a:gd name="T4" fmla="*/ 213 w 213"/>
                <a:gd name="T5" fmla="*/ 9 h 9"/>
                <a:gd name="T6" fmla="*/ 213 w 213"/>
                <a:gd name="T7" fmla="*/ 0 h 9"/>
                <a:gd name="T8" fmla="*/ 4 w 213"/>
                <a:gd name="T9" fmla="*/ 0 h 9"/>
                <a:gd name="T10" fmla="*/ 8 w 213"/>
                <a:gd name="T11" fmla="*/ 5 h 9"/>
                <a:gd name="T12" fmla="*/ 0 w 213"/>
                <a:gd name="T13" fmla="*/ 5 h 9"/>
                <a:gd name="T14" fmla="*/ 1 w 213"/>
                <a:gd name="T15" fmla="*/ 8 h 9"/>
                <a:gd name="T16" fmla="*/ 4 w 213"/>
                <a:gd name="T17" fmla="*/ 9 h 9"/>
                <a:gd name="T18" fmla="*/ 1 w 213"/>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9"/>
                <a:gd name="T32" fmla="*/ 213 w 21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9">
                  <a:moveTo>
                    <a:pt x="1" y="5"/>
                  </a:moveTo>
                  <a:lnTo>
                    <a:pt x="4" y="9"/>
                  </a:lnTo>
                  <a:lnTo>
                    <a:pt x="213" y="9"/>
                  </a:lnTo>
                  <a:lnTo>
                    <a:pt x="213" y="0"/>
                  </a:lnTo>
                  <a:lnTo>
                    <a:pt x="4" y="0"/>
                  </a:lnTo>
                  <a:lnTo>
                    <a:pt x="8" y="5"/>
                  </a:lnTo>
                  <a:lnTo>
                    <a:pt x="0" y="5"/>
                  </a:lnTo>
                  <a:lnTo>
                    <a:pt x="1" y="8"/>
                  </a:lnTo>
                  <a:lnTo>
                    <a:pt x="4" y="9"/>
                  </a:lnTo>
                  <a:lnTo>
                    <a:pt x="1" y="5"/>
                  </a:lnTo>
                  <a:close/>
                </a:path>
              </a:pathLst>
            </a:custGeom>
            <a:noFill/>
            <a:ln w="9525">
              <a:noFill/>
              <a:round/>
              <a:headEnd/>
              <a:tailEnd/>
            </a:ln>
          </p:spPr>
          <p:txBody>
            <a:bodyPr/>
            <a:lstStyle/>
            <a:p>
              <a:endParaRPr lang="en-US"/>
            </a:p>
          </p:txBody>
        </p:sp>
        <p:sp>
          <p:nvSpPr>
            <p:cNvPr id="7276" name="Freeform 36"/>
            <p:cNvSpPr>
              <a:spLocks/>
            </p:cNvSpPr>
            <p:nvPr/>
          </p:nvSpPr>
          <p:spPr bwMode="auto">
            <a:xfrm>
              <a:off x="792" y="2795"/>
              <a:ext cx="2" cy="24"/>
            </a:xfrm>
            <a:custGeom>
              <a:avLst/>
              <a:gdLst>
                <a:gd name="T0" fmla="*/ 4 w 9"/>
                <a:gd name="T1" fmla="*/ 0 h 94"/>
                <a:gd name="T2" fmla="*/ 1 w 9"/>
                <a:gd name="T3" fmla="*/ 4 h 94"/>
                <a:gd name="T4" fmla="*/ 2 w 9"/>
                <a:gd name="T5" fmla="*/ 94 h 94"/>
                <a:gd name="T6" fmla="*/ 9 w 9"/>
                <a:gd name="T7" fmla="*/ 94 h 94"/>
                <a:gd name="T8" fmla="*/ 8 w 9"/>
                <a:gd name="T9" fmla="*/ 4 h 94"/>
                <a:gd name="T10" fmla="*/ 4 w 9"/>
                <a:gd name="T11" fmla="*/ 9 h 94"/>
                <a:gd name="T12" fmla="*/ 4 w 9"/>
                <a:gd name="T13" fmla="*/ 0 h 94"/>
                <a:gd name="T14" fmla="*/ 0 w 9"/>
                <a:gd name="T15" fmla="*/ 0 h 94"/>
                <a:gd name="T16" fmla="*/ 0 w 9"/>
                <a:gd name="T17" fmla="*/ 4 h 94"/>
                <a:gd name="T18" fmla="*/ 4 w 9"/>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4"/>
                <a:gd name="T32" fmla="*/ 9 w 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4">
                  <a:moveTo>
                    <a:pt x="4" y="0"/>
                  </a:moveTo>
                  <a:lnTo>
                    <a:pt x="1" y="4"/>
                  </a:lnTo>
                  <a:lnTo>
                    <a:pt x="2" y="94"/>
                  </a:lnTo>
                  <a:lnTo>
                    <a:pt x="9" y="94"/>
                  </a:lnTo>
                  <a:lnTo>
                    <a:pt x="8" y="4"/>
                  </a:lnTo>
                  <a:lnTo>
                    <a:pt x="4" y="9"/>
                  </a:lnTo>
                  <a:lnTo>
                    <a:pt x="4" y="0"/>
                  </a:lnTo>
                  <a:lnTo>
                    <a:pt x="0" y="0"/>
                  </a:lnTo>
                  <a:lnTo>
                    <a:pt x="0" y="4"/>
                  </a:lnTo>
                  <a:lnTo>
                    <a:pt x="4" y="0"/>
                  </a:lnTo>
                  <a:close/>
                </a:path>
              </a:pathLst>
            </a:custGeom>
            <a:noFill/>
            <a:ln w="9525">
              <a:noFill/>
              <a:round/>
              <a:headEnd/>
              <a:tailEnd/>
            </a:ln>
          </p:spPr>
          <p:txBody>
            <a:bodyPr/>
            <a:lstStyle/>
            <a:p>
              <a:endParaRPr lang="en-US"/>
            </a:p>
          </p:txBody>
        </p:sp>
        <p:sp>
          <p:nvSpPr>
            <p:cNvPr id="7277" name="Freeform 37"/>
            <p:cNvSpPr>
              <a:spLocks/>
            </p:cNvSpPr>
            <p:nvPr/>
          </p:nvSpPr>
          <p:spPr bwMode="auto">
            <a:xfrm>
              <a:off x="793" y="2795"/>
              <a:ext cx="53" cy="2"/>
            </a:xfrm>
            <a:custGeom>
              <a:avLst/>
              <a:gdLst>
                <a:gd name="T0" fmla="*/ 213 w 214"/>
                <a:gd name="T1" fmla="*/ 4 h 9"/>
                <a:gd name="T2" fmla="*/ 209 w 214"/>
                <a:gd name="T3" fmla="*/ 0 h 9"/>
                <a:gd name="T4" fmla="*/ 0 w 214"/>
                <a:gd name="T5" fmla="*/ 0 h 9"/>
                <a:gd name="T6" fmla="*/ 0 w 214"/>
                <a:gd name="T7" fmla="*/ 9 h 9"/>
                <a:gd name="T8" fmla="*/ 209 w 214"/>
                <a:gd name="T9" fmla="*/ 9 h 9"/>
                <a:gd name="T10" fmla="*/ 206 w 214"/>
                <a:gd name="T11" fmla="*/ 4 h 9"/>
                <a:gd name="T12" fmla="*/ 214 w 214"/>
                <a:gd name="T13" fmla="*/ 4 h 9"/>
                <a:gd name="T14" fmla="*/ 213 w 214"/>
                <a:gd name="T15" fmla="*/ 1 h 9"/>
                <a:gd name="T16" fmla="*/ 209 w 214"/>
                <a:gd name="T17" fmla="*/ 0 h 9"/>
                <a:gd name="T18" fmla="*/ 213 w 214"/>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9"/>
                <a:gd name="T32" fmla="*/ 214 w 2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9">
                  <a:moveTo>
                    <a:pt x="213" y="4"/>
                  </a:moveTo>
                  <a:lnTo>
                    <a:pt x="209" y="0"/>
                  </a:lnTo>
                  <a:lnTo>
                    <a:pt x="0" y="0"/>
                  </a:lnTo>
                  <a:lnTo>
                    <a:pt x="0" y="9"/>
                  </a:lnTo>
                  <a:lnTo>
                    <a:pt x="209" y="9"/>
                  </a:lnTo>
                  <a:lnTo>
                    <a:pt x="206" y="4"/>
                  </a:lnTo>
                  <a:lnTo>
                    <a:pt x="214" y="4"/>
                  </a:lnTo>
                  <a:lnTo>
                    <a:pt x="213" y="1"/>
                  </a:lnTo>
                  <a:lnTo>
                    <a:pt x="209" y="0"/>
                  </a:lnTo>
                  <a:lnTo>
                    <a:pt x="213" y="4"/>
                  </a:lnTo>
                  <a:close/>
                </a:path>
              </a:pathLst>
            </a:custGeom>
            <a:noFill/>
            <a:ln w="9525">
              <a:noFill/>
              <a:round/>
              <a:headEnd/>
              <a:tailEnd/>
            </a:ln>
          </p:spPr>
          <p:txBody>
            <a:bodyPr/>
            <a:lstStyle/>
            <a:p>
              <a:endParaRPr lang="en-US"/>
            </a:p>
          </p:txBody>
        </p:sp>
        <p:sp>
          <p:nvSpPr>
            <p:cNvPr id="7278" name="Freeform 38"/>
            <p:cNvSpPr>
              <a:spLocks/>
            </p:cNvSpPr>
            <p:nvPr/>
          </p:nvSpPr>
          <p:spPr bwMode="auto">
            <a:xfrm>
              <a:off x="799" y="2740"/>
              <a:ext cx="85" cy="72"/>
            </a:xfrm>
            <a:custGeom>
              <a:avLst/>
              <a:gdLst>
                <a:gd name="T0" fmla="*/ 281 w 340"/>
                <a:gd name="T1" fmla="*/ 286 h 286"/>
                <a:gd name="T2" fmla="*/ 0 w 340"/>
                <a:gd name="T3" fmla="*/ 84 h 286"/>
                <a:gd name="T4" fmla="*/ 60 w 340"/>
                <a:gd name="T5" fmla="*/ 0 h 286"/>
                <a:gd name="T6" fmla="*/ 340 w 340"/>
                <a:gd name="T7" fmla="*/ 201 h 286"/>
                <a:gd name="T8" fmla="*/ 281 w 340"/>
                <a:gd name="T9" fmla="*/ 286 h 286"/>
                <a:gd name="T10" fmla="*/ 0 60000 65536"/>
                <a:gd name="T11" fmla="*/ 0 60000 65536"/>
                <a:gd name="T12" fmla="*/ 0 60000 65536"/>
                <a:gd name="T13" fmla="*/ 0 60000 65536"/>
                <a:gd name="T14" fmla="*/ 0 60000 65536"/>
                <a:gd name="T15" fmla="*/ 0 w 340"/>
                <a:gd name="T16" fmla="*/ 0 h 286"/>
                <a:gd name="T17" fmla="*/ 340 w 340"/>
                <a:gd name="T18" fmla="*/ 286 h 286"/>
              </a:gdLst>
              <a:ahLst/>
              <a:cxnLst>
                <a:cxn ang="T10">
                  <a:pos x="T0" y="T1"/>
                </a:cxn>
                <a:cxn ang="T11">
                  <a:pos x="T2" y="T3"/>
                </a:cxn>
                <a:cxn ang="T12">
                  <a:pos x="T4" y="T5"/>
                </a:cxn>
                <a:cxn ang="T13">
                  <a:pos x="T6" y="T7"/>
                </a:cxn>
                <a:cxn ang="T14">
                  <a:pos x="T8" y="T9"/>
                </a:cxn>
              </a:cxnLst>
              <a:rect l="T15" t="T16" r="T17" b="T18"/>
              <a:pathLst>
                <a:path w="340" h="286">
                  <a:moveTo>
                    <a:pt x="281" y="286"/>
                  </a:moveTo>
                  <a:lnTo>
                    <a:pt x="0" y="84"/>
                  </a:lnTo>
                  <a:lnTo>
                    <a:pt x="60" y="0"/>
                  </a:lnTo>
                  <a:lnTo>
                    <a:pt x="340" y="201"/>
                  </a:lnTo>
                  <a:lnTo>
                    <a:pt x="281" y="286"/>
                  </a:lnTo>
                  <a:close/>
                </a:path>
              </a:pathLst>
            </a:custGeom>
            <a:noFill/>
            <a:ln w="9525">
              <a:noFill/>
              <a:round/>
              <a:headEnd/>
              <a:tailEnd/>
            </a:ln>
          </p:spPr>
          <p:txBody>
            <a:bodyPr/>
            <a:lstStyle/>
            <a:p>
              <a:endParaRPr lang="en-US"/>
            </a:p>
          </p:txBody>
        </p:sp>
        <p:sp>
          <p:nvSpPr>
            <p:cNvPr id="7279" name="Freeform 39"/>
            <p:cNvSpPr>
              <a:spLocks/>
            </p:cNvSpPr>
            <p:nvPr/>
          </p:nvSpPr>
          <p:spPr bwMode="auto">
            <a:xfrm>
              <a:off x="797" y="2761"/>
              <a:ext cx="73" cy="52"/>
            </a:xfrm>
            <a:custGeom>
              <a:avLst/>
              <a:gdLst>
                <a:gd name="T0" fmla="*/ 2 w 288"/>
                <a:gd name="T1" fmla="*/ 1 h 208"/>
                <a:gd name="T2" fmla="*/ 3 w 288"/>
                <a:gd name="T3" fmla="*/ 7 h 208"/>
                <a:gd name="T4" fmla="*/ 284 w 288"/>
                <a:gd name="T5" fmla="*/ 208 h 208"/>
                <a:gd name="T6" fmla="*/ 288 w 288"/>
                <a:gd name="T7" fmla="*/ 202 h 208"/>
                <a:gd name="T8" fmla="*/ 8 w 288"/>
                <a:gd name="T9" fmla="*/ 0 h 208"/>
                <a:gd name="T10" fmla="*/ 9 w 288"/>
                <a:gd name="T11" fmla="*/ 6 h 208"/>
                <a:gd name="T12" fmla="*/ 2 w 288"/>
                <a:gd name="T13" fmla="*/ 1 h 208"/>
                <a:gd name="T14" fmla="*/ 0 w 288"/>
                <a:gd name="T15" fmla="*/ 3 h 208"/>
                <a:gd name="T16" fmla="*/ 3 w 288"/>
                <a:gd name="T17" fmla="*/ 7 h 208"/>
                <a:gd name="T18" fmla="*/ 2 w 288"/>
                <a:gd name="T19" fmla="*/ 1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08"/>
                <a:gd name="T32" fmla="*/ 288 w 288"/>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08">
                  <a:moveTo>
                    <a:pt x="2" y="1"/>
                  </a:moveTo>
                  <a:lnTo>
                    <a:pt x="3" y="7"/>
                  </a:lnTo>
                  <a:lnTo>
                    <a:pt x="284" y="208"/>
                  </a:lnTo>
                  <a:lnTo>
                    <a:pt x="288" y="202"/>
                  </a:lnTo>
                  <a:lnTo>
                    <a:pt x="8" y="0"/>
                  </a:lnTo>
                  <a:lnTo>
                    <a:pt x="9" y="6"/>
                  </a:lnTo>
                  <a:lnTo>
                    <a:pt x="2" y="1"/>
                  </a:lnTo>
                  <a:lnTo>
                    <a:pt x="0" y="3"/>
                  </a:lnTo>
                  <a:lnTo>
                    <a:pt x="3" y="7"/>
                  </a:lnTo>
                  <a:lnTo>
                    <a:pt x="2" y="1"/>
                  </a:lnTo>
                  <a:close/>
                </a:path>
              </a:pathLst>
            </a:custGeom>
            <a:noFill/>
            <a:ln w="9525">
              <a:noFill/>
              <a:round/>
              <a:headEnd/>
              <a:tailEnd/>
            </a:ln>
          </p:spPr>
          <p:txBody>
            <a:bodyPr/>
            <a:lstStyle/>
            <a:p>
              <a:endParaRPr lang="en-US"/>
            </a:p>
          </p:txBody>
        </p:sp>
        <p:sp>
          <p:nvSpPr>
            <p:cNvPr id="7280" name="Freeform 40"/>
            <p:cNvSpPr>
              <a:spLocks/>
            </p:cNvSpPr>
            <p:nvPr/>
          </p:nvSpPr>
          <p:spPr bwMode="auto">
            <a:xfrm>
              <a:off x="798" y="2739"/>
              <a:ext cx="17" cy="23"/>
            </a:xfrm>
            <a:custGeom>
              <a:avLst/>
              <a:gdLst>
                <a:gd name="T0" fmla="*/ 65 w 66"/>
                <a:gd name="T1" fmla="*/ 2 h 93"/>
                <a:gd name="T2" fmla="*/ 60 w 66"/>
                <a:gd name="T3" fmla="*/ 3 h 93"/>
                <a:gd name="T4" fmla="*/ 0 w 66"/>
                <a:gd name="T5" fmla="*/ 88 h 93"/>
                <a:gd name="T6" fmla="*/ 7 w 66"/>
                <a:gd name="T7" fmla="*/ 93 h 93"/>
                <a:gd name="T8" fmla="*/ 66 w 66"/>
                <a:gd name="T9" fmla="*/ 8 h 93"/>
                <a:gd name="T10" fmla="*/ 61 w 66"/>
                <a:gd name="T11" fmla="*/ 9 h 93"/>
                <a:gd name="T12" fmla="*/ 65 w 66"/>
                <a:gd name="T13" fmla="*/ 2 h 93"/>
                <a:gd name="T14" fmla="*/ 63 w 66"/>
                <a:gd name="T15" fmla="*/ 0 h 93"/>
                <a:gd name="T16" fmla="*/ 60 w 66"/>
                <a:gd name="T17" fmla="*/ 3 h 93"/>
                <a:gd name="T18" fmla="*/ 65 w 66"/>
                <a:gd name="T19" fmla="*/ 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5" y="2"/>
                  </a:moveTo>
                  <a:lnTo>
                    <a:pt x="60" y="3"/>
                  </a:lnTo>
                  <a:lnTo>
                    <a:pt x="0" y="88"/>
                  </a:lnTo>
                  <a:lnTo>
                    <a:pt x="7" y="93"/>
                  </a:lnTo>
                  <a:lnTo>
                    <a:pt x="66" y="8"/>
                  </a:lnTo>
                  <a:lnTo>
                    <a:pt x="61" y="9"/>
                  </a:lnTo>
                  <a:lnTo>
                    <a:pt x="65" y="2"/>
                  </a:lnTo>
                  <a:lnTo>
                    <a:pt x="63" y="0"/>
                  </a:lnTo>
                  <a:lnTo>
                    <a:pt x="60" y="3"/>
                  </a:lnTo>
                  <a:lnTo>
                    <a:pt x="65" y="2"/>
                  </a:lnTo>
                  <a:close/>
                </a:path>
              </a:pathLst>
            </a:custGeom>
            <a:noFill/>
            <a:ln w="9525">
              <a:noFill/>
              <a:round/>
              <a:headEnd/>
              <a:tailEnd/>
            </a:ln>
          </p:spPr>
          <p:txBody>
            <a:bodyPr/>
            <a:lstStyle/>
            <a:p>
              <a:endParaRPr lang="en-US"/>
            </a:p>
          </p:txBody>
        </p:sp>
        <p:sp>
          <p:nvSpPr>
            <p:cNvPr id="7281" name="Freeform 41"/>
            <p:cNvSpPr>
              <a:spLocks/>
            </p:cNvSpPr>
            <p:nvPr/>
          </p:nvSpPr>
          <p:spPr bwMode="auto">
            <a:xfrm>
              <a:off x="813" y="2739"/>
              <a:ext cx="72" cy="52"/>
            </a:xfrm>
            <a:custGeom>
              <a:avLst/>
              <a:gdLst>
                <a:gd name="T0" fmla="*/ 286 w 288"/>
                <a:gd name="T1" fmla="*/ 207 h 208"/>
                <a:gd name="T2" fmla="*/ 284 w 288"/>
                <a:gd name="T3" fmla="*/ 202 h 208"/>
                <a:gd name="T4" fmla="*/ 4 w 288"/>
                <a:gd name="T5" fmla="*/ 0 h 208"/>
                <a:gd name="T6" fmla="*/ 0 w 288"/>
                <a:gd name="T7" fmla="*/ 7 h 208"/>
                <a:gd name="T8" fmla="*/ 280 w 288"/>
                <a:gd name="T9" fmla="*/ 208 h 208"/>
                <a:gd name="T10" fmla="*/ 279 w 288"/>
                <a:gd name="T11" fmla="*/ 203 h 208"/>
                <a:gd name="T12" fmla="*/ 286 w 288"/>
                <a:gd name="T13" fmla="*/ 207 h 208"/>
                <a:gd name="T14" fmla="*/ 288 w 288"/>
                <a:gd name="T15" fmla="*/ 205 h 208"/>
                <a:gd name="T16" fmla="*/ 284 w 288"/>
                <a:gd name="T17" fmla="*/ 202 h 208"/>
                <a:gd name="T18" fmla="*/ 286 w 288"/>
                <a:gd name="T19" fmla="*/ 20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08"/>
                <a:gd name="T32" fmla="*/ 288 w 288"/>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08">
                  <a:moveTo>
                    <a:pt x="286" y="207"/>
                  </a:moveTo>
                  <a:lnTo>
                    <a:pt x="284" y="202"/>
                  </a:lnTo>
                  <a:lnTo>
                    <a:pt x="4" y="0"/>
                  </a:lnTo>
                  <a:lnTo>
                    <a:pt x="0" y="7"/>
                  </a:lnTo>
                  <a:lnTo>
                    <a:pt x="280" y="208"/>
                  </a:lnTo>
                  <a:lnTo>
                    <a:pt x="279" y="203"/>
                  </a:lnTo>
                  <a:lnTo>
                    <a:pt x="286" y="207"/>
                  </a:lnTo>
                  <a:lnTo>
                    <a:pt x="288" y="205"/>
                  </a:lnTo>
                  <a:lnTo>
                    <a:pt x="284" y="202"/>
                  </a:lnTo>
                  <a:lnTo>
                    <a:pt x="286" y="207"/>
                  </a:lnTo>
                  <a:close/>
                </a:path>
              </a:pathLst>
            </a:custGeom>
            <a:noFill/>
            <a:ln w="9525">
              <a:noFill/>
              <a:round/>
              <a:headEnd/>
              <a:tailEnd/>
            </a:ln>
          </p:spPr>
          <p:txBody>
            <a:bodyPr/>
            <a:lstStyle/>
            <a:p>
              <a:endParaRPr lang="en-US"/>
            </a:p>
          </p:txBody>
        </p:sp>
        <p:sp>
          <p:nvSpPr>
            <p:cNvPr id="7282" name="Freeform 42"/>
            <p:cNvSpPr>
              <a:spLocks/>
            </p:cNvSpPr>
            <p:nvPr/>
          </p:nvSpPr>
          <p:spPr bwMode="auto">
            <a:xfrm>
              <a:off x="868" y="2790"/>
              <a:ext cx="17" cy="23"/>
            </a:xfrm>
            <a:custGeom>
              <a:avLst/>
              <a:gdLst>
                <a:gd name="T0" fmla="*/ 1 w 66"/>
                <a:gd name="T1" fmla="*/ 90 h 93"/>
                <a:gd name="T2" fmla="*/ 6 w 66"/>
                <a:gd name="T3" fmla="*/ 89 h 93"/>
                <a:gd name="T4" fmla="*/ 66 w 66"/>
                <a:gd name="T5" fmla="*/ 4 h 93"/>
                <a:gd name="T6" fmla="*/ 59 w 66"/>
                <a:gd name="T7" fmla="*/ 0 h 93"/>
                <a:gd name="T8" fmla="*/ 0 w 66"/>
                <a:gd name="T9" fmla="*/ 85 h 93"/>
                <a:gd name="T10" fmla="*/ 5 w 66"/>
                <a:gd name="T11" fmla="*/ 84 h 93"/>
                <a:gd name="T12" fmla="*/ 1 w 66"/>
                <a:gd name="T13" fmla="*/ 90 h 93"/>
                <a:gd name="T14" fmla="*/ 3 w 66"/>
                <a:gd name="T15" fmla="*/ 93 h 93"/>
                <a:gd name="T16" fmla="*/ 6 w 66"/>
                <a:gd name="T17" fmla="*/ 89 h 93"/>
                <a:gd name="T18" fmla="*/ 1 w 66"/>
                <a:gd name="T19" fmla="*/ 9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1" y="90"/>
                  </a:moveTo>
                  <a:lnTo>
                    <a:pt x="6" y="89"/>
                  </a:lnTo>
                  <a:lnTo>
                    <a:pt x="66" y="4"/>
                  </a:lnTo>
                  <a:lnTo>
                    <a:pt x="59" y="0"/>
                  </a:lnTo>
                  <a:lnTo>
                    <a:pt x="0" y="85"/>
                  </a:lnTo>
                  <a:lnTo>
                    <a:pt x="5" y="84"/>
                  </a:lnTo>
                  <a:lnTo>
                    <a:pt x="1" y="90"/>
                  </a:lnTo>
                  <a:lnTo>
                    <a:pt x="3" y="93"/>
                  </a:lnTo>
                  <a:lnTo>
                    <a:pt x="6" y="89"/>
                  </a:lnTo>
                  <a:lnTo>
                    <a:pt x="1" y="90"/>
                  </a:lnTo>
                  <a:close/>
                </a:path>
              </a:pathLst>
            </a:custGeom>
            <a:noFill/>
            <a:ln w="9525">
              <a:noFill/>
              <a:round/>
              <a:headEnd/>
              <a:tailEnd/>
            </a:ln>
          </p:spPr>
          <p:txBody>
            <a:bodyPr/>
            <a:lstStyle/>
            <a:p>
              <a:endParaRPr lang="en-US"/>
            </a:p>
          </p:txBody>
        </p:sp>
        <p:sp>
          <p:nvSpPr>
            <p:cNvPr id="7283" name="Freeform 43"/>
            <p:cNvSpPr>
              <a:spLocks/>
            </p:cNvSpPr>
            <p:nvPr/>
          </p:nvSpPr>
          <p:spPr bwMode="auto">
            <a:xfrm>
              <a:off x="771" y="2689"/>
              <a:ext cx="179" cy="38"/>
            </a:xfrm>
            <a:custGeom>
              <a:avLst/>
              <a:gdLst>
                <a:gd name="T0" fmla="*/ 714 w 714"/>
                <a:gd name="T1" fmla="*/ 0 h 150"/>
                <a:gd name="T2" fmla="*/ 714 w 714"/>
                <a:gd name="T3" fmla="*/ 150 h 150"/>
                <a:gd name="T4" fmla="*/ 0 w 714"/>
                <a:gd name="T5" fmla="*/ 150 h 150"/>
                <a:gd name="T6" fmla="*/ 0 w 714"/>
                <a:gd name="T7" fmla="*/ 1 h 150"/>
                <a:gd name="T8" fmla="*/ 714 w 714"/>
                <a:gd name="T9" fmla="*/ 0 h 150"/>
                <a:gd name="T10" fmla="*/ 0 60000 65536"/>
                <a:gd name="T11" fmla="*/ 0 60000 65536"/>
                <a:gd name="T12" fmla="*/ 0 60000 65536"/>
                <a:gd name="T13" fmla="*/ 0 60000 65536"/>
                <a:gd name="T14" fmla="*/ 0 60000 65536"/>
                <a:gd name="T15" fmla="*/ 0 w 714"/>
                <a:gd name="T16" fmla="*/ 0 h 150"/>
                <a:gd name="T17" fmla="*/ 714 w 714"/>
                <a:gd name="T18" fmla="*/ 150 h 150"/>
              </a:gdLst>
              <a:ahLst/>
              <a:cxnLst>
                <a:cxn ang="T10">
                  <a:pos x="T0" y="T1"/>
                </a:cxn>
                <a:cxn ang="T11">
                  <a:pos x="T2" y="T3"/>
                </a:cxn>
                <a:cxn ang="T12">
                  <a:pos x="T4" y="T5"/>
                </a:cxn>
                <a:cxn ang="T13">
                  <a:pos x="T6" y="T7"/>
                </a:cxn>
                <a:cxn ang="T14">
                  <a:pos x="T8" y="T9"/>
                </a:cxn>
              </a:cxnLst>
              <a:rect l="T15" t="T16" r="T17" b="T18"/>
              <a:pathLst>
                <a:path w="714" h="150">
                  <a:moveTo>
                    <a:pt x="714" y="0"/>
                  </a:moveTo>
                  <a:lnTo>
                    <a:pt x="714" y="150"/>
                  </a:lnTo>
                  <a:lnTo>
                    <a:pt x="0" y="150"/>
                  </a:lnTo>
                  <a:lnTo>
                    <a:pt x="0" y="1"/>
                  </a:lnTo>
                  <a:lnTo>
                    <a:pt x="714" y="0"/>
                  </a:lnTo>
                  <a:close/>
                </a:path>
              </a:pathLst>
            </a:custGeom>
            <a:noFill/>
            <a:ln w="9525">
              <a:noFill/>
              <a:round/>
              <a:headEnd/>
              <a:tailEnd/>
            </a:ln>
          </p:spPr>
          <p:txBody>
            <a:bodyPr/>
            <a:lstStyle/>
            <a:p>
              <a:endParaRPr lang="en-US"/>
            </a:p>
          </p:txBody>
        </p:sp>
        <p:sp>
          <p:nvSpPr>
            <p:cNvPr id="7284" name="Freeform 44"/>
            <p:cNvSpPr>
              <a:spLocks/>
            </p:cNvSpPr>
            <p:nvPr/>
          </p:nvSpPr>
          <p:spPr bwMode="auto">
            <a:xfrm>
              <a:off x="949" y="2689"/>
              <a:ext cx="2" cy="39"/>
            </a:xfrm>
            <a:custGeom>
              <a:avLst/>
              <a:gdLst>
                <a:gd name="T0" fmla="*/ 4 w 9"/>
                <a:gd name="T1" fmla="*/ 154 h 154"/>
                <a:gd name="T2" fmla="*/ 9 w 9"/>
                <a:gd name="T3" fmla="*/ 150 h 154"/>
                <a:gd name="T4" fmla="*/ 9 w 9"/>
                <a:gd name="T5" fmla="*/ 0 h 154"/>
                <a:gd name="T6" fmla="*/ 0 w 9"/>
                <a:gd name="T7" fmla="*/ 0 h 154"/>
                <a:gd name="T8" fmla="*/ 0 w 9"/>
                <a:gd name="T9" fmla="*/ 150 h 154"/>
                <a:gd name="T10" fmla="*/ 4 w 9"/>
                <a:gd name="T11" fmla="*/ 145 h 154"/>
                <a:gd name="T12" fmla="*/ 4 w 9"/>
                <a:gd name="T13" fmla="*/ 154 h 154"/>
                <a:gd name="T14" fmla="*/ 9 w 9"/>
                <a:gd name="T15" fmla="*/ 154 h 154"/>
                <a:gd name="T16" fmla="*/ 9 w 9"/>
                <a:gd name="T17" fmla="*/ 150 h 154"/>
                <a:gd name="T18" fmla="*/ 4 w 9"/>
                <a:gd name="T19" fmla="*/ 154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4"/>
                <a:gd name="T32" fmla="*/ 9 w 9"/>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4">
                  <a:moveTo>
                    <a:pt x="4" y="154"/>
                  </a:moveTo>
                  <a:lnTo>
                    <a:pt x="9" y="150"/>
                  </a:lnTo>
                  <a:lnTo>
                    <a:pt x="9" y="0"/>
                  </a:lnTo>
                  <a:lnTo>
                    <a:pt x="0" y="0"/>
                  </a:lnTo>
                  <a:lnTo>
                    <a:pt x="0" y="150"/>
                  </a:lnTo>
                  <a:lnTo>
                    <a:pt x="4" y="145"/>
                  </a:lnTo>
                  <a:lnTo>
                    <a:pt x="4" y="154"/>
                  </a:lnTo>
                  <a:lnTo>
                    <a:pt x="9" y="154"/>
                  </a:lnTo>
                  <a:lnTo>
                    <a:pt x="9" y="150"/>
                  </a:lnTo>
                  <a:lnTo>
                    <a:pt x="4" y="154"/>
                  </a:lnTo>
                  <a:close/>
                </a:path>
              </a:pathLst>
            </a:custGeom>
            <a:noFill/>
            <a:ln w="9525">
              <a:noFill/>
              <a:round/>
              <a:headEnd/>
              <a:tailEnd/>
            </a:ln>
          </p:spPr>
          <p:txBody>
            <a:bodyPr/>
            <a:lstStyle/>
            <a:p>
              <a:endParaRPr lang="en-US"/>
            </a:p>
          </p:txBody>
        </p:sp>
        <p:sp>
          <p:nvSpPr>
            <p:cNvPr id="7285" name="Freeform 45"/>
            <p:cNvSpPr>
              <a:spLocks/>
            </p:cNvSpPr>
            <p:nvPr/>
          </p:nvSpPr>
          <p:spPr bwMode="auto">
            <a:xfrm>
              <a:off x="770" y="2726"/>
              <a:ext cx="180" cy="2"/>
            </a:xfrm>
            <a:custGeom>
              <a:avLst/>
              <a:gdLst>
                <a:gd name="T0" fmla="*/ 0 w 719"/>
                <a:gd name="T1" fmla="*/ 5 h 9"/>
                <a:gd name="T2" fmla="*/ 5 w 719"/>
                <a:gd name="T3" fmla="*/ 9 h 9"/>
                <a:gd name="T4" fmla="*/ 719 w 719"/>
                <a:gd name="T5" fmla="*/ 9 h 9"/>
                <a:gd name="T6" fmla="*/ 719 w 719"/>
                <a:gd name="T7" fmla="*/ 0 h 9"/>
                <a:gd name="T8" fmla="*/ 5 w 719"/>
                <a:gd name="T9" fmla="*/ 0 h 9"/>
                <a:gd name="T10" fmla="*/ 9 w 719"/>
                <a:gd name="T11" fmla="*/ 5 h 9"/>
                <a:gd name="T12" fmla="*/ 0 w 719"/>
                <a:gd name="T13" fmla="*/ 5 h 9"/>
                <a:gd name="T14" fmla="*/ 0 w 719"/>
                <a:gd name="T15" fmla="*/ 9 h 9"/>
                <a:gd name="T16" fmla="*/ 5 w 719"/>
                <a:gd name="T17" fmla="*/ 9 h 9"/>
                <a:gd name="T18" fmla="*/ 0 w 719"/>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9"/>
                <a:gd name="T32" fmla="*/ 719 w 7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9">
                  <a:moveTo>
                    <a:pt x="0" y="5"/>
                  </a:moveTo>
                  <a:lnTo>
                    <a:pt x="5" y="9"/>
                  </a:lnTo>
                  <a:lnTo>
                    <a:pt x="719" y="9"/>
                  </a:lnTo>
                  <a:lnTo>
                    <a:pt x="719" y="0"/>
                  </a:lnTo>
                  <a:lnTo>
                    <a:pt x="5" y="0"/>
                  </a:lnTo>
                  <a:lnTo>
                    <a:pt x="9" y="5"/>
                  </a:lnTo>
                  <a:lnTo>
                    <a:pt x="0" y="5"/>
                  </a:lnTo>
                  <a:lnTo>
                    <a:pt x="0" y="9"/>
                  </a:lnTo>
                  <a:lnTo>
                    <a:pt x="5" y="9"/>
                  </a:lnTo>
                  <a:lnTo>
                    <a:pt x="0" y="5"/>
                  </a:lnTo>
                  <a:close/>
                </a:path>
              </a:pathLst>
            </a:custGeom>
            <a:noFill/>
            <a:ln w="9525">
              <a:noFill/>
              <a:round/>
              <a:headEnd/>
              <a:tailEnd/>
            </a:ln>
          </p:spPr>
          <p:txBody>
            <a:bodyPr/>
            <a:lstStyle/>
            <a:p>
              <a:endParaRPr lang="en-US"/>
            </a:p>
          </p:txBody>
        </p:sp>
        <p:sp>
          <p:nvSpPr>
            <p:cNvPr id="7286" name="Freeform 46"/>
            <p:cNvSpPr>
              <a:spLocks/>
            </p:cNvSpPr>
            <p:nvPr/>
          </p:nvSpPr>
          <p:spPr bwMode="auto">
            <a:xfrm>
              <a:off x="770" y="2689"/>
              <a:ext cx="2" cy="38"/>
            </a:xfrm>
            <a:custGeom>
              <a:avLst/>
              <a:gdLst>
                <a:gd name="T0" fmla="*/ 5 w 9"/>
                <a:gd name="T1" fmla="*/ 0 h 153"/>
                <a:gd name="T2" fmla="*/ 0 w 9"/>
                <a:gd name="T3" fmla="*/ 4 h 153"/>
                <a:gd name="T4" fmla="*/ 0 w 9"/>
                <a:gd name="T5" fmla="*/ 153 h 153"/>
                <a:gd name="T6" fmla="*/ 9 w 9"/>
                <a:gd name="T7" fmla="*/ 153 h 153"/>
                <a:gd name="T8" fmla="*/ 9 w 9"/>
                <a:gd name="T9" fmla="*/ 4 h 153"/>
                <a:gd name="T10" fmla="*/ 5 w 9"/>
                <a:gd name="T11" fmla="*/ 8 h 153"/>
                <a:gd name="T12" fmla="*/ 5 w 9"/>
                <a:gd name="T13" fmla="*/ 0 h 153"/>
                <a:gd name="T14" fmla="*/ 0 w 9"/>
                <a:gd name="T15" fmla="*/ 0 h 153"/>
                <a:gd name="T16" fmla="*/ 0 w 9"/>
                <a:gd name="T17" fmla="*/ 4 h 153"/>
                <a:gd name="T18" fmla="*/ 5 w 9"/>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3"/>
                <a:gd name="T32" fmla="*/ 9 w 9"/>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3">
                  <a:moveTo>
                    <a:pt x="5" y="0"/>
                  </a:moveTo>
                  <a:lnTo>
                    <a:pt x="0" y="4"/>
                  </a:lnTo>
                  <a:lnTo>
                    <a:pt x="0" y="153"/>
                  </a:lnTo>
                  <a:lnTo>
                    <a:pt x="9" y="153"/>
                  </a:lnTo>
                  <a:lnTo>
                    <a:pt x="9" y="4"/>
                  </a:lnTo>
                  <a:lnTo>
                    <a:pt x="5" y="8"/>
                  </a:lnTo>
                  <a:lnTo>
                    <a:pt x="5" y="0"/>
                  </a:lnTo>
                  <a:lnTo>
                    <a:pt x="0" y="0"/>
                  </a:lnTo>
                  <a:lnTo>
                    <a:pt x="0" y="4"/>
                  </a:lnTo>
                  <a:lnTo>
                    <a:pt x="5" y="0"/>
                  </a:lnTo>
                  <a:close/>
                </a:path>
              </a:pathLst>
            </a:custGeom>
            <a:noFill/>
            <a:ln w="9525">
              <a:noFill/>
              <a:round/>
              <a:headEnd/>
              <a:tailEnd/>
            </a:ln>
          </p:spPr>
          <p:txBody>
            <a:bodyPr/>
            <a:lstStyle/>
            <a:p>
              <a:endParaRPr lang="en-US"/>
            </a:p>
          </p:txBody>
        </p:sp>
        <p:sp>
          <p:nvSpPr>
            <p:cNvPr id="7287" name="Freeform 47"/>
            <p:cNvSpPr>
              <a:spLocks/>
            </p:cNvSpPr>
            <p:nvPr/>
          </p:nvSpPr>
          <p:spPr bwMode="auto">
            <a:xfrm>
              <a:off x="771" y="2688"/>
              <a:ext cx="180" cy="3"/>
            </a:xfrm>
            <a:custGeom>
              <a:avLst/>
              <a:gdLst>
                <a:gd name="T0" fmla="*/ 719 w 719"/>
                <a:gd name="T1" fmla="*/ 5 h 10"/>
                <a:gd name="T2" fmla="*/ 714 w 719"/>
                <a:gd name="T3" fmla="*/ 0 h 10"/>
                <a:gd name="T4" fmla="*/ 0 w 719"/>
                <a:gd name="T5" fmla="*/ 2 h 10"/>
                <a:gd name="T6" fmla="*/ 0 w 719"/>
                <a:gd name="T7" fmla="*/ 10 h 10"/>
                <a:gd name="T8" fmla="*/ 714 w 719"/>
                <a:gd name="T9" fmla="*/ 9 h 10"/>
                <a:gd name="T10" fmla="*/ 710 w 719"/>
                <a:gd name="T11" fmla="*/ 5 h 10"/>
                <a:gd name="T12" fmla="*/ 719 w 719"/>
                <a:gd name="T13" fmla="*/ 5 h 10"/>
                <a:gd name="T14" fmla="*/ 719 w 719"/>
                <a:gd name="T15" fmla="*/ 0 h 10"/>
                <a:gd name="T16" fmla="*/ 714 w 719"/>
                <a:gd name="T17" fmla="*/ 0 h 10"/>
                <a:gd name="T18" fmla="*/ 719 w 719"/>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10"/>
                <a:gd name="T32" fmla="*/ 719 w 7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10">
                  <a:moveTo>
                    <a:pt x="719" y="5"/>
                  </a:moveTo>
                  <a:lnTo>
                    <a:pt x="714" y="0"/>
                  </a:lnTo>
                  <a:lnTo>
                    <a:pt x="0" y="2"/>
                  </a:lnTo>
                  <a:lnTo>
                    <a:pt x="0" y="10"/>
                  </a:lnTo>
                  <a:lnTo>
                    <a:pt x="714" y="9"/>
                  </a:lnTo>
                  <a:lnTo>
                    <a:pt x="710" y="5"/>
                  </a:lnTo>
                  <a:lnTo>
                    <a:pt x="719" y="5"/>
                  </a:lnTo>
                  <a:lnTo>
                    <a:pt x="719" y="0"/>
                  </a:lnTo>
                  <a:lnTo>
                    <a:pt x="714" y="0"/>
                  </a:lnTo>
                  <a:lnTo>
                    <a:pt x="719" y="5"/>
                  </a:lnTo>
                  <a:close/>
                </a:path>
              </a:pathLst>
            </a:custGeom>
            <a:noFill/>
            <a:ln w="9525">
              <a:noFill/>
              <a:round/>
              <a:headEnd/>
              <a:tailEnd/>
            </a:ln>
          </p:spPr>
          <p:txBody>
            <a:bodyPr/>
            <a:lstStyle/>
            <a:p>
              <a:endParaRPr lang="en-US"/>
            </a:p>
          </p:txBody>
        </p:sp>
        <p:sp>
          <p:nvSpPr>
            <p:cNvPr id="7288" name="Freeform 48"/>
            <p:cNvSpPr>
              <a:spLocks/>
            </p:cNvSpPr>
            <p:nvPr/>
          </p:nvSpPr>
          <p:spPr bwMode="auto">
            <a:xfrm>
              <a:off x="765" y="2593"/>
              <a:ext cx="80" cy="97"/>
            </a:xfrm>
            <a:custGeom>
              <a:avLst/>
              <a:gdLst>
                <a:gd name="T0" fmla="*/ 0 w 321"/>
                <a:gd name="T1" fmla="*/ 0 h 388"/>
                <a:gd name="T2" fmla="*/ 0 w 321"/>
                <a:gd name="T3" fmla="*/ 388 h 388"/>
                <a:gd name="T4" fmla="*/ 321 w 321"/>
                <a:gd name="T5" fmla="*/ 387 h 388"/>
                <a:gd name="T6" fmla="*/ 321 w 321"/>
                <a:gd name="T7" fmla="*/ 0 h 388"/>
                <a:gd name="T8" fmla="*/ 0 w 321"/>
                <a:gd name="T9" fmla="*/ 0 h 388"/>
                <a:gd name="T10" fmla="*/ 0 60000 65536"/>
                <a:gd name="T11" fmla="*/ 0 60000 65536"/>
                <a:gd name="T12" fmla="*/ 0 60000 65536"/>
                <a:gd name="T13" fmla="*/ 0 60000 65536"/>
                <a:gd name="T14" fmla="*/ 0 60000 65536"/>
                <a:gd name="T15" fmla="*/ 0 w 321"/>
                <a:gd name="T16" fmla="*/ 0 h 388"/>
                <a:gd name="T17" fmla="*/ 321 w 321"/>
                <a:gd name="T18" fmla="*/ 388 h 388"/>
              </a:gdLst>
              <a:ahLst/>
              <a:cxnLst>
                <a:cxn ang="T10">
                  <a:pos x="T0" y="T1"/>
                </a:cxn>
                <a:cxn ang="T11">
                  <a:pos x="T2" y="T3"/>
                </a:cxn>
                <a:cxn ang="T12">
                  <a:pos x="T4" y="T5"/>
                </a:cxn>
                <a:cxn ang="T13">
                  <a:pos x="T6" y="T7"/>
                </a:cxn>
                <a:cxn ang="T14">
                  <a:pos x="T8" y="T9"/>
                </a:cxn>
              </a:cxnLst>
              <a:rect l="T15" t="T16" r="T17" b="T18"/>
              <a:pathLst>
                <a:path w="321" h="388">
                  <a:moveTo>
                    <a:pt x="0" y="0"/>
                  </a:moveTo>
                  <a:lnTo>
                    <a:pt x="0" y="388"/>
                  </a:lnTo>
                  <a:lnTo>
                    <a:pt x="321" y="387"/>
                  </a:lnTo>
                  <a:lnTo>
                    <a:pt x="321" y="0"/>
                  </a:lnTo>
                  <a:lnTo>
                    <a:pt x="0" y="0"/>
                  </a:lnTo>
                  <a:close/>
                </a:path>
              </a:pathLst>
            </a:custGeom>
            <a:noFill/>
            <a:ln w="9525">
              <a:noFill/>
              <a:round/>
              <a:headEnd/>
              <a:tailEnd/>
            </a:ln>
          </p:spPr>
          <p:txBody>
            <a:bodyPr/>
            <a:lstStyle/>
            <a:p>
              <a:endParaRPr lang="en-US"/>
            </a:p>
          </p:txBody>
        </p:sp>
        <p:sp>
          <p:nvSpPr>
            <p:cNvPr id="7289" name="Freeform 49"/>
            <p:cNvSpPr>
              <a:spLocks/>
            </p:cNvSpPr>
            <p:nvPr/>
          </p:nvSpPr>
          <p:spPr bwMode="auto">
            <a:xfrm>
              <a:off x="763" y="2593"/>
              <a:ext cx="3" cy="98"/>
            </a:xfrm>
            <a:custGeom>
              <a:avLst/>
              <a:gdLst>
                <a:gd name="T0" fmla="*/ 4 w 8"/>
                <a:gd name="T1" fmla="*/ 384 h 392"/>
                <a:gd name="T2" fmla="*/ 8 w 8"/>
                <a:gd name="T3" fmla="*/ 388 h 392"/>
                <a:gd name="T4" fmla="*/ 8 w 8"/>
                <a:gd name="T5" fmla="*/ 0 h 392"/>
                <a:gd name="T6" fmla="*/ 0 w 8"/>
                <a:gd name="T7" fmla="*/ 0 h 392"/>
                <a:gd name="T8" fmla="*/ 0 w 8"/>
                <a:gd name="T9" fmla="*/ 388 h 392"/>
                <a:gd name="T10" fmla="*/ 4 w 8"/>
                <a:gd name="T11" fmla="*/ 392 h 392"/>
                <a:gd name="T12" fmla="*/ 0 w 8"/>
                <a:gd name="T13" fmla="*/ 388 h 392"/>
                <a:gd name="T14" fmla="*/ 0 w 8"/>
                <a:gd name="T15" fmla="*/ 392 h 392"/>
                <a:gd name="T16" fmla="*/ 4 w 8"/>
                <a:gd name="T17" fmla="*/ 392 h 392"/>
                <a:gd name="T18" fmla="*/ 4 w 8"/>
                <a:gd name="T19" fmla="*/ 384 h 3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92"/>
                <a:gd name="T32" fmla="*/ 8 w 8"/>
                <a:gd name="T33" fmla="*/ 392 h 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92">
                  <a:moveTo>
                    <a:pt x="4" y="384"/>
                  </a:moveTo>
                  <a:lnTo>
                    <a:pt x="8" y="388"/>
                  </a:lnTo>
                  <a:lnTo>
                    <a:pt x="8" y="0"/>
                  </a:lnTo>
                  <a:lnTo>
                    <a:pt x="0" y="0"/>
                  </a:lnTo>
                  <a:lnTo>
                    <a:pt x="0" y="388"/>
                  </a:lnTo>
                  <a:lnTo>
                    <a:pt x="4" y="392"/>
                  </a:lnTo>
                  <a:lnTo>
                    <a:pt x="0" y="388"/>
                  </a:lnTo>
                  <a:lnTo>
                    <a:pt x="0" y="392"/>
                  </a:lnTo>
                  <a:lnTo>
                    <a:pt x="4" y="392"/>
                  </a:lnTo>
                  <a:lnTo>
                    <a:pt x="4" y="384"/>
                  </a:lnTo>
                  <a:close/>
                </a:path>
              </a:pathLst>
            </a:custGeom>
            <a:noFill/>
            <a:ln w="9525">
              <a:noFill/>
              <a:round/>
              <a:headEnd/>
              <a:tailEnd/>
            </a:ln>
          </p:spPr>
          <p:txBody>
            <a:bodyPr/>
            <a:lstStyle/>
            <a:p>
              <a:endParaRPr lang="en-US"/>
            </a:p>
          </p:txBody>
        </p:sp>
        <p:sp>
          <p:nvSpPr>
            <p:cNvPr id="7290" name="Freeform 50"/>
            <p:cNvSpPr>
              <a:spLocks/>
            </p:cNvSpPr>
            <p:nvPr/>
          </p:nvSpPr>
          <p:spPr bwMode="auto">
            <a:xfrm>
              <a:off x="765" y="2688"/>
              <a:ext cx="81" cy="3"/>
            </a:xfrm>
            <a:custGeom>
              <a:avLst/>
              <a:gdLst>
                <a:gd name="T0" fmla="*/ 317 w 326"/>
                <a:gd name="T1" fmla="*/ 5 h 10"/>
                <a:gd name="T2" fmla="*/ 321 w 326"/>
                <a:gd name="T3" fmla="*/ 0 h 10"/>
                <a:gd name="T4" fmla="*/ 0 w 326"/>
                <a:gd name="T5" fmla="*/ 2 h 10"/>
                <a:gd name="T6" fmla="*/ 0 w 326"/>
                <a:gd name="T7" fmla="*/ 10 h 10"/>
                <a:gd name="T8" fmla="*/ 321 w 326"/>
                <a:gd name="T9" fmla="*/ 9 h 10"/>
                <a:gd name="T10" fmla="*/ 326 w 326"/>
                <a:gd name="T11" fmla="*/ 5 h 10"/>
                <a:gd name="T12" fmla="*/ 321 w 326"/>
                <a:gd name="T13" fmla="*/ 9 h 10"/>
                <a:gd name="T14" fmla="*/ 326 w 326"/>
                <a:gd name="T15" fmla="*/ 9 h 10"/>
                <a:gd name="T16" fmla="*/ 326 w 326"/>
                <a:gd name="T17" fmla="*/ 5 h 10"/>
                <a:gd name="T18" fmla="*/ 317 w 326"/>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
                <a:gd name="T31" fmla="*/ 0 h 10"/>
                <a:gd name="T32" fmla="*/ 326 w 32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 h="10">
                  <a:moveTo>
                    <a:pt x="317" y="5"/>
                  </a:moveTo>
                  <a:lnTo>
                    <a:pt x="321" y="0"/>
                  </a:lnTo>
                  <a:lnTo>
                    <a:pt x="0" y="2"/>
                  </a:lnTo>
                  <a:lnTo>
                    <a:pt x="0" y="10"/>
                  </a:lnTo>
                  <a:lnTo>
                    <a:pt x="321" y="9"/>
                  </a:lnTo>
                  <a:lnTo>
                    <a:pt x="326" y="5"/>
                  </a:lnTo>
                  <a:lnTo>
                    <a:pt x="321" y="9"/>
                  </a:lnTo>
                  <a:lnTo>
                    <a:pt x="326" y="9"/>
                  </a:lnTo>
                  <a:lnTo>
                    <a:pt x="326" y="5"/>
                  </a:lnTo>
                  <a:lnTo>
                    <a:pt x="317" y="5"/>
                  </a:lnTo>
                  <a:close/>
                </a:path>
              </a:pathLst>
            </a:custGeom>
            <a:noFill/>
            <a:ln w="9525">
              <a:noFill/>
              <a:round/>
              <a:headEnd/>
              <a:tailEnd/>
            </a:ln>
          </p:spPr>
          <p:txBody>
            <a:bodyPr/>
            <a:lstStyle/>
            <a:p>
              <a:endParaRPr lang="en-US"/>
            </a:p>
          </p:txBody>
        </p:sp>
        <p:sp>
          <p:nvSpPr>
            <p:cNvPr id="7291" name="Freeform 51"/>
            <p:cNvSpPr>
              <a:spLocks/>
            </p:cNvSpPr>
            <p:nvPr/>
          </p:nvSpPr>
          <p:spPr bwMode="auto">
            <a:xfrm>
              <a:off x="844" y="2592"/>
              <a:ext cx="2" cy="97"/>
            </a:xfrm>
            <a:custGeom>
              <a:avLst/>
              <a:gdLst>
                <a:gd name="T0" fmla="*/ 4 w 9"/>
                <a:gd name="T1" fmla="*/ 9 h 391"/>
                <a:gd name="T2" fmla="*/ 0 w 9"/>
                <a:gd name="T3" fmla="*/ 4 h 391"/>
                <a:gd name="T4" fmla="*/ 0 w 9"/>
                <a:gd name="T5" fmla="*/ 391 h 391"/>
                <a:gd name="T6" fmla="*/ 9 w 9"/>
                <a:gd name="T7" fmla="*/ 391 h 391"/>
                <a:gd name="T8" fmla="*/ 9 w 9"/>
                <a:gd name="T9" fmla="*/ 4 h 391"/>
                <a:gd name="T10" fmla="*/ 4 w 9"/>
                <a:gd name="T11" fmla="*/ 0 h 391"/>
                <a:gd name="T12" fmla="*/ 9 w 9"/>
                <a:gd name="T13" fmla="*/ 4 h 391"/>
                <a:gd name="T14" fmla="*/ 9 w 9"/>
                <a:gd name="T15" fmla="*/ 0 h 391"/>
                <a:gd name="T16" fmla="*/ 4 w 9"/>
                <a:gd name="T17" fmla="*/ 0 h 391"/>
                <a:gd name="T18" fmla="*/ 4 w 9"/>
                <a:gd name="T19" fmla="*/ 9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91"/>
                <a:gd name="T32" fmla="*/ 9 w 9"/>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91">
                  <a:moveTo>
                    <a:pt x="4" y="9"/>
                  </a:moveTo>
                  <a:lnTo>
                    <a:pt x="0" y="4"/>
                  </a:lnTo>
                  <a:lnTo>
                    <a:pt x="0" y="391"/>
                  </a:lnTo>
                  <a:lnTo>
                    <a:pt x="9" y="391"/>
                  </a:lnTo>
                  <a:lnTo>
                    <a:pt x="9" y="4"/>
                  </a:lnTo>
                  <a:lnTo>
                    <a:pt x="4" y="0"/>
                  </a:lnTo>
                  <a:lnTo>
                    <a:pt x="9" y="4"/>
                  </a:lnTo>
                  <a:lnTo>
                    <a:pt x="9" y="0"/>
                  </a:lnTo>
                  <a:lnTo>
                    <a:pt x="4" y="0"/>
                  </a:lnTo>
                  <a:lnTo>
                    <a:pt x="4" y="9"/>
                  </a:lnTo>
                  <a:close/>
                </a:path>
              </a:pathLst>
            </a:custGeom>
            <a:noFill/>
            <a:ln w="9525">
              <a:noFill/>
              <a:round/>
              <a:headEnd/>
              <a:tailEnd/>
            </a:ln>
          </p:spPr>
          <p:txBody>
            <a:bodyPr/>
            <a:lstStyle/>
            <a:p>
              <a:endParaRPr lang="en-US"/>
            </a:p>
          </p:txBody>
        </p:sp>
        <p:sp>
          <p:nvSpPr>
            <p:cNvPr id="7292" name="Freeform 52"/>
            <p:cNvSpPr>
              <a:spLocks/>
            </p:cNvSpPr>
            <p:nvPr/>
          </p:nvSpPr>
          <p:spPr bwMode="auto">
            <a:xfrm>
              <a:off x="763" y="2592"/>
              <a:ext cx="82" cy="2"/>
            </a:xfrm>
            <a:custGeom>
              <a:avLst/>
              <a:gdLst>
                <a:gd name="T0" fmla="*/ 8 w 325"/>
                <a:gd name="T1" fmla="*/ 4 h 9"/>
                <a:gd name="T2" fmla="*/ 4 w 325"/>
                <a:gd name="T3" fmla="*/ 9 h 9"/>
                <a:gd name="T4" fmla="*/ 325 w 325"/>
                <a:gd name="T5" fmla="*/ 9 h 9"/>
                <a:gd name="T6" fmla="*/ 325 w 325"/>
                <a:gd name="T7" fmla="*/ 0 h 9"/>
                <a:gd name="T8" fmla="*/ 4 w 325"/>
                <a:gd name="T9" fmla="*/ 0 h 9"/>
                <a:gd name="T10" fmla="*/ 0 w 325"/>
                <a:gd name="T11" fmla="*/ 4 h 9"/>
                <a:gd name="T12" fmla="*/ 4 w 325"/>
                <a:gd name="T13" fmla="*/ 0 h 9"/>
                <a:gd name="T14" fmla="*/ 0 w 325"/>
                <a:gd name="T15" fmla="*/ 0 h 9"/>
                <a:gd name="T16" fmla="*/ 0 w 325"/>
                <a:gd name="T17" fmla="*/ 4 h 9"/>
                <a:gd name="T18" fmla="*/ 8 w 325"/>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5"/>
                <a:gd name="T31" fmla="*/ 0 h 9"/>
                <a:gd name="T32" fmla="*/ 325 w 32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 h="9">
                  <a:moveTo>
                    <a:pt x="8" y="4"/>
                  </a:moveTo>
                  <a:lnTo>
                    <a:pt x="4" y="9"/>
                  </a:lnTo>
                  <a:lnTo>
                    <a:pt x="325" y="9"/>
                  </a:lnTo>
                  <a:lnTo>
                    <a:pt x="325" y="0"/>
                  </a:lnTo>
                  <a:lnTo>
                    <a:pt x="4" y="0"/>
                  </a:lnTo>
                  <a:lnTo>
                    <a:pt x="0" y="4"/>
                  </a:lnTo>
                  <a:lnTo>
                    <a:pt x="4" y="0"/>
                  </a:lnTo>
                  <a:lnTo>
                    <a:pt x="0" y="0"/>
                  </a:lnTo>
                  <a:lnTo>
                    <a:pt x="0" y="4"/>
                  </a:lnTo>
                  <a:lnTo>
                    <a:pt x="8" y="4"/>
                  </a:lnTo>
                  <a:close/>
                </a:path>
              </a:pathLst>
            </a:custGeom>
            <a:noFill/>
            <a:ln w="9525">
              <a:noFill/>
              <a:round/>
              <a:headEnd/>
              <a:tailEnd/>
            </a:ln>
          </p:spPr>
          <p:txBody>
            <a:bodyPr/>
            <a:lstStyle/>
            <a:p>
              <a:endParaRPr lang="en-US"/>
            </a:p>
          </p:txBody>
        </p:sp>
        <p:sp>
          <p:nvSpPr>
            <p:cNvPr id="7293" name="Rectangle 53"/>
            <p:cNvSpPr>
              <a:spLocks noChangeArrowheads="1"/>
            </p:cNvSpPr>
            <p:nvPr/>
          </p:nvSpPr>
          <p:spPr bwMode="auto">
            <a:xfrm>
              <a:off x="782" y="2646"/>
              <a:ext cx="22" cy="26"/>
            </a:xfrm>
            <a:prstGeom prst="rect">
              <a:avLst/>
            </a:prstGeom>
            <a:noFill/>
            <a:ln w="9525">
              <a:noFill/>
              <a:miter lim="800000"/>
              <a:headEnd/>
              <a:tailEnd/>
            </a:ln>
          </p:spPr>
          <p:txBody>
            <a:bodyPr/>
            <a:lstStyle/>
            <a:p>
              <a:endParaRPr lang="en-US"/>
            </a:p>
          </p:txBody>
        </p:sp>
        <p:sp>
          <p:nvSpPr>
            <p:cNvPr id="7294" name="Freeform 54"/>
            <p:cNvSpPr>
              <a:spLocks/>
            </p:cNvSpPr>
            <p:nvPr/>
          </p:nvSpPr>
          <p:spPr bwMode="auto">
            <a:xfrm>
              <a:off x="803" y="2646"/>
              <a:ext cx="2" cy="27"/>
            </a:xfrm>
            <a:custGeom>
              <a:avLst/>
              <a:gdLst>
                <a:gd name="T0" fmla="*/ 4 w 9"/>
                <a:gd name="T1" fmla="*/ 108 h 108"/>
                <a:gd name="T2" fmla="*/ 9 w 9"/>
                <a:gd name="T3" fmla="*/ 103 h 108"/>
                <a:gd name="T4" fmla="*/ 9 w 9"/>
                <a:gd name="T5" fmla="*/ 0 h 108"/>
                <a:gd name="T6" fmla="*/ 0 w 9"/>
                <a:gd name="T7" fmla="*/ 0 h 108"/>
                <a:gd name="T8" fmla="*/ 0 w 9"/>
                <a:gd name="T9" fmla="*/ 103 h 108"/>
                <a:gd name="T10" fmla="*/ 4 w 9"/>
                <a:gd name="T11" fmla="*/ 99 h 108"/>
                <a:gd name="T12" fmla="*/ 4 w 9"/>
                <a:gd name="T13" fmla="*/ 108 h 108"/>
                <a:gd name="T14" fmla="*/ 9 w 9"/>
                <a:gd name="T15" fmla="*/ 108 h 108"/>
                <a:gd name="T16" fmla="*/ 9 w 9"/>
                <a:gd name="T17" fmla="*/ 103 h 108"/>
                <a:gd name="T18" fmla="*/ 4 w 9"/>
                <a:gd name="T19" fmla="*/ 108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8"/>
                <a:gd name="T32" fmla="*/ 9 w 9"/>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8">
                  <a:moveTo>
                    <a:pt x="4" y="108"/>
                  </a:moveTo>
                  <a:lnTo>
                    <a:pt x="9" y="103"/>
                  </a:lnTo>
                  <a:lnTo>
                    <a:pt x="9" y="0"/>
                  </a:lnTo>
                  <a:lnTo>
                    <a:pt x="0" y="0"/>
                  </a:lnTo>
                  <a:lnTo>
                    <a:pt x="0" y="103"/>
                  </a:lnTo>
                  <a:lnTo>
                    <a:pt x="4" y="99"/>
                  </a:lnTo>
                  <a:lnTo>
                    <a:pt x="4" y="108"/>
                  </a:lnTo>
                  <a:lnTo>
                    <a:pt x="9" y="108"/>
                  </a:lnTo>
                  <a:lnTo>
                    <a:pt x="9" y="103"/>
                  </a:lnTo>
                  <a:lnTo>
                    <a:pt x="4" y="108"/>
                  </a:lnTo>
                  <a:close/>
                </a:path>
              </a:pathLst>
            </a:custGeom>
            <a:noFill/>
            <a:ln w="9525">
              <a:noFill/>
              <a:round/>
              <a:headEnd/>
              <a:tailEnd/>
            </a:ln>
          </p:spPr>
          <p:txBody>
            <a:bodyPr/>
            <a:lstStyle/>
            <a:p>
              <a:endParaRPr lang="en-US"/>
            </a:p>
          </p:txBody>
        </p:sp>
        <p:sp>
          <p:nvSpPr>
            <p:cNvPr id="7295" name="Freeform 55"/>
            <p:cNvSpPr>
              <a:spLocks/>
            </p:cNvSpPr>
            <p:nvPr/>
          </p:nvSpPr>
          <p:spPr bwMode="auto">
            <a:xfrm>
              <a:off x="781" y="2670"/>
              <a:ext cx="23" cy="3"/>
            </a:xfrm>
            <a:custGeom>
              <a:avLst/>
              <a:gdLst>
                <a:gd name="T0" fmla="*/ 0 w 92"/>
                <a:gd name="T1" fmla="*/ 4 h 9"/>
                <a:gd name="T2" fmla="*/ 5 w 92"/>
                <a:gd name="T3" fmla="*/ 9 h 9"/>
                <a:gd name="T4" fmla="*/ 92 w 92"/>
                <a:gd name="T5" fmla="*/ 9 h 9"/>
                <a:gd name="T6" fmla="*/ 92 w 92"/>
                <a:gd name="T7" fmla="*/ 0 h 9"/>
                <a:gd name="T8" fmla="*/ 5 w 92"/>
                <a:gd name="T9" fmla="*/ 0 h 9"/>
                <a:gd name="T10" fmla="*/ 9 w 92"/>
                <a:gd name="T11" fmla="*/ 4 h 9"/>
                <a:gd name="T12" fmla="*/ 0 w 92"/>
                <a:gd name="T13" fmla="*/ 4 h 9"/>
                <a:gd name="T14" fmla="*/ 0 w 92"/>
                <a:gd name="T15" fmla="*/ 9 h 9"/>
                <a:gd name="T16" fmla="*/ 5 w 92"/>
                <a:gd name="T17" fmla="*/ 9 h 9"/>
                <a:gd name="T18" fmla="*/ 0 w 92"/>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
                <a:gd name="T32" fmla="*/ 92 w 9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
                  <a:moveTo>
                    <a:pt x="0" y="4"/>
                  </a:moveTo>
                  <a:lnTo>
                    <a:pt x="5" y="9"/>
                  </a:lnTo>
                  <a:lnTo>
                    <a:pt x="92" y="9"/>
                  </a:lnTo>
                  <a:lnTo>
                    <a:pt x="92" y="0"/>
                  </a:lnTo>
                  <a:lnTo>
                    <a:pt x="5" y="0"/>
                  </a:lnTo>
                  <a:lnTo>
                    <a:pt x="9" y="4"/>
                  </a:lnTo>
                  <a:lnTo>
                    <a:pt x="0" y="4"/>
                  </a:lnTo>
                  <a:lnTo>
                    <a:pt x="0" y="9"/>
                  </a:lnTo>
                  <a:lnTo>
                    <a:pt x="5" y="9"/>
                  </a:lnTo>
                  <a:lnTo>
                    <a:pt x="0" y="4"/>
                  </a:lnTo>
                  <a:close/>
                </a:path>
              </a:pathLst>
            </a:custGeom>
            <a:noFill/>
            <a:ln w="9525">
              <a:noFill/>
              <a:round/>
              <a:headEnd/>
              <a:tailEnd/>
            </a:ln>
          </p:spPr>
          <p:txBody>
            <a:bodyPr/>
            <a:lstStyle/>
            <a:p>
              <a:endParaRPr lang="en-US"/>
            </a:p>
          </p:txBody>
        </p:sp>
        <p:sp>
          <p:nvSpPr>
            <p:cNvPr id="7296" name="Freeform 56"/>
            <p:cNvSpPr>
              <a:spLocks/>
            </p:cNvSpPr>
            <p:nvPr/>
          </p:nvSpPr>
          <p:spPr bwMode="auto">
            <a:xfrm>
              <a:off x="781" y="2645"/>
              <a:ext cx="2" cy="27"/>
            </a:xfrm>
            <a:custGeom>
              <a:avLst/>
              <a:gdLst>
                <a:gd name="T0" fmla="*/ 5 w 9"/>
                <a:gd name="T1" fmla="*/ 0 h 108"/>
                <a:gd name="T2" fmla="*/ 0 w 9"/>
                <a:gd name="T3" fmla="*/ 5 h 108"/>
                <a:gd name="T4" fmla="*/ 0 w 9"/>
                <a:gd name="T5" fmla="*/ 108 h 108"/>
                <a:gd name="T6" fmla="*/ 9 w 9"/>
                <a:gd name="T7" fmla="*/ 108 h 108"/>
                <a:gd name="T8" fmla="*/ 9 w 9"/>
                <a:gd name="T9" fmla="*/ 5 h 108"/>
                <a:gd name="T10" fmla="*/ 5 w 9"/>
                <a:gd name="T11" fmla="*/ 9 h 108"/>
                <a:gd name="T12" fmla="*/ 5 w 9"/>
                <a:gd name="T13" fmla="*/ 0 h 108"/>
                <a:gd name="T14" fmla="*/ 0 w 9"/>
                <a:gd name="T15" fmla="*/ 0 h 108"/>
                <a:gd name="T16" fmla="*/ 0 w 9"/>
                <a:gd name="T17" fmla="*/ 5 h 108"/>
                <a:gd name="T18" fmla="*/ 5 w 9"/>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8"/>
                <a:gd name="T32" fmla="*/ 9 w 9"/>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8">
                  <a:moveTo>
                    <a:pt x="5" y="0"/>
                  </a:moveTo>
                  <a:lnTo>
                    <a:pt x="0" y="5"/>
                  </a:lnTo>
                  <a:lnTo>
                    <a:pt x="0" y="108"/>
                  </a:lnTo>
                  <a:lnTo>
                    <a:pt x="9" y="108"/>
                  </a:lnTo>
                  <a:lnTo>
                    <a:pt x="9" y="5"/>
                  </a:lnTo>
                  <a:lnTo>
                    <a:pt x="5" y="9"/>
                  </a:lnTo>
                  <a:lnTo>
                    <a:pt x="5" y="0"/>
                  </a:lnTo>
                  <a:lnTo>
                    <a:pt x="0" y="0"/>
                  </a:lnTo>
                  <a:lnTo>
                    <a:pt x="0" y="5"/>
                  </a:lnTo>
                  <a:lnTo>
                    <a:pt x="5" y="0"/>
                  </a:lnTo>
                  <a:close/>
                </a:path>
              </a:pathLst>
            </a:custGeom>
            <a:noFill/>
            <a:ln w="9525">
              <a:noFill/>
              <a:round/>
              <a:headEnd/>
              <a:tailEnd/>
            </a:ln>
          </p:spPr>
          <p:txBody>
            <a:bodyPr/>
            <a:lstStyle/>
            <a:p>
              <a:endParaRPr lang="en-US"/>
            </a:p>
          </p:txBody>
        </p:sp>
        <p:sp>
          <p:nvSpPr>
            <p:cNvPr id="7297" name="Freeform 57"/>
            <p:cNvSpPr>
              <a:spLocks/>
            </p:cNvSpPr>
            <p:nvPr/>
          </p:nvSpPr>
          <p:spPr bwMode="auto">
            <a:xfrm>
              <a:off x="782" y="2645"/>
              <a:ext cx="23" cy="2"/>
            </a:xfrm>
            <a:custGeom>
              <a:avLst/>
              <a:gdLst>
                <a:gd name="T0" fmla="*/ 92 w 92"/>
                <a:gd name="T1" fmla="*/ 5 h 9"/>
                <a:gd name="T2" fmla="*/ 87 w 92"/>
                <a:gd name="T3" fmla="*/ 0 h 9"/>
                <a:gd name="T4" fmla="*/ 0 w 92"/>
                <a:gd name="T5" fmla="*/ 0 h 9"/>
                <a:gd name="T6" fmla="*/ 0 w 92"/>
                <a:gd name="T7" fmla="*/ 9 h 9"/>
                <a:gd name="T8" fmla="*/ 87 w 92"/>
                <a:gd name="T9" fmla="*/ 9 h 9"/>
                <a:gd name="T10" fmla="*/ 83 w 92"/>
                <a:gd name="T11" fmla="*/ 5 h 9"/>
                <a:gd name="T12" fmla="*/ 92 w 92"/>
                <a:gd name="T13" fmla="*/ 5 h 9"/>
                <a:gd name="T14" fmla="*/ 92 w 92"/>
                <a:gd name="T15" fmla="*/ 0 h 9"/>
                <a:gd name="T16" fmla="*/ 87 w 92"/>
                <a:gd name="T17" fmla="*/ 0 h 9"/>
                <a:gd name="T18" fmla="*/ 92 w 92"/>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
                <a:gd name="T32" fmla="*/ 92 w 9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
                  <a:moveTo>
                    <a:pt x="92" y="5"/>
                  </a:moveTo>
                  <a:lnTo>
                    <a:pt x="87" y="0"/>
                  </a:lnTo>
                  <a:lnTo>
                    <a:pt x="0" y="0"/>
                  </a:lnTo>
                  <a:lnTo>
                    <a:pt x="0" y="9"/>
                  </a:lnTo>
                  <a:lnTo>
                    <a:pt x="87" y="9"/>
                  </a:lnTo>
                  <a:lnTo>
                    <a:pt x="83" y="5"/>
                  </a:lnTo>
                  <a:lnTo>
                    <a:pt x="92" y="5"/>
                  </a:lnTo>
                  <a:lnTo>
                    <a:pt x="92" y="0"/>
                  </a:lnTo>
                  <a:lnTo>
                    <a:pt x="87" y="0"/>
                  </a:lnTo>
                  <a:lnTo>
                    <a:pt x="92" y="5"/>
                  </a:lnTo>
                  <a:close/>
                </a:path>
              </a:pathLst>
            </a:custGeom>
            <a:noFill/>
            <a:ln w="9525">
              <a:noFill/>
              <a:round/>
              <a:headEnd/>
              <a:tailEnd/>
            </a:ln>
          </p:spPr>
          <p:txBody>
            <a:bodyPr/>
            <a:lstStyle/>
            <a:p>
              <a:endParaRPr lang="en-US"/>
            </a:p>
          </p:txBody>
        </p:sp>
        <p:sp>
          <p:nvSpPr>
            <p:cNvPr id="7298" name="Rectangle 58"/>
            <p:cNvSpPr>
              <a:spLocks noChangeArrowheads="1"/>
            </p:cNvSpPr>
            <p:nvPr/>
          </p:nvSpPr>
          <p:spPr bwMode="auto">
            <a:xfrm>
              <a:off x="793" y="2616"/>
              <a:ext cx="33" cy="45"/>
            </a:xfrm>
            <a:prstGeom prst="rect">
              <a:avLst/>
            </a:prstGeom>
            <a:noFill/>
            <a:ln w="9525">
              <a:noFill/>
              <a:miter lim="800000"/>
              <a:headEnd/>
              <a:tailEnd/>
            </a:ln>
          </p:spPr>
          <p:txBody>
            <a:bodyPr/>
            <a:lstStyle/>
            <a:p>
              <a:endParaRPr lang="en-US"/>
            </a:p>
          </p:txBody>
        </p:sp>
        <p:sp>
          <p:nvSpPr>
            <p:cNvPr id="7299" name="Freeform 59"/>
            <p:cNvSpPr>
              <a:spLocks/>
            </p:cNvSpPr>
            <p:nvPr/>
          </p:nvSpPr>
          <p:spPr bwMode="auto">
            <a:xfrm>
              <a:off x="825" y="2616"/>
              <a:ext cx="2" cy="46"/>
            </a:xfrm>
            <a:custGeom>
              <a:avLst/>
              <a:gdLst>
                <a:gd name="T0" fmla="*/ 4 w 9"/>
                <a:gd name="T1" fmla="*/ 186 h 186"/>
                <a:gd name="T2" fmla="*/ 9 w 9"/>
                <a:gd name="T3" fmla="*/ 181 h 186"/>
                <a:gd name="T4" fmla="*/ 9 w 9"/>
                <a:gd name="T5" fmla="*/ 0 h 186"/>
                <a:gd name="T6" fmla="*/ 0 w 9"/>
                <a:gd name="T7" fmla="*/ 0 h 186"/>
                <a:gd name="T8" fmla="*/ 0 w 9"/>
                <a:gd name="T9" fmla="*/ 181 h 186"/>
                <a:gd name="T10" fmla="*/ 4 w 9"/>
                <a:gd name="T11" fmla="*/ 177 h 186"/>
                <a:gd name="T12" fmla="*/ 4 w 9"/>
                <a:gd name="T13" fmla="*/ 186 h 186"/>
                <a:gd name="T14" fmla="*/ 9 w 9"/>
                <a:gd name="T15" fmla="*/ 186 h 186"/>
                <a:gd name="T16" fmla="*/ 9 w 9"/>
                <a:gd name="T17" fmla="*/ 181 h 186"/>
                <a:gd name="T18" fmla="*/ 4 w 9"/>
                <a:gd name="T19" fmla="*/ 186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86"/>
                <a:gd name="T32" fmla="*/ 9 w 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86">
                  <a:moveTo>
                    <a:pt x="4" y="186"/>
                  </a:moveTo>
                  <a:lnTo>
                    <a:pt x="9" y="181"/>
                  </a:lnTo>
                  <a:lnTo>
                    <a:pt x="9" y="0"/>
                  </a:lnTo>
                  <a:lnTo>
                    <a:pt x="0" y="0"/>
                  </a:lnTo>
                  <a:lnTo>
                    <a:pt x="0" y="181"/>
                  </a:lnTo>
                  <a:lnTo>
                    <a:pt x="4" y="177"/>
                  </a:lnTo>
                  <a:lnTo>
                    <a:pt x="4" y="186"/>
                  </a:lnTo>
                  <a:lnTo>
                    <a:pt x="9" y="186"/>
                  </a:lnTo>
                  <a:lnTo>
                    <a:pt x="9" y="181"/>
                  </a:lnTo>
                  <a:lnTo>
                    <a:pt x="4" y="186"/>
                  </a:lnTo>
                  <a:close/>
                </a:path>
              </a:pathLst>
            </a:custGeom>
            <a:noFill/>
            <a:ln w="9525">
              <a:noFill/>
              <a:round/>
              <a:headEnd/>
              <a:tailEnd/>
            </a:ln>
          </p:spPr>
          <p:txBody>
            <a:bodyPr/>
            <a:lstStyle/>
            <a:p>
              <a:endParaRPr lang="en-US"/>
            </a:p>
          </p:txBody>
        </p:sp>
        <p:sp>
          <p:nvSpPr>
            <p:cNvPr id="7300" name="Freeform 60"/>
            <p:cNvSpPr>
              <a:spLocks/>
            </p:cNvSpPr>
            <p:nvPr/>
          </p:nvSpPr>
          <p:spPr bwMode="auto">
            <a:xfrm>
              <a:off x="791" y="2660"/>
              <a:ext cx="35" cy="2"/>
            </a:xfrm>
            <a:custGeom>
              <a:avLst/>
              <a:gdLst>
                <a:gd name="T0" fmla="*/ 0 w 137"/>
                <a:gd name="T1" fmla="*/ 4 h 9"/>
                <a:gd name="T2" fmla="*/ 4 w 137"/>
                <a:gd name="T3" fmla="*/ 9 h 9"/>
                <a:gd name="T4" fmla="*/ 137 w 137"/>
                <a:gd name="T5" fmla="*/ 9 h 9"/>
                <a:gd name="T6" fmla="*/ 137 w 137"/>
                <a:gd name="T7" fmla="*/ 0 h 9"/>
                <a:gd name="T8" fmla="*/ 4 w 137"/>
                <a:gd name="T9" fmla="*/ 0 h 9"/>
                <a:gd name="T10" fmla="*/ 9 w 137"/>
                <a:gd name="T11" fmla="*/ 4 h 9"/>
                <a:gd name="T12" fmla="*/ 0 w 137"/>
                <a:gd name="T13" fmla="*/ 4 h 9"/>
                <a:gd name="T14" fmla="*/ 0 w 137"/>
                <a:gd name="T15" fmla="*/ 9 h 9"/>
                <a:gd name="T16" fmla="*/ 4 w 137"/>
                <a:gd name="T17" fmla="*/ 9 h 9"/>
                <a:gd name="T18" fmla="*/ 0 w 137"/>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9"/>
                <a:gd name="T32" fmla="*/ 137 w 13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9">
                  <a:moveTo>
                    <a:pt x="0" y="4"/>
                  </a:moveTo>
                  <a:lnTo>
                    <a:pt x="4" y="9"/>
                  </a:lnTo>
                  <a:lnTo>
                    <a:pt x="137" y="9"/>
                  </a:lnTo>
                  <a:lnTo>
                    <a:pt x="137" y="0"/>
                  </a:lnTo>
                  <a:lnTo>
                    <a:pt x="4" y="0"/>
                  </a:lnTo>
                  <a:lnTo>
                    <a:pt x="9" y="4"/>
                  </a:lnTo>
                  <a:lnTo>
                    <a:pt x="0" y="4"/>
                  </a:lnTo>
                  <a:lnTo>
                    <a:pt x="0" y="9"/>
                  </a:lnTo>
                  <a:lnTo>
                    <a:pt x="4" y="9"/>
                  </a:lnTo>
                  <a:lnTo>
                    <a:pt x="0" y="4"/>
                  </a:lnTo>
                  <a:close/>
                </a:path>
              </a:pathLst>
            </a:custGeom>
            <a:noFill/>
            <a:ln w="9525">
              <a:noFill/>
              <a:round/>
              <a:headEnd/>
              <a:tailEnd/>
            </a:ln>
          </p:spPr>
          <p:txBody>
            <a:bodyPr/>
            <a:lstStyle/>
            <a:p>
              <a:endParaRPr lang="en-US"/>
            </a:p>
          </p:txBody>
        </p:sp>
        <p:sp>
          <p:nvSpPr>
            <p:cNvPr id="7301" name="Freeform 61"/>
            <p:cNvSpPr>
              <a:spLocks/>
            </p:cNvSpPr>
            <p:nvPr/>
          </p:nvSpPr>
          <p:spPr bwMode="auto">
            <a:xfrm>
              <a:off x="791" y="2615"/>
              <a:ext cx="3" cy="46"/>
            </a:xfrm>
            <a:custGeom>
              <a:avLst/>
              <a:gdLst>
                <a:gd name="T0" fmla="*/ 4 w 9"/>
                <a:gd name="T1" fmla="*/ 0 h 186"/>
                <a:gd name="T2" fmla="*/ 0 w 9"/>
                <a:gd name="T3" fmla="*/ 5 h 186"/>
                <a:gd name="T4" fmla="*/ 0 w 9"/>
                <a:gd name="T5" fmla="*/ 186 h 186"/>
                <a:gd name="T6" fmla="*/ 9 w 9"/>
                <a:gd name="T7" fmla="*/ 186 h 186"/>
                <a:gd name="T8" fmla="*/ 9 w 9"/>
                <a:gd name="T9" fmla="*/ 5 h 186"/>
                <a:gd name="T10" fmla="*/ 4 w 9"/>
                <a:gd name="T11" fmla="*/ 9 h 186"/>
                <a:gd name="T12" fmla="*/ 4 w 9"/>
                <a:gd name="T13" fmla="*/ 0 h 186"/>
                <a:gd name="T14" fmla="*/ 0 w 9"/>
                <a:gd name="T15" fmla="*/ 0 h 186"/>
                <a:gd name="T16" fmla="*/ 0 w 9"/>
                <a:gd name="T17" fmla="*/ 5 h 186"/>
                <a:gd name="T18" fmla="*/ 4 w 9"/>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86"/>
                <a:gd name="T32" fmla="*/ 9 w 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86">
                  <a:moveTo>
                    <a:pt x="4" y="0"/>
                  </a:moveTo>
                  <a:lnTo>
                    <a:pt x="0" y="5"/>
                  </a:lnTo>
                  <a:lnTo>
                    <a:pt x="0" y="186"/>
                  </a:lnTo>
                  <a:lnTo>
                    <a:pt x="9" y="186"/>
                  </a:lnTo>
                  <a:lnTo>
                    <a:pt x="9" y="5"/>
                  </a:lnTo>
                  <a:lnTo>
                    <a:pt x="4" y="9"/>
                  </a:lnTo>
                  <a:lnTo>
                    <a:pt x="4" y="0"/>
                  </a:lnTo>
                  <a:lnTo>
                    <a:pt x="0" y="0"/>
                  </a:lnTo>
                  <a:lnTo>
                    <a:pt x="0" y="5"/>
                  </a:lnTo>
                  <a:lnTo>
                    <a:pt x="4" y="0"/>
                  </a:lnTo>
                  <a:close/>
                </a:path>
              </a:pathLst>
            </a:custGeom>
            <a:noFill/>
            <a:ln w="9525">
              <a:noFill/>
              <a:round/>
              <a:headEnd/>
              <a:tailEnd/>
            </a:ln>
          </p:spPr>
          <p:txBody>
            <a:bodyPr/>
            <a:lstStyle/>
            <a:p>
              <a:endParaRPr lang="en-US"/>
            </a:p>
          </p:txBody>
        </p:sp>
        <p:sp>
          <p:nvSpPr>
            <p:cNvPr id="7302" name="Freeform 62"/>
            <p:cNvSpPr>
              <a:spLocks/>
            </p:cNvSpPr>
            <p:nvPr/>
          </p:nvSpPr>
          <p:spPr bwMode="auto">
            <a:xfrm>
              <a:off x="793" y="2615"/>
              <a:ext cx="34" cy="2"/>
            </a:xfrm>
            <a:custGeom>
              <a:avLst/>
              <a:gdLst>
                <a:gd name="T0" fmla="*/ 138 w 138"/>
                <a:gd name="T1" fmla="*/ 5 h 9"/>
                <a:gd name="T2" fmla="*/ 133 w 138"/>
                <a:gd name="T3" fmla="*/ 0 h 9"/>
                <a:gd name="T4" fmla="*/ 0 w 138"/>
                <a:gd name="T5" fmla="*/ 0 h 9"/>
                <a:gd name="T6" fmla="*/ 0 w 138"/>
                <a:gd name="T7" fmla="*/ 9 h 9"/>
                <a:gd name="T8" fmla="*/ 133 w 138"/>
                <a:gd name="T9" fmla="*/ 9 h 9"/>
                <a:gd name="T10" fmla="*/ 129 w 138"/>
                <a:gd name="T11" fmla="*/ 5 h 9"/>
                <a:gd name="T12" fmla="*/ 138 w 138"/>
                <a:gd name="T13" fmla="*/ 5 h 9"/>
                <a:gd name="T14" fmla="*/ 138 w 138"/>
                <a:gd name="T15" fmla="*/ 0 h 9"/>
                <a:gd name="T16" fmla="*/ 133 w 138"/>
                <a:gd name="T17" fmla="*/ 0 h 9"/>
                <a:gd name="T18" fmla="*/ 138 w 138"/>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
                <a:gd name="T32" fmla="*/ 138 w 13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
                  <a:moveTo>
                    <a:pt x="138" y="5"/>
                  </a:moveTo>
                  <a:lnTo>
                    <a:pt x="133" y="0"/>
                  </a:lnTo>
                  <a:lnTo>
                    <a:pt x="0" y="0"/>
                  </a:lnTo>
                  <a:lnTo>
                    <a:pt x="0" y="9"/>
                  </a:lnTo>
                  <a:lnTo>
                    <a:pt x="133" y="9"/>
                  </a:lnTo>
                  <a:lnTo>
                    <a:pt x="129" y="5"/>
                  </a:lnTo>
                  <a:lnTo>
                    <a:pt x="138" y="5"/>
                  </a:lnTo>
                  <a:lnTo>
                    <a:pt x="138" y="0"/>
                  </a:lnTo>
                  <a:lnTo>
                    <a:pt x="133" y="0"/>
                  </a:lnTo>
                  <a:lnTo>
                    <a:pt x="138" y="5"/>
                  </a:lnTo>
                  <a:close/>
                </a:path>
              </a:pathLst>
            </a:custGeom>
            <a:noFill/>
            <a:ln w="9525">
              <a:noFill/>
              <a:round/>
              <a:headEnd/>
              <a:tailEnd/>
            </a:ln>
          </p:spPr>
          <p:txBody>
            <a:bodyPr/>
            <a:lstStyle/>
            <a:p>
              <a:endParaRPr lang="en-US"/>
            </a:p>
          </p:txBody>
        </p:sp>
        <p:sp>
          <p:nvSpPr>
            <p:cNvPr id="7303" name="Freeform 63"/>
            <p:cNvSpPr>
              <a:spLocks/>
            </p:cNvSpPr>
            <p:nvPr/>
          </p:nvSpPr>
          <p:spPr bwMode="auto">
            <a:xfrm>
              <a:off x="845" y="2549"/>
              <a:ext cx="68" cy="140"/>
            </a:xfrm>
            <a:custGeom>
              <a:avLst/>
              <a:gdLst>
                <a:gd name="T0" fmla="*/ 273 w 274"/>
                <a:gd name="T1" fmla="*/ 0 h 562"/>
                <a:gd name="T2" fmla="*/ 274 w 274"/>
                <a:gd name="T3" fmla="*/ 562 h 562"/>
                <a:gd name="T4" fmla="*/ 1 w 274"/>
                <a:gd name="T5" fmla="*/ 562 h 562"/>
                <a:gd name="T6" fmla="*/ 0 w 274"/>
                <a:gd name="T7" fmla="*/ 0 h 562"/>
                <a:gd name="T8" fmla="*/ 273 w 274"/>
                <a:gd name="T9" fmla="*/ 0 h 562"/>
                <a:gd name="T10" fmla="*/ 0 60000 65536"/>
                <a:gd name="T11" fmla="*/ 0 60000 65536"/>
                <a:gd name="T12" fmla="*/ 0 60000 65536"/>
                <a:gd name="T13" fmla="*/ 0 60000 65536"/>
                <a:gd name="T14" fmla="*/ 0 60000 65536"/>
                <a:gd name="T15" fmla="*/ 0 w 274"/>
                <a:gd name="T16" fmla="*/ 0 h 562"/>
                <a:gd name="T17" fmla="*/ 274 w 274"/>
                <a:gd name="T18" fmla="*/ 562 h 562"/>
              </a:gdLst>
              <a:ahLst/>
              <a:cxnLst>
                <a:cxn ang="T10">
                  <a:pos x="T0" y="T1"/>
                </a:cxn>
                <a:cxn ang="T11">
                  <a:pos x="T2" y="T3"/>
                </a:cxn>
                <a:cxn ang="T12">
                  <a:pos x="T4" y="T5"/>
                </a:cxn>
                <a:cxn ang="T13">
                  <a:pos x="T6" y="T7"/>
                </a:cxn>
                <a:cxn ang="T14">
                  <a:pos x="T8" y="T9"/>
                </a:cxn>
              </a:cxnLst>
              <a:rect l="T15" t="T16" r="T17" b="T18"/>
              <a:pathLst>
                <a:path w="274" h="562">
                  <a:moveTo>
                    <a:pt x="273" y="0"/>
                  </a:moveTo>
                  <a:lnTo>
                    <a:pt x="274" y="562"/>
                  </a:lnTo>
                  <a:lnTo>
                    <a:pt x="1" y="562"/>
                  </a:lnTo>
                  <a:lnTo>
                    <a:pt x="0" y="0"/>
                  </a:lnTo>
                  <a:lnTo>
                    <a:pt x="273" y="0"/>
                  </a:lnTo>
                  <a:close/>
                </a:path>
              </a:pathLst>
            </a:custGeom>
            <a:noFill/>
            <a:ln w="9525">
              <a:noFill/>
              <a:round/>
              <a:headEnd/>
              <a:tailEnd/>
            </a:ln>
          </p:spPr>
          <p:txBody>
            <a:bodyPr/>
            <a:lstStyle/>
            <a:p>
              <a:endParaRPr lang="en-US"/>
            </a:p>
          </p:txBody>
        </p:sp>
        <p:sp>
          <p:nvSpPr>
            <p:cNvPr id="7304" name="Freeform 64"/>
            <p:cNvSpPr>
              <a:spLocks/>
            </p:cNvSpPr>
            <p:nvPr/>
          </p:nvSpPr>
          <p:spPr bwMode="auto">
            <a:xfrm>
              <a:off x="912" y="2549"/>
              <a:ext cx="2" cy="142"/>
            </a:xfrm>
            <a:custGeom>
              <a:avLst/>
              <a:gdLst>
                <a:gd name="T0" fmla="*/ 6 w 10"/>
                <a:gd name="T1" fmla="*/ 566 h 566"/>
                <a:gd name="T2" fmla="*/ 10 w 10"/>
                <a:gd name="T3" fmla="*/ 562 h 566"/>
                <a:gd name="T4" fmla="*/ 9 w 10"/>
                <a:gd name="T5" fmla="*/ 0 h 566"/>
                <a:gd name="T6" fmla="*/ 0 w 10"/>
                <a:gd name="T7" fmla="*/ 0 h 566"/>
                <a:gd name="T8" fmla="*/ 1 w 10"/>
                <a:gd name="T9" fmla="*/ 562 h 566"/>
                <a:gd name="T10" fmla="*/ 6 w 10"/>
                <a:gd name="T11" fmla="*/ 557 h 566"/>
                <a:gd name="T12" fmla="*/ 6 w 10"/>
                <a:gd name="T13" fmla="*/ 566 h 566"/>
                <a:gd name="T14" fmla="*/ 10 w 10"/>
                <a:gd name="T15" fmla="*/ 566 h 566"/>
                <a:gd name="T16" fmla="*/ 10 w 10"/>
                <a:gd name="T17" fmla="*/ 562 h 566"/>
                <a:gd name="T18" fmla="*/ 6 w 10"/>
                <a:gd name="T19" fmla="*/ 566 h 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66"/>
                <a:gd name="T32" fmla="*/ 10 w 10"/>
                <a:gd name="T33" fmla="*/ 566 h 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66">
                  <a:moveTo>
                    <a:pt x="6" y="566"/>
                  </a:moveTo>
                  <a:lnTo>
                    <a:pt x="10" y="562"/>
                  </a:lnTo>
                  <a:lnTo>
                    <a:pt x="9" y="0"/>
                  </a:lnTo>
                  <a:lnTo>
                    <a:pt x="0" y="0"/>
                  </a:lnTo>
                  <a:lnTo>
                    <a:pt x="1" y="562"/>
                  </a:lnTo>
                  <a:lnTo>
                    <a:pt x="6" y="557"/>
                  </a:lnTo>
                  <a:lnTo>
                    <a:pt x="6" y="566"/>
                  </a:lnTo>
                  <a:lnTo>
                    <a:pt x="10" y="566"/>
                  </a:lnTo>
                  <a:lnTo>
                    <a:pt x="10" y="562"/>
                  </a:lnTo>
                  <a:lnTo>
                    <a:pt x="6" y="566"/>
                  </a:lnTo>
                  <a:close/>
                </a:path>
              </a:pathLst>
            </a:custGeom>
            <a:noFill/>
            <a:ln w="9525">
              <a:noFill/>
              <a:round/>
              <a:headEnd/>
              <a:tailEnd/>
            </a:ln>
          </p:spPr>
          <p:txBody>
            <a:bodyPr/>
            <a:lstStyle/>
            <a:p>
              <a:endParaRPr lang="en-US"/>
            </a:p>
          </p:txBody>
        </p:sp>
        <p:sp>
          <p:nvSpPr>
            <p:cNvPr id="7305" name="Freeform 65"/>
            <p:cNvSpPr>
              <a:spLocks/>
            </p:cNvSpPr>
            <p:nvPr/>
          </p:nvSpPr>
          <p:spPr bwMode="auto">
            <a:xfrm>
              <a:off x="844" y="2688"/>
              <a:ext cx="69" cy="3"/>
            </a:xfrm>
            <a:custGeom>
              <a:avLst/>
              <a:gdLst>
                <a:gd name="T0" fmla="*/ 0 w 277"/>
                <a:gd name="T1" fmla="*/ 5 h 9"/>
                <a:gd name="T2" fmla="*/ 4 w 277"/>
                <a:gd name="T3" fmla="*/ 9 h 9"/>
                <a:gd name="T4" fmla="*/ 277 w 277"/>
                <a:gd name="T5" fmla="*/ 9 h 9"/>
                <a:gd name="T6" fmla="*/ 277 w 277"/>
                <a:gd name="T7" fmla="*/ 0 h 9"/>
                <a:gd name="T8" fmla="*/ 4 w 277"/>
                <a:gd name="T9" fmla="*/ 0 h 9"/>
                <a:gd name="T10" fmla="*/ 9 w 277"/>
                <a:gd name="T11" fmla="*/ 5 h 9"/>
                <a:gd name="T12" fmla="*/ 0 w 277"/>
                <a:gd name="T13" fmla="*/ 5 h 9"/>
                <a:gd name="T14" fmla="*/ 0 w 277"/>
                <a:gd name="T15" fmla="*/ 9 h 9"/>
                <a:gd name="T16" fmla="*/ 4 w 277"/>
                <a:gd name="T17" fmla="*/ 9 h 9"/>
                <a:gd name="T18" fmla="*/ 0 w 277"/>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9"/>
                <a:gd name="T32" fmla="*/ 277 w 27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9">
                  <a:moveTo>
                    <a:pt x="0" y="5"/>
                  </a:moveTo>
                  <a:lnTo>
                    <a:pt x="4" y="9"/>
                  </a:lnTo>
                  <a:lnTo>
                    <a:pt x="277" y="9"/>
                  </a:lnTo>
                  <a:lnTo>
                    <a:pt x="277" y="0"/>
                  </a:lnTo>
                  <a:lnTo>
                    <a:pt x="4" y="0"/>
                  </a:lnTo>
                  <a:lnTo>
                    <a:pt x="9" y="5"/>
                  </a:lnTo>
                  <a:lnTo>
                    <a:pt x="0" y="5"/>
                  </a:lnTo>
                  <a:lnTo>
                    <a:pt x="0" y="9"/>
                  </a:lnTo>
                  <a:lnTo>
                    <a:pt x="4" y="9"/>
                  </a:lnTo>
                  <a:lnTo>
                    <a:pt x="0" y="5"/>
                  </a:lnTo>
                  <a:close/>
                </a:path>
              </a:pathLst>
            </a:custGeom>
            <a:noFill/>
            <a:ln w="9525">
              <a:noFill/>
              <a:round/>
              <a:headEnd/>
              <a:tailEnd/>
            </a:ln>
          </p:spPr>
          <p:txBody>
            <a:bodyPr/>
            <a:lstStyle/>
            <a:p>
              <a:endParaRPr lang="en-US"/>
            </a:p>
          </p:txBody>
        </p:sp>
        <p:sp>
          <p:nvSpPr>
            <p:cNvPr id="7306" name="Freeform 66"/>
            <p:cNvSpPr>
              <a:spLocks/>
            </p:cNvSpPr>
            <p:nvPr/>
          </p:nvSpPr>
          <p:spPr bwMode="auto">
            <a:xfrm>
              <a:off x="843" y="2548"/>
              <a:ext cx="3" cy="141"/>
            </a:xfrm>
            <a:custGeom>
              <a:avLst/>
              <a:gdLst>
                <a:gd name="T0" fmla="*/ 4 w 10"/>
                <a:gd name="T1" fmla="*/ 0 h 566"/>
                <a:gd name="T2" fmla="*/ 0 w 10"/>
                <a:gd name="T3" fmla="*/ 4 h 566"/>
                <a:gd name="T4" fmla="*/ 1 w 10"/>
                <a:gd name="T5" fmla="*/ 566 h 566"/>
                <a:gd name="T6" fmla="*/ 10 w 10"/>
                <a:gd name="T7" fmla="*/ 566 h 566"/>
                <a:gd name="T8" fmla="*/ 8 w 10"/>
                <a:gd name="T9" fmla="*/ 4 h 566"/>
                <a:gd name="T10" fmla="*/ 4 w 10"/>
                <a:gd name="T11" fmla="*/ 8 h 566"/>
                <a:gd name="T12" fmla="*/ 4 w 10"/>
                <a:gd name="T13" fmla="*/ 0 h 566"/>
                <a:gd name="T14" fmla="*/ 0 w 10"/>
                <a:gd name="T15" fmla="*/ 0 h 566"/>
                <a:gd name="T16" fmla="*/ 0 w 10"/>
                <a:gd name="T17" fmla="*/ 4 h 566"/>
                <a:gd name="T18" fmla="*/ 4 w 10"/>
                <a:gd name="T19" fmla="*/ 0 h 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66"/>
                <a:gd name="T32" fmla="*/ 10 w 10"/>
                <a:gd name="T33" fmla="*/ 566 h 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66">
                  <a:moveTo>
                    <a:pt x="4" y="0"/>
                  </a:moveTo>
                  <a:lnTo>
                    <a:pt x="0" y="4"/>
                  </a:lnTo>
                  <a:lnTo>
                    <a:pt x="1" y="566"/>
                  </a:lnTo>
                  <a:lnTo>
                    <a:pt x="10" y="566"/>
                  </a:lnTo>
                  <a:lnTo>
                    <a:pt x="8" y="4"/>
                  </a:lnTo>
                  <a:lnTo>
                    <a:pt x="4" y="8"/>
                  </a:lnTo>
                  <a:lnTo>
                    <a:pt x="4" y="0"/>
                  </a:lnTo>
                  <a:lnTo>
                    <a:pt x="0" y="0"/>
                  </a:lnTo>
                  <a:lnTo>
                    <a:pt x="0" y="4"/>
                  </a:lnTo>
                  <a:lnTo>
                    <a:pt x="4" y="0"/>
                  </a:lnTo>
                  <a:close/>
                </a:path>
              </a:pathLst>
            </a:custGeom>
            <a:noFill/>
            <a:ln w="9525">
              <a:noFill/>
              <a:round/>
              <a:headEnd/>
              <a:tailEnd/>
            </a:ln>
          </p:spPr>
          <p:txBody>
            <a:bodyPr/>
            <a:lstStyle/>
            <a:p>
              <a:endParaRPr lang="en-US"/>
            </a:p>
          </p:txBody>
        </p:sp>
        <p:sp>
          <p:nvSpPr>
            <p:cNvPr id="7307" name="Freeform 67"/>
            <p:cNvSpPr>
              <a:spLocks/>
            </p:cNvSpPr>
            <p:nvPr/>
          </p:nvSpPr>
          <p:spPr bwMode="auto">
            <a:xfrm>
              <a:off x="845" y="2548"/>
              <a:ext cx="69" cy="2"/>
            </a:xfrm>
            <a:custGeom>
              <a:avLst/>
              <a:gdLst>
                <a:gd name="T0" fmla="*/ 277 w 277"/>
                <a:gd name="T1" fmla="*/ 4 h 8"/>
                <a:gd name="T2" fmla="*/ 273 w 277"/>
                <a:gd name="T3" fmla="*/ 0 h 8"/>
                <a:gd name="T4" fmla="*/ 0 w 277"/>
                <a:gd name="T5" fmla="*/ 0 h 8"/>
                <a:gd name="T6" fmla="*/ 0 w 277"/>
                <a:gd name="T7" fmla="*/ 8 h 8"/>
                <a:gd name="T8" fmla="*/ 273 w 277"/>
                <a:gd name="T9" fmla="*/ 8 h 8"/>
                <a:gd name="T10" fmla="*/ 268 w 277"/>
                <a:gd name="T11" fmla="*/ 4 h 8"/>
                <a:gd name="T12" fmla="*/ 277 w 277"/>
                <a:gd name="T13" fmla="*/ 4 h 8"/>
                <a:gd name="T14" fmla="*/ 277 w 277"/>
                <a:gd name="T15" fmla="*/ 0 h 8"/>
                <a:gd name="T16" fmla="*/ 273 w 277"/>
                <a:gd name="T17" fmla="*/ 0 h 8"/>
                <a:gd name="T18" fmla="*/ 277 w 277"/>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8"/>
                <a:gd name="T32" fmla="*/ 277 w 27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8">
                  <a:moveTo>
                    <a:pt x="277" y="4"/>
                  </a:moveTo>
                  <a:lnTo>
                    <a:pt x="273" y="0"/>
                  </a:lnTo>
                  <a:lnTo>
                    <a:pt x="0" y="0"/>
                  </a:lnTo>
                  <a:lnTo>
                    <a:pt x="0" y="8"/>
                  </a:lnTo>
                  <a:lnTo>
                    <a:pt x="273" y="8"/>
                  </a:lnTo>
                  <a:lnTo>
                    <a:pt x="268" y="4"/>
                  </a:lnTo>
                  <a:lnTo>
                    <a:pt x="277" y="4"/>
                  </a:lnTo>
                  <a:lnTo>
                    <a:pt x="277" y="0"/>
                  </a:lnTo>
                  <a:lnTo>
                    <a:pt x="273" y="0"/>
                  </a:lnTo>
                  <a:lnTo>
                    <a:pt x="277" y="4"/>
                  </a:lnTo>
                  <a:close/>
                </a:path>
              </a:pathLst>
            </a:custGeom>
            <a:noFill/>
            <a:ln w="9525">
              <a:noFill/>
              <a:round/>
              <a:headEnd/>
              <a:tailEnd/>
            </a:ln>
          </p:spPr>
          <p:txBody>
            <a:bodyPr/>
            <a:lstStyle/>
            <a:p>
              <a:endParaRPr lang="en-US"/>
            </a:p>
          </p:txBody>
        </p:sp>
        <p:sp>
          <p:nvSpPr>
            <p:cNvPr id="7308" name="Freeform 68"/>
            <p:cNvSpPr>
              <a:spLocks/>
            </p:cNvSpPr>
            <p:nvPr/>
          </p:nvSpPr>
          <p:spPr bwMode="auto">
            <a:xfrm>
              <a:off x="871" y="2635"/>
              <a:ext cx="37" cy="45"/>
            </a:xfrm>
            <a:custGeom>
              <a:avLst/>
              <a:gdLst>
                <a:gd name="T0" fmla="*/ 0 w 150"/>
                <a:gd name="T1" fmla="*/ 32 h 180"/>
                <a:gd name="T2" fmla="*/ 105 w 150"/>
                <a:gd name="T3" fmla="*/ 0 h 180"/>
                <a:gd name="T4" fmla="*/ 150 w 150"/>
                <a:gd name="T5" fmla="*/ 148 h 180"/>
                <a:gd name="T6" fmla="*/ 46 w 150"/>
                <a:gd name="T7" fmla="*/ 180 h 180"/>
                <a:gd name="T8" fmla="*/ 0 w 150"/>
                <a:gd name="T9" fmla="*/ 32 h 180"/>
                <a:gd name="T10" fmla="*/ 0 60000 65536"/>
                <a:gd name="T11" fmla="*/ 0 60000 65536"/>
                <a:gd name="T12" fmla="*/ 0 60000 65536"/>
                <a:gd name="T13" fmla="*/ 0 60000 65536"/>
                <a:gd name="T14" fmla="*/ 0 60000 65536"/>
                <a:gd name="T15" fmla="*/ 0 w 150"/>
                <a:gd name="T16" fmla="*/ 0 h 180"/>
                <a:gd name="T17" fmla="*/ 150 w 150"/>
                <a:gd name="T18" fmla="*/ 180 h 180"/>
              </a:gdLst>
              <a:ahLst/>
              <a:cxnLst>
                <a:cxn ang="T10">
                  <a:pos x="T0" y="T1"/>
                </a:cxn>
                <a:cxn ang="T11">
                  <a:pos x="T2" y="T3"/>
                </a:cxn>
                <a:cxn ang="T12">
                  <a:pos x="T4" y="T5"/>
                </a:cxn>
                <a:cxn ang="T13">
                  <a:pos x="T6" y="T7"/>
                </a:cxn>
                <a:cxn ang="T14">
                  <a:pos x="T8" y="T9"/>
                </a:cxn>
              </a:cxnLst>
              <a:rect l="T15" t="T16" r="T17" b="T18"/>
              <a:pathLst>
                <a:path w="150" h="180">
                  <a:moveTo>
                    <a:pt x="0" y="32"/>
                  </a:moveTo>
                  <a:lnTo>
                    <a:pt x="105" y="0"/>
                  </a:lnTo>
                  <a:lnTo>
                    <a:pt x="150" y="148"/>
                  </a:lnTo>
                  <a:lnTo>
                    <a:pt x="46" y="180"/>
                  </a:lnTo>
                  <a:lnTo>
                    <a:pt x="0" y="32"/>
                  </a:lnTo>
                  <a:close/>
                </a:path>
              </a:pathLst>
            </a:custGeom>
            <a:noFill/>
            <a:ln w="9525">
              <a:noFill/>
              <a:round/>
              <a:headEnd/>
              <a:tailEnd/>
            </a:ln>
          </p:spPr>
          <p:txBody>
            <a:bodyPr/>
            <a:lstStyle/>
            <a:p>
              <a:endParaRPr lang="en-US"/>
            </a:p>
          </p:txBody>
        </p:sp>
        <p:sp>
          <p:nvSpPr>
            <p:cNvPr id="7309" name="Freeform 69"/>
            <p:cNvSpPr>
              <a:spLocks/>
            </p:cNvSpPr>
            <p:nvPr/>
          </p:nvSpPr>
          <p:spPr bwMode="auto">
            <a:xfrm>
              <a:off x="870" y="2634"/>
              <a:ext cx="28" cy="10"/>
            </a:xfrm>
            <a:custGeom>
              <a:avLst/>
              <a:gdLst>
                <a:gd name="T0" fmla="*/ 110 w 110"/>
                <a:gd name="T1" fmla="*/ 4 h 40"/>
                <a:gd name="T2" fmla="*/ 106 w 110"/>
                <a:gd name="T3" fmla="*/ 1 h 40"/>
                <a:gd name="T4" fmla="*/ 0 w 110"/>
                <a:gd name="T5" fmla="*/ 33 h 40"/>
                <a:gd name="T6" fmla="*/ 3 w 110"/>
                <a:gd name="T7" fmla="*/ 40 h 40"/>
                <a:gd name="T8" fmla="*/ 108 w 110"/>
                <a:gd name="T9" fmla="*/ 8 h 40"/>
                <a:gd name="T10" fmla="*/ 104 w 110"/>
                <a:gd name="T11" fmla="*/ 6 h 40"/>
                <a:gd name="T12" fmla="*/ 110 w 110"/>
                <a:gd name="T13" fmla="*/ 4 h 40"/>
                <a:gd name="T14" fmla="*/ 109 w 110"/>
                <a:gd name="T15" fmla="*/ 0 h 40"/>
                <a:gd name="T16" fmla="*/ 106 w 110"/>
                <a:gd name="T17" fmla="*/ 1 h 40"/>
                <a:gd name="T18" fmla="*/ 110 w 110"/>
                <a:gd name="T19" fmla="*/ 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40"/>
                <a:gd name="T32" fmla="*/ 110 w 11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40">
                  <a:moveTo>
                    <a:pt x="110" y="4"/>
                  </a:moveTo>
                  <a:lnTo>
                    <a:pt x="106" y="1"/>
                  </a:lnTo>
                  <a:lnTo>
                    <a:pt x="0" y="33"/>
                  </a:lnTo>
                  <a:lnTo>
                    <a:pt x="3" y="40"/>
                  </a:lnTo>
                  <a:lnTo>
                    <a:pt x="108" y="8"/>
                  </a:lnTo>
                  <a:lnTo>
                    <a:pt x="104" y="6"/>
                  </a:lnTo>
                  <a:lnTo>
                    <a:pt x="110" y="4"/>
                  </a:lnTo>
                  <a:lnTo>
                    <a:pt x="109" y="0"/>
                  </a:lnTo>
                  <a:lnTo>
                    <a:pt x="106" y="1"/>
                  </a:lnTo>
                  <a:lnTo>
                    <a:pt x="110" y="4"/>
                  </a:lnTo>
                  <a:close/>
                </a:path>
              </a:pathLst>
            </a:custGeom>
            <a:noFill/>
            <a:ln w="9525">
              <a:noFill/>
              <a:round/>
              <a:headEnd/>
              <a:tailEnd/>
            </a:ln>
          </p:spPr>
          <p:txBody>
            <a:bodyPr/>
            <a:lstStyle/>
            <a:p>
              <a:endParaRPr lang="en-US"/>
            </a:p>
          </p:txBody>
        </p:sp>
        <p:sp>
          <p:nvSpPr>
            <p:cNvPr id="7310" name="Freeform 70"/>
            <p:cNvSpPr>
              <a:spLocks/>
            </p:cNvSpPr>
            <p:nvPr/>
          </p:nvSpPr>
          <p:spPr bwMode="auto">
            <a:xfrm>
              <a:off x="896" y="2635"/>
              <a:ext cx="13" cy="38"/>
            </a:xfrm>
            <a:custGeom>
              <a:avLst/>
              <a:gdLst>
                <a:gd name="T0" fmla="*/ 49 w 53"/>
                <a:gd name="T1" fmla="*/ 153 h 153"/>
                <a:gd name="T2" fmla="*/ 51 w 53"/>
                <a:gd name="T3" fmla="*/ 148 h 153"/>
                <a:gd name="T4" fmla="*/ 6 w 53"/>
                <a:gd name="T5" fmla="*/ 0 h 153"/>
                <a:gd name="T6" fmla="*/ 0 w 53"/>
                <a:gd name="T7" fmla="*/ 2 h 153"/>
                <a:gd name="T8" fmla="*/ 45 w 53"/>
                <a:gd name="T9" fmla="*/ 151 h 153"/>
                <a:gd name="T10" fmla="*/ 47 w 53"/>
                <a:gd name="T11" fmla="*/ 146 h 153"/>
                <a:gd name="T12" fmla="*/ 49 w 53"/>
                <a:gd name="T13" fmla="*/ 153 h 153"/>
                <a:gd name="T14" fmla="*/ 53 w 53"/>
                <a:gd name="T15" fmla="*/ 152 h 153"/>
                <a:gd name="T16" fmla="*/ 51 w 53"/>
                <a:gd name="T17" fmla="*/ 148 h 153"/>
                <a:gd name="T18" fmla="*/ 49 w 53"/>
                <a:gd name="T19" fmla="*/ 153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53"/>
                <a:gd name="T32" fmla="*/ 53 w 53"/>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53">
                  <a:moveTo>
                    <a:pt x="49" y="153"/>
                  </a:moveTo>
                  <a:lnTo>
                    <a:pt x="51" y="148"/>
                  </a:lnTo>
                  <a:lnTo>
                    <a:pt x="6" y="0"/>
                  </a:lnTo>
                  <a:lnTo>
                    <a:pt x="0" y="2"/>
                  </a:lnTo>
                  <a:lnTo>
                    <a:pt x="45" y="151"/>
                  </a:lnTo>
                  <a:lnTo>
                    <a:pt x="47" y="146"/>
                  </a:lnTo>
                  <a:lnTo>
                    <a:pt x="49" y="153"/>
                  </a:lnTo>
                  <a:lnTo>
                    <a:pt x="53" y="152"/>
                  </a:lnTo>
                  <a:lnTo>
                    <a:pt x="51" y="148"/>
                  </a:lnTo>
                  <a:lnTo>
                    <a:pt x="49" y="153"/>
                  </a:lnTo>
                  <a:close/>
                </a:path>
              </a:pathLst>
            </a:custGeom>
            <a:noFill/>
            <a:ln w="9525">
              <a:noFill/>
              <a:round/>
              <a:headEnd/>
              <a:tailEnd/>
            </a:ln>
          </p:spPr>
          <p:txBody>
            <a:bodyPr/>
            <a:lstStyle/>
            <a:p>
              <a:endParaRPr lang="en-US"/>
            </a:p>
          </p:txBody>
        </p:sp>
        <p:sp>
          <p:nvSpPr>
            <p:cNvPr id="7311" name="Freeform 71"/>
            <p:cNvSpPr>
              <a:spLocks/>
            </p:cNvSpPr>
            <p:nvPr/>
          </p:nvSpPr>
          <p:spPr bwMode="auto">
            <a:xfrm>
              <a:off x="881" y="2671"/>
              <a:ext cx="28" cy="10"/>
            </a:xfrm>
            <a:custGeom>
              <a:avLst/>
              <a:gdLst>
                <a:gd name="T0" fmla="*/ 0 w 109"/>
                <a:gd name="T1" fmla="*/ 37 h 40"/>
                <a:gd name="T2" fmla="*/ 5 w 109"/>
                <a:gd name="T3" fmla="*/ 39 h 40"/>
                <a:gd name="T4" fmla="*/ 109 w 109"/>
                <a:gd name="T5" fmla="*/ 7 h 40"/>
                <a:gd name="T6" fmla="*/ 107 w 109"/>
                <a:gd name="T7" fmla="*/ 0 h 40"/>
                <a:gd name="T8" fmla="*/ 3 w 109"/>
                <a:gd name="T9" fmla="*/ 32 h 40"/>
                <a:gd name="T10" fmla="*/ 7 w 109"/>
                <a:gd name="T11" fmla="*/ 34 h 40"/>
                <a:gd name="T12" fmla="*/ 0 w 109"/>
                <a:gd name="T13" fmla="*/ 37 h 40"/>
                <a:gd name="T14" fmla="*/ 1 w 109"/>
                <a:gd name="T15" fmla="*/ 40 h 40"/>
                <a:gd name="T16" fmla="*/ 5 w 109"/>
                <a:gd name="T17" fmla="*/ 39 h 40"/>
                <a:gd name="T18" fmla="*/ 0 w 109"/>
                <a:gd name="T19" fmla="*/ 3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0"/>
                <a:gd name="T32" fmla="*/ 109 w 10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0">
                  <a:moveTo>
                    <a:pt x="0" y="37"/>
                  </a:moveTo>
                  <a:lnTo>
                    <a:pt x="5" y="39"/>
                  </a:lnTo>
                  <a:lnTo>
                    <a:pt x="109" y="7"/>
                  </a:lnTo>
                  <a:lnTo>
                    <a:pt x="107" y="0"/>
                  </a:lnTo>
                  <a:lnTo>
                    <a:pt x="3" y="32"/>
                  </a:lnTo>
                  <a:lnTo>
                    <a:pt x="7" y="34"/>
                  </a:lnTo>
                  <a:lnTo>
                    <a:pt x="0" y="37"/>
                  </a:lnTo>
                  <a:lnTo>
                    <a:pt x="1" y="40"/>
                  </a:lnTo>
                  <a:lnTo>
                    <a:pt x="5" y="39"/>
                  </a:lnTo>
                  <a:lnTo>
                    <a:pt x="0" y="37"/>
                  </a:lnTo>
                  <a:close/>
                </a:path>
              </a:pathLst>
            </a:custGeom>
            <a:noFill/>
            <a:ln w="9525">
              <a:noFill/>
              <a:round/>
              <a:headEnd/>
              <a:tailEnd/>
            </a:ln>
          </p:spPr>
          <p:txBody>
            <a:bodyPr/>
            <a:lstStyle/>
            <a:p>
              <a:endParaRPr lang="en-US"/>
            </a:p>
          </p:txBody>
        </p:sp>
        <p:sp>
          <p:nvSpPr>
            <p:cNvPr id="7312" name="Freeform 72"/>
            <p:cNvSpPr>
              <a:spLocks/>
            </p:cNvSpPr>
            <p:nvPr/>
          </p:nvSpPr>
          <p:spPr bwMode="auto">
            <a:xfrm>
              <a:off x="869" y="2642"/>
              <a:ext cx="14" cy="38"/>
            </a:xfrm>
            <a:custGeom>
              <a:avLst/>
              <a:gdLst>
                <a:gd name="T0" fmla="*/ 4 w 55"/>
                <a:gd name="T1" fmla="*/ 0 h 154"/>
                <a:gd name="T2" fmla="*/ 2 w 55"/>
                <a:gd name="T3" fmla="*/ 5 h 154"/>
                <a:gd name="T4" fmla="*/ 48 w 55"/>
                <a:gd name="T5" fmla="*/ 154 h 154"/>
                <a:gd name="T6" fmla="*/ 55 w 55"/>
                <a:gd name="T7" fmla="*/ 151 h 154"/>
                <a:gd name="T8" fmla="*/ 9 w 55"/>
                <a:gd name="T9" fmla="*/ 3 h 154"/>
                <a:gd name="T10" fmla="*/ 7 w 55"/>
                <a:gd name="T11" fmla="*/ 7 h 154"/>
                <a:gd name="T12" fmla="*/ 4 w 55"/>
                <a:gd name="T13" fmla="*/ 0 h 154"/>
                <a:gd name="T14" fmla="*/ 0 w 55"/>
                <a:gd name="T15" fmla="*/ 1 h 154"/>
                <a:gd name="T16" fmla="*/ 2 w 55"/>
                <a:gd name="T17" fmla="*/ 5 h 154"/>
                <a:gd name="T18" fmla="*/ 4 w 55"/>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54"/>
                <a:gd name="T32" fmla="*/ 55 w 55"/>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54">
                  <a:moveTo>
                    <a:pt x="4" y="0"/>
                  </a:moveTo>
                  <a:lnTo>
                    <a:pt x="2" y="5"/>
                  </a:lnTo>
                  <a:lnTo>
                    <a:pt x="48" y="154"/>
                  </a:lnTo>
                  <a:lnTo>
                    <a:pt x="55" y="151"/>
                  </a:lnTo>
                  <a:lnTo>
                    <a:pt x="9" y="3"/>
                  </a:lnTo>
                  <a:lnTo>
                    <a:pt x="7" y="7"/>
                  </a:lnTo>
                  <a:lnTo>
                    <a:pt x="4" y="0"/>
                  </a:lnTo>
                  <a:lnTo>
                    <a:pt x="0" y="1"/>
                  </a:lnTo>
                  <a:lnTo>
                    <a:pt x="2" y="5"/>
                  </a:lnTo>
                  <a:lnTo>
                    <a:pt x="4" y="0"/>
                  </a:lnTo>
                  <a:close/>
                </a:path>
              </a:pathLst>
            </a:custGeom>
            <a:noFill/>
            <a:ln w="9525">
              <a:noFill/>
              <a:round/>
              <a:headEnd/>
              <a:tailEnd/>
            </a:ln>
          </p:spPr>
          <p:txBody>
            <a:bodyPr/>
            <a:lstStyle/>
            <a:p>
              <a:endParaRPr lang="en-US"/>
            </a:p>
          </p:txBody>
        </p:sp>
        <p:sp>
          <p:nvSpPr>
            <p:cNvPr id="7313" name="Freeform 73"/>
            <p:cNvSpPr>
              <a:spLocks/>
            </p:cNvSpPr>
            <p:nvPr/>
          </p:nvSpPr>
          <p:spPr bwMode="auto">
            <a:xfrm>
              <a:off x="714" y="2577"/>
              <a:ext cx="178" cy="379"/>
            </a:xfrm>
            <a:custGeom>
              <a:avLst/>
              <a:gdLst>
                <a:gd name="T0" fmla="*/ 696 w 711"/>
                <a:gd name="T1" fmla="*/ 1517 h 1518"/>
                <a:gd name="T2" fmla="*/ 689 w 711"/>
                <a:gd name="T3" fmla="*/ 1517 h 1518"/>
                <a:gd name="T4" fmla="*/ 672 w 711"/>
                <a:gd name="T5" fmla="*/ 1517 h 1518"/>
                <a:gd name="T6" fmla="*/ 645 w 711"/>
                <a:gd name="T7" fmla="*/ 1517 h 1518"/>
                <a:gd name="T8" fmla="*/ 610 w 711"/>
                <a:gd name="T9" fmla="*/ 1517 h 1518"/>
                <a:gd name="T10" fmla="*/ 571 w 711"/>
                <a:gd name="T11" fmla="*/ 1517 h 1518"/>
                <a:gd name="T12" fmla="*/ 525 w 711"/>
                <a:gd name="T13" fmla="*/ 1517 h 1518"/>
                <a:gd name="T14" fmla="*/ 477 w 711"/>
                <a:gd name="T15" fmla="*/ 1517 h 1518"/>
                <a:gd name="T16" fmla="*/ 429 w 711"/>
                <a:gd name="T17" fmla="*/ 1517 h 1518"/>
                <a:gd name="T18" fmla="*/ 379 w 711"/>
                <a:gd name="T19" fmla="*/ 1518 h 1518"/>
                <a:gd name="T20" fmla="*/ 332 w 711"/>
                <a:gd name="T21" fmla="*/ 1518 h 1518"/>
                <a:gd name="T22" fmla="*/ 287 w 711"/>
                <a:gd name="T23" fmla="*/ 1518 h 1518"/>
                <a:gd name="T24" fmla="*/ 247 w 711"/>
                <a:gd name="T25" fmla="*/ 1518 h 1518"/>
                <a:gd name="T26" fmla="*/ 213 w 711"/>
                <a:gd name="T27" fmla="*/ 1518 h 1518"/>
                <a:gd name="T28" fmla="*/ 188 w 711"/>
                <a:gd name="T29" fmla="*/ 1518 h 1518"/>
                <a:gd name="T30" fmla="*/ 170 w 711"/>
                <a:gd name="T31" fmla="*/ 1518 h 1518"/>
                <a:gd name="T32" fmla="*/ 165 w 711"/>
                <a:gd name="T33" fmla="*/ 1518 h 1518"/>
                <a:gd name="T34" fmla="*/ 165 w 711"/>
                <a:gd name="T35" fmla="*/ 1309 h 1518"/>
                <a:gd name="T36" fmla="*/ 165 w 711"/>
                <a:gd name="T37" fmla="*/ 843 h 1518"/>
                <a:gd name="T38" fmla="*/ 165 w 711"/>
                <a:gd name="T39" fmla="*/ 366 h 1518"/>
                <a:gd name="T40" fmla="*/ 165 w 711"/>
                <a:gd name="T41" fmla="*/ 121 h 1518"/>
                <a:gd name="T42" fmla="*/ 160 w 711"/>
                <a:gd name="T43" fmla="*/ 85 h 1518"/>
                <a:gd name="T44" fmla="*/ 148 w 711"/>
                <a:gd name="T45" fmla="*/ 61 h 1518"/>
                <a:gd name="T46" fmla="*/ 130 w 711"/>
                <a:gd name="T47" fmla="*/ 45 h 1518"/>
                <a:gd name="T48" fmla="*/ 109 w 711"/>
                <a:gd name="T49" fmla="*/ 38 h 1518"/>
                <a:gd name="T50" fmla="*/ 84 w 711"/>
                <a:gd name="T51" fmla="*/ 35 h 1518"/>
                <a:gd name="T52" fmla="*/ 61 w 711"/>
                <a:gd name="T53" fmla="*/ 37 h 1518"/>
                <a:gd name="T54" fmla="*/ 42 w 711"/>
                <a:gd name="T55" fmla="*/ 39 h 1518"/>
                <a:gd name="T56" fmla="*/ 25 w 711"/>
                <a:gd name="T57" fmla="*/ 40 h 1518"/>
                <a:gd name="T58" fmla="*/ 14 w 711"/>
                <a:gd name="T59" fmla="*/ 38 h 1518"/>
                <a:gd name="T60" fmla="*/ 6 w 711"/>
                <a:gd name="T61" fmla="*/ 33 h 1518"/>
                <a:gd name="T62" fmla="*/ 1 w 711"/>
                <a:gd name="T63" fmla="*/ 28 h 1518"/>
                <a:gd name="T64" fmla="*/ 0 w 711"/>
                <a:gd name="T65" fmla="*/ 20 h 1518"/>
                <a:gd name="T66" fmla="*/ 1 w 711"/>
                <a:gd name="T67" fmla="*/ 12 h 1518"/>
                <a:gd name="T68" fmla="*/ 5 w 711"/>
                <a:gd name="T69" fmla="*/ 7 h 1518"/>
                <a:gd name="T70" fmla="*/ 12 w 711"/>
                <a:gd name="T71" fmla="*/ 2 h 1518"/>
                <a:gd name="T72" fmla="*/ 23 w 711"/>
                <a:gd name="T73" fmla="*/ 0 h 1518"/>
                <a:gd name="T74" fmla="*/ 37 w 711"/>
                <a:gd name="T75" fmla="*/ 0 h 1518"/>
                <a:gd name="T76" fmla="*/ 56 w 711"/>
                <a:gd name="T77" fmla="*/ 0 h 1518"/>
                <a:gd name="T78" fmla="*/ 77 w 711"/>
                <a:gd name="T79" fmla="*/ 0 h 1518"/>
                <a:gd name="T80" fmla="*/ 98 w 711"/>
                <a:gd name="T81" fmla="*/ 1 h 1518"/>
                <a:gd name="T82" fmla="*/ 117 w 711"/>
                <a:gd name="T83" fmla="*/ 3 h 1518"/>
                <a:gd name="T84" fmla="*/ 136 w 711"/>
                <a:gd name="T85" fmla="*/ 6 h 1518"/>
                <a:gd name="T86" fmla="*/ 150 w 711"/>
                <a:gd name="T87" fmla="*/ 10 h 1518"/>
                <a:gd name="T88" fmla="*/ 160 w 711"/>
                <a:gd name="T89" fmla="*/ 16 h 1518"/>
                <a:gd name="T90" fmla="*/ 172 w 711"/>
                <a:gd name="T91" fmla="*/ 28 h 1518"/>
                <a:gd name="T92" fmla="*/ 181 w 711"/>
                <a:gd name="T93" fmla="*/ 40 h 1518"/>
                <a:gd name="T94" fmla="*/ 189 w 711"/>
                <a:gd name="T95" fmla="*/ 52 h 1518"/>
                <a:gd name="T96" fmla="*/ 194 w 711"/>
                <a:gd name="T97" fmla="*/ 64 h 1518"/>
                <a:gd name="T98" fmla="*/ 198 w 711"/>
                <a:gd name="T99" fmla="*/ 77 h 1518"/>
                <a:gd name="T100" fmla="*/ 200 w 711"/>
                <a:gd name="T101" fmla="*/ 91 h 1518"/>
                <a:gd name="T102" fmla="*/ 201 w 711"/>
                <a:gd name="T103" fmla="*/ 106 h 1518"/>
                <a:gd name="T104" fmla="*/ 201 w 711"/>
                <a:gd name="T105" fmla="*/ 122 h 1518"/>
                <a:gd name="T106" fmla="*/ 201 w 711"/>
                <a:gd name="T107" fmla="*/ 1493 h 1518"/>
                <a:gd name="T108" fmla="*/ 696 w 711"/>
                <a:gd name="T109" fmla="*/ 1493 h 1518"/>
                <a:gd name="T110" fmla="*/ 707 w 711"/>
                <a:gd name="T111" fmla="*/ 1496 h 1518"/>
                <a:gd name="T112" fmla="*/ 711 w 711"/>
                <a:gd name="T113" fmla="*/ 1505 h 1518"/>
                <a:gd name="T114" fmla="*/ 707 w 711"/>
                <a:gd name="T115" fmla="*/ 1514 h 1518"/>
                <a:gd name="T116" fmla="*/ 696 w 711"/>
                <a:gd name="T117" fmla="*/ 1517 h 1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1"/>
                <a:gd name="T178" fmla="*/ 0 h 1518"/>
                <a:gd name="T179" fmla="*/ 711 w 711"/>
                <a:gd name="T180" fmla="*/ 1518 h 1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1" h="1518">
                  <a:moveTo>
                    <a:pt x="696" y="1517"/>
                  </a:moveTo>
                  <a:lnTo>
                    <a:pt x="689" y="1517"/>
                  </a:lnTo>
                  <a:lnTo>
                    <a:pt x="672" y="1517"/>
                  </a:lnTo>
                  <a:lnTo>
                    <a:pt x="645" y="1517"/>
                  </a:lnTo>
                  <a:lnTo>
                    <a:pt x="610" y="1517"/>
                  </a:lnTo>
                  <a:lnTo>
                    <a:pt x="571" y="1517"/>
                  </a:lnTo>
                  <a:lnTo>
                    <a:pt x="525" y="1517"/>
                  </a:lnTo>
                  <a:lnTo>
                    <a:pt x="477" y="1517"/>
                  </a:lnTo>
                  <a:lnTo>
                    <a:pt x="429" y="1517"/>
                  </a:lnTo>
                  <a:lnTo>
                    <a:pt x="379" y="1518"/>
                  </a:lnTo>
                  <a:lnTo>
                    <a:pt x="332" y="1518"/>
                  </a:lnTo>
                  <a:lnTo>
                    <a:pt x="287" y="1518"/>
                  </a:lnTo>
                  <a:lnTo>
                    <a:pt x="247" y="1518"/>
                  </a:lnTo>
                  <a:lnTo>
                    <a:pt x="213" y="1518"/>
                  </a:lnTo>
                  <a:lnTo>
                    <a:pt x="188" y="1518"/>
                  </a:lnTo>
                  <a:lnTo>
                    <a:pt x="170" y="1518"/>
                  </a:lnTo>
                  <a:lnTo>
                    <a:pt x="165" y="1518"/>
                  </a:lnTo>
                  <a:lnTo>
                    <a:pt x="165" y="1309"/>
                  </a:lnTo>
                  <a:lnTo>
                    <a:pt x="165" y="843"/>
                  </a:lnTo>
                  <a:lnTo>
                    <a:pt x="165" y="366"/>
                  </a:lnTo>
                  <a:lnTo>
                    <a:pt x="165" y="121"/>
                  </a:lnTo>
                  <a:lnTo>
                    <a:pt x="160" y="85"/>
                  </a:lnTo>
                  <a:lnTo>
                    <a:pt x="148" y="61"/>
                  </a:lnTo>
                  <a:lnTo>
                    <a:pt x="130" y="45"/>
                  </a:lnTo>
                  <a:lnTo>
                    <a:pt x="109" y="38"/>
                  </a:lnTo>
                  <a:lnTo>
                    <a:pt x="84" y="35"/>
                  </a:lnTo>
                  <a:lnTo>
                    <a:pt x="61" y="37"/>
                  </a:lnTo>
                  <a:lnTo>
                    <a:pt x="42" y="39"/>
                  </a:lnTo>
                  <a:lnTo>
                    <a:pt x="25" y="40"/>
                  </a:lnTo>
                  <a:lnTo>
                    <a:pt x="14" y="38"/>
                  </a:lnTo>
                  <a:lnTo>
                    <a:pt x="6" y="33"/>
                  </a:lnTo>
                  <a:lnTo>
                    <a:pt x="1" y="28"/>
                  </a:lnTo>
                  <a:lnTo>
                    <a:pt x="0" y="20"/>
                  </a:lnTo>
                  <a:lnTo>
                    <a:pt x="1" y="12"/>
                  </a:lnTo>
                  <a:lnTo>
                    <a:pt x="5" y="7"/>
                  </a:lnTo>
                  <a:lnTo>
                    <a:pt x="12" y="2"/>
                  </a:lnTo>
                  <a:lnTo>
                    <a:pt x="23" y="0"/>
                  </a:lnTo>
                  <a:lnTo>
                    <a:pt x="37" y="0"/>
                  </a:lnTo>
                  <a:lnTo>
                    <a:pt x="56" y="0"/>
                  </a:lnTo>
                  <a:lnTo>
                    <a:pt x="77" y="0"/>
                  </a:lnTo>
                  <a:lnTo>
                    <a:pt x="98" y="1"/>
                  </a:lnTo>
                  <a:lnTo>
                    <a:pt x="117" y="3"/>
                  </a:lnTo>
                  <a:lnTo>
                    <a:pt x="136" y="6"/>
                  </a:lnTo>
                  <a:lnTo>
                    <a:pt x="150" y="10"/>
                  </a:lnTo>
                  <a:lnTo>
                    <a:pt x="160" y="16"/>
                  </a:lnTo>
                  <a:lnTo>
                    <a:pt x="172" y="28"/>
                  </a:lnTo>
                  <a:lnTo>
                    <a:pt x="181" y="40"/>
                  </a:lnTo>
                  <a:lnTo>
                    <a:pt x="189" y="52"/>
                  </a:lnTo>
                  <a:lnTo>
                    <a:pt x="194" y="64"/>
                  </a:lnTo>
                  <a:lnTo>
                    <a:pt x="198" y="77"/>
                  </a:lnTo>
                  <a:lnTo>
                    <a:pt x="200" y="91"/>
                  </a:lnTo>
                  <a:lnTo>
                    <a:pt x="201" y="106"/>
                  </a:lnTo>
                  <a:lnTo>
                    <a:pt x="201" y="122"/>
                  </a:lnTo>
                  <a:lnTo>
                    <a:pt x="201" y="1493"/>
                  </a:lnTo>
                  <a:lnTo>
                    <a:pt x="696" y="1493"/>
                  </a:lnTo>
                  <a:lnTo>
                    <a:pt x="707" y="1496"/>
                  </a:lnTo>
                  <a:lnTo>
                    <a:pt x="711" y="1505"/>
                  </a:lnTo>
                  <a:lnTo>
                    <a:pt x="707" y="1514"/>
                  </a:lnTo>
                  <a:lnTo>
                    <a:pt x="696" y="1517"/>
                  </a:lnTo>
                  <a:close/>
                </a:path>
              </a:pathLst>
            </a:custGeom>
            <a:noFill/>
            <a:ln w="9525">
              <a:noFill/>
              <a:round/>
              <a:headEnd/>
              <a:tailEnd/>
            </a:ln>
          </p:spPr>
          <p:txBody>
            <a:bodyPr/>
            <a:lstStyle/>
            <a:p>
              <a:endParaRPr lang="en-US"/>
            </a:p>
          </p:txBody>
        </p:sp>
        <p:sp>
          <p:nvSpPr>
            <p:cNvPr id="7314" name="Freeform 74"/>
            <p:cNvSpPr>
              <a:spLocks/>
            </p:cNvSpPr>
            <p:nvPr/>
          </p:nvSpPr>
          <p:spPr bwMode="auto">
            <a:xfrm>
              <a:off x="754" y="2955"/>
              <a:ext cx="134" cy="2"/>
            </a:xfrm>
            <a:custGeom>
              <a:avLst/>
              <a:gdLst>
                <a:gd name="T0" fmla="*/ 0 w 536"/>
                <a:gd name="T1" fmla="*/ 5 h 10"/>
                <a:gd name="T2" fmla="*/ 5 w 536"/>
                <a:gd name="T3" fmla="*/ 10 h 10"/>
                <a:gd name="T4" fmla="*/ 10 w 536"/>
                <a:gd name="T5" fmla="*/ 10 h 10"/>
                <a:gd name="T6" fmla="*/ 28 w 536"/>
                <a:gd name="T7" fmla="*/ 10 h 10"/>
                <a:gd name="T8" fmla="*/ 53 w 536"/>
                <a:gd name="T9" fmla="*/ 10 h 10"/>
                <a:gd name="T10" fmla="*/ 87 w 536"/>
                <a:gd name="T11" fmla="*/ 10 h 10"/>
                <a:gd name="T12" fmla="*/ 127 w 536"/>
                <a:gd name="T13" fmla="*/ 10 h 10"/>
                <a:gd name="T14" fmla="*/ 172 w 536"/>
                <a:gd name="T15" fmla="*/ 10 h 10"/>
                <a:gd name="T16" fmla="*/ 219 w 536"/>
                <a:gd name="T17" fmla="*/ 10 h 10"/>
                <a:gd name="T18" fmla="*/ 269 w 536"/>
                <a:gd name="T19" fmla="*/ 9 h 10"/>
                <a:gd name="T20" fmla="*/ 317 w 536"/>
                <a:gd name="T21" fmla="*/ 9 h 10"/>
                <a:gd name="T22" fmla="*/ 365 w 536"/>
                <a:gd name="T23" fmla="*/ 9 h 10"/>
                <a:gd name="T24" fmla="*/ 411 w 536"/>
                <a:gd name="T25" fmla="*/ 9 h 10"/>
                <a:gd name="T26" fmla="*/ 450 w 536"/>
                <a:gd name="T27" fmla="*/ 9 h 10"/>
                <a:gd name="T28" fmla="*/ 485 w 536"/>
                <a:gd name="T29" fmla="*/ 9 h 10"/>
                <a:gd name="T30" fmla="*/ 512 w 536"/>
                <a:gd name="T31" fmla="*/ 9 h 10"/>
                <a:gd name="T32" fmla="*/ 529 w 536"/>
                <a:gd name="T33" fmla="*/ 9 h 10"/>
                <a:gd name="T34" fmla="*/ 536 w 536"/>
                <a:gd name="T35" fmla="*/ 9 h 10"/>
                <a:gd name="T36" fmla="*/ 536 w 536"/>
                <a:gd name="T37" fmla="*/ 0 h 10"/>
                <a:gd name="T38" fmla="*/ 529 w 536"/>
                <a:gd name="T39" fmla="*/ 0 h 10"/>
                <a:gd name="T40" fmla="*/ 512 w 536"/>
                <a:gd name="T41" fmla="*/ 0 h 10"/>
                <a:gd name="T42" fmla="*/ 485 w 536"/>
                <a:gd name="T43" fmla="*/ 0 h 10"/>
                <a:gd name="T44" fmla="*/ 450 w 536"/>
                <a:gd name="T45" fmla="*/ 0 h 10"/>
                <a:gd name="T46" fmla="*/ 411 w 536"/>
                <a:gd name="T47" fmla="*/ 0 h 10"/>
                <a:gd name="T48" fmla="*/ 365 w 536"/>
                <a:gd name="T49" fmla="*/ 0 h 10"/>
                <a:gd name="T50" fmla="*/ 317 w 536"/>
                <a:gd name="T51" fmla="*/ 0 h 10"/>
                <a:gd name="T52" fmla="*/ 269 w 536"/>
                <a:gd name="T53" fmla="*/ 0 h 10"/>
                <a:gd name="T54" fmla="*/ 219 w 536"/>
                <a:gd name="T55" fmla="*/ 1 h 10"/>
                <a:gd name="T56" fmla="*/ 172 w 536"/>
                <a:gd name="T57" fmla="*/ 1 h 10"/>
                <a:gd name="T58" fmla="*/ 127 w 536"/>
                <a:gd name="T59" fmla="*/ 1 h 10"/>
                <a:gd name="T60" fmla="*/ 87 w 536"/>
                <a:gd name="T61" fmla="*/ 1 h 10"/>
                <a:gd name="T62" fmla="*/ 53 w 536"/>
                <a:gd name="T63" fmla="*/ 1 h 10"/>
                <a:gd name="T64" fmla="*/ 28 w 536"/>
                <a:gd name="T65" fmla="*/ 1 h 10"/>
                <a:gd name="T66" fmla="*/ 10 w 536"/>
                <a:gd name="T67" fmla="*/ 1 h 10"/>
                <a:gd name="T68" fmla="*/ 5 w 536"/>
                <a:gd name="T69" fmla="*/ 1 h 10"/>
                <a:gd name="T70" fmla="*/ 9 w 536"/>
                <a:gd name="T71" fmla="*/ 5 h 10"/>
                <a:gd name="T72" fmla="*/ 0 w 536"/>
                <a:gd name="T73" fmla="*/ 5 h 10"/>
                <a:gd name="T74" fmla="*/ 0 w 536"/>
                <a:gd name="T75" fmla="*/ 10 h 10"/>
                <a:gd name="T76" fmla="*/ 5 w 536"/>
                <a:gd name="T77" fmla="*/ 10 h 10"/>
                <a:gd name="T78" fmla="*/ 0 w 536"/>
                <a:gd name="T79" fmla="*/ 5 h 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6"/>
                <a:gd name="T121" fmla="*/ 0 h 10"/>
                <a:gd name="T122" fmla="*/ 536 w 536"/>
                <a:gd name="T123" fmla="*/ 10 h 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6" h="10">
                  <a:moveTo>
                    <a:pt x="0" y="5"/>
                  </a:moveTo>
                  <a:lnTo>
                    <a:pt x="5" y="10"/>
                  </a:lnTo>
                  <a:lnTo>
                    <a:pt x="10" y="10"/>
                  </a:lnTo>
                  <a:lnTo>
                    <a:pt x="28" y="10"/>
                  </a:lnTo>
                  <a:lnTo>
                    <a:pt x="53" y="10"/>
                  </a:lnTo>
                  <a:lnTo>
                    <a:pt x="87" y="10"/>
                  </a:lnTo>
                  <a:lnTo>
                    <a:pt x="127" y="10"/>
                  </a:lnTo>
                  <a:lnTo>
                    <a:pt x="172" y="10"/>
                  </a:lnTo>
                  <a:lnTo>
                    <a:pt x="219" y="10"/>
                  </a:lnTo>
                  <a:lnTo>
                    <a:pt x="269" y="9"/>
                  </a:lnTo>
                  <a:lnTo>
                    <a:pt x="317" y="9"/>
                  </a:lnTo>
                  <a:lnTo>
                    <a:pt x="365" y="9"/>
                  </a:lnTo>
                  <a:lnTo>
                    <a:pt x="411" y="9"/>
                  </a:lnTo>
                  <a:lnTo>
                    <a:pt x="450" y="9"/>
                  </a:lnTo>
                  <a:lnTo>
                    <a:pt x="485" y="9"/>
                  </a:lnTo>
                  <a:lnTo>
                    <a:pt x="512" y="9"/>
                  </a:lnTo>
                  <a:lnTo>
                    <a:pt x="529" y="9"/>
                  </a:lnTo>
                  <a:lnTo>
                    <a:pt x="536" y="9"/>
                  </a:lnTo>
                  <a:lnTo>
                    <a:pt x="536" y="0"/>
                  </a:lnTo>
                  <a:lnTo>
                    <a:pt x="529" y="0"/>
                  </a:lnTo>
                  <a:lnTo>
                    <a:pt x="512" y="0"/>
                  </a:lnTo>
                  <a:lnTo>
                    <a:pt x="485" y="0"/>
                  </a:lnTo>
                  <a:lnTo>
                    <a:pt x="450" y="0"/>
                  </a:lnTo>
                  <a:lnTo>
                    <a:pt x="411" y="0"/>
                  </a:lnTo>
                  <a:lnTo>
                    <a:pt x="365" y="0"/>
                  </a:lnTo>
                  <a:lnTo>
                    <a:pt x="317" y="0"/>
                  </a:lnTo>
                  <a:lnTo>
                    <a:pt x="269" y="0"/>
                  </a:lnTo>
                  <a:lnTo>
                    <a:pt x="219" y="1"/>
                  </a:lnTo>
                  <a:lnTo>
                    <a:pt x="172" y="1"/>
                  </a:lnTo>
                  <a:lnTo>
                    <a:pt x="127" y="1"/>
                  </a:lnTo>
                  <a:lnTo>
                    <a:pt x="87" y="1"/>
                  </a:lnTo>
                  <a:lnTo>
                    <a:pt x="53" y="1"/>
                  </a:lnTo>
                  <a:lnTo>
                    <a:pt x="28" y="1"/>
                  </a:lnTo>
                  <a:lnTo>
                    <a:pt x="10" y="1"/>
                  </a:lnTo>
                  <a:lnTo>
                    <a:pt x="5" y="1"/>
                  </a:lnTo>
                  <a:lnTo>
                    <a:pt x="9" y="5"/>
                  </a:lnTo>
                  <a:lnTo>
                    <a:pt x="0" y="5"/>
                  </a:lnTo>
                  <a:lnTo>
                    <a:pt x="0" y="10"/>
                  </a:lnTo>
                  <a:lnTo>
                    <a:pt x="5" y="10"/>
                  </a:lnTo>
                  <a:lnTo>
                    <a:pt x="0" y="5"/>
                  </a:lnTo>
                  <a:close/>
                </a:path>
              </a:pathLst>
            </a:custGeom>
            <a:noFill/>
            <a:ln w="9525">
              <a:noFill/>
              <a:round/>
              <a:headEnd/>
              <a:tailEnd/>
            </a:ln>
          </p:spPr>
          <p:txBody>
            <a:bodyPr/>
            <a:lstStyle/>
            <a:p>
              <a:endParaRPr lang="en-US"/>
            </a:p>
          </p:txBody>
        </p:sp>
        <p:sp>
          <p:nvSpPr>
            <p:cNvPr id="7315" name="Freeform 75"/>
            <p:cNvSpPr>
              <a:spLocks/>
            </p:cNvSpPr>
            <p:nvPr/>
          </p:nvSpPr>
          <p:spPr bwMode="auto">
            <a:xfrm>
              <a:off x="754" y="2607"/>
              <a:ext cx="3" cy="349"/>
            </a:xfrm>
            <a:custGeom>
              <a:avLst/>
              <a:gdLst>
                <a:gd name="T0" fmla="*/ 0 w 9"/>
                <a:gd name="T1" fmla="*/ 0 h 1397"/>
                <a:gd name="T2" fmla="*/ 0 w 9"/>
                <a:gd name="T3" fmla="*/ 0 h 1397"/>
                <a:gd name="T4" fmla="*/ 0 w 9"/>
                <a:gd name="T5" fmla="*/ 245 h 1397"/>
                <a:gd name="T6" fmla="*/ 0 w 9"/>
                <a:gd name="T7" fmla="*/ 722 h 1397"/>
                <a:gd name="T8" fmla="*/ 0 w 9"/>
                <a:gd name="T9" fmla="*/ 1188 h 1397"/>
                <a:gd name="T10" fmla="*/ 0 w 9"/>
                <a:gd name="T11" fmla="*/ 1397 h 1397"/>
                <a:gd name="T12" fmla="*/ 9 w 9"/>
                <a:gd name="T13" fmla="*/ 1397 h 1397"/>
                <a:gd name="T14" fmla="*/ 9 w 9"/>
                <a:gd name="T15" fmla="*/ 1188 h 1397"/>
                <a:gd name="T16" fmla="*/ 9 w 9"/>
                <a:gd name="T17" fmla="*/ 722 h 1397"/>
                <a:gd name="T18" fmla="*/ 9 w 9"/>
                <a:gd name="T19" fmla="*/ 245 h 1397"/>
                <a:gd name="T20" fmla="*/ 9 w 9"/>
                <a:gd name="T21" fmla="*/ 0 h 1397"/>
                <a:gd name="T22" fmla="*/ 9 w 9"/>
                <a:gd name="T23" fmla="*/ 0 h 1397"/>
                <a:gd name="T24" fmla="*/ 0 w 9"/>
                <a:gd name="T25" fmla="*/ 0 h 1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397"/>
                <a:gd name="T41" fmla="*/ 9 w 9"/>
                <a:gd name="T42" fmla="*/ 1397 h 1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397">
                  <a:moveTo>
                    <a:pt x="0" y="0"/>
                  </a:moveTo>
                  <a:lnTo>
                    <a:pt x="0" y="0"/>
                  </a:lnTo>
                  <a:lnTo>
                    <a:pt x="0" y="245"/>
                  </a:lnTo>
                  <a:lnTo>
                    <a:pt x="0" y="722"/>
                  </a:lnTo>
                  <a:lnTo>
                    <a:pt x="0" y="1188"/>
                  </a:lnTo>
                  <a:lnTo>
                    <a:pt x="0" y="1397"/>
                  </a:lnTo>
                  <a:lnTo>
                    <a:pt x="9" y="1397"/>
                  </a:lnTo>
                  <a:lnTo>
                    <a:pt x="9" y="1188"/>
                  </a:lnTo>
                  <a:lnTo>
                    <a:pt x="9" y="722"/>
                  </a:lnTo>
                  <a:lnTo>
                    <a:pt x="9" y="245"/>
                  </a:lnTo>
                  <a:lnTo>
                    <a:pt x="9" y="0"/>
                  </a:lnTo>
                  <a:lnTo>
                    <a:pt x="0" y="0"/>
                  </a:lnTo>
                  <a:close/>
                </a:path>
              </a:pathLst>
            </a:custGeom>
            <a:noFill/>
            <a:ln w="9525">
              <a:noFill/>
              <a:round/>
              <a:headEnd/>
              <a:tailEnd/>
            </a:ln>
          </p:spPr>
          <p:txBody>
            <a:bodyPr/>
            <a:lstStyle/>
            <a:p>
              <a:endParaRPr lang="en-US"/>
            </a:p>
          </p:txBody>
        </p:sp>
        <p:sp>
          <p:nvSpPr>
            <p:cNvPr id="7316" name="Freeform 76"/>
            <p:cNvSpPr>
              <a:spLocks/>
            </p:cNvSpPr>
            <p:nvPr/>
          </p:nvSpPr>
          <p:spPr bwMode="auto">
            <a:xfrm>
              <a:off x="721" y="2584"/>
              <a:ext cx="36" cy="23"/>
            </a:xfrm>
            <a:custGeom>
              <a:avLst/>
              <a:gdLst>
                <a:gd name="T0" fmla="*/ 0 w 144"/>
                <a:gd name="T1" fmla="*/ 13 h 90"/>
                <a:gd name="T2" fmla="*/ 0 w 144"/>
                <a:gd name="T3" fmla="*/ 13 h 90"/>
                <a:gd name="T4" fmla="*/ 17 w 144"/>
                <a:gd name="T5" fmla="*/ 11 h 90"/>
                <a:gd name="T6" fmla="*/ 36 w 144"/>
                <a:gd name="T7" fmla="*/ 9 h 90"/>
                <a:gd name="T8" fmla="*/ 59 w 144"/>
                <a:gd name="T9" fmla="*/ 9 h 90"/>
                <a:gd name="T10" fmla="*/ 84 w 144"/>
                <a:gd name="T11" fmla="*/ 10 h 90"/>
                <a:gd name="T12" fmla="*/ 102 w 144"/>
                <a:gd name="T13" fmla="*/ 18 h 90"/>
                <a:gd name="T14" fmla="*/ 120 w 144"/>
                <a:gd name="T15" fmla="*/ 32 h 90"/>
                <a:gd name="T16" fmla="*/ 132 w 144"/>
                <a:gd name="T17" fmla="*/ 55 h 90"/>
                <a:gd name="T18" fmla="*/ 135 w 144"/>
                <a:gd name="T19" fmla="*/ 90 h 90"/>
                <a:gd name="T20" fmla="*/ 144 w 144"/>
                <a:gd name="T21" fmla="*/ 90 h 90"/>
                <a:gd name="T22" fmla="*/ 139 w 144"/>
                <a:gd name="T23" fmla="*/ 53 h 90"/>
                <a:gd name="T24" fmla="*/ 127 w 144"/>
                <a:gd name="T25" fmla="*/ 28 h 90"/>
                <a:gd name="T26" fmla="*/ 107 w 144"/>
                <a:gd name="T27" fmla="*/ 11 h 90"/>
                <a:gd name="T28" fmla="*/ 84 w 144"/>
                <a:gd name="T29" fmla="*/ 3 h 90"/>
                <a:gd name="T30" fmla="*/ 59 w 144"/>
                <a:gd name="T31" fmla="*/ 0 h 90"/>
                <a:gd name="T32" fmla="*/ 36 w 144"/>
                <a:gd name="T33" fmla="*/ 2 h 90"/>
                <a:gd name="T34" fmla="*/ 17 w 144"/>
                <a:gd name="T35" fmla="*/ 4 h 90"/>
                <a:gd name="T36" fmla="*/ 0 w 144"/>
                <a:gd name="T37" fmla="*/ 4 h 90"/>
                <a:gd name="T38" fmla="*/ 0 w 144"/>
                <a:gd name="T39" fmla="*/ 4 h 90"/>
                <a:gd name="T40" fmla="*/ 0 w 144"/>
                <a:gd name="T41" fmla="*/ 13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0"/>
                <a:gd name="T65" fmla="*/ 144 w 144"/>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0">
                  <a:moveTo>
                    <a:pt x="0" y="13"/>
                  </a:moveTo>
                  <a:lnTo>
                    <a:pt x="0" y="13"/>
                  </a:lnTo>
                  <a:lnTo>
                    <a:pt x="17" y="11"/>
                  </a:lnTo>
                  <a:lnTo>
                    <a:pt x="36" y="9"/>
                  </a:lnTo>
                  <a:lnTo>
                    <a:pt x="59" y="9"/>
                  </a:lnTo>
                  <a:lnTo>
                    <a:pt x="84" y="10"/>
                  </a:lnTo>
                  <a:lnTo>
                    <a:pt x="102" y="18"/>
                  </a:lnTo>
                  <a:lnTo>
                    <a:pt x="120" y="32"/>
                  </a:lnTo>
                  <a:lnTo>
                    <a:pt x="132" y="55"/>
                  </a:lnTo>
                  <a:lnTo>
                    <a:pt x="135" y="90"/>
                  </a:lnTo>
                  <a:lnTo>
                    <a:pt x="144" y="90"/>
                  </a:lnTo>
                  <a:lnTo>
                    <a:pt x="139" y="53"/>
                  </a:lnTo>
                  <a:lnTo>
                    <a:pt x="127" y="28"/>
                  </a:lnTo>
                  <a:lnTo>
                    <a:pt x="107" y="11"/>
                  </a:lnTo>
                  <a:lnTo>
                    <a:pt x="84" y="3"/>
                  </a:lnTo>
                  <a:lnTo>
                    <a:pt x="59" y="0"/>
                  </a:lnTo>
                  <a:lnTo>
                    <a:pt x="36" y="2"/>
                  </a:lnTo>
                  <a:lnTo>
                    <a:pt x="17" y="4"/>
                  </a:lnTo>
                  <a:lnTo>
                    <a:pt x="0" y="4"/>
                  </a:lnTo>
                  <a:lnTo>
                    <a:pt x="0" y="13"/>
                  </a:lnTo>
                  <a:close/>
                </a:path>
              </a:pathLst>
            </a:custGeom>
            <a:noFill/>
            <a:ln w="9525">
              <a:noFill/>
              <a:round/>
              <a:headEnd/>
              <a:tailEnd/>
            </a:ln>
          </p:spPr>
          <p:txBody>
            <a:bodyPr/>
            <a:lstStyle/>
            <a:p>
              <a:endParaRPr lang="en-US"/>
            </a:p>
          </p:txBody>
        </p:sp>
        <p:sp>
          <p:nvSpPr>
            <p:cNvPr id="7317" name="Freeform 77"/>
            <p:cNvSpPr>
              <a:spLocks/>
            </p:cNvSpPr>
            <p:nvPr/>
          </p:nvSpPr>
          <p:spPr bwMode="auto">
            <a:xfrm>
              <a:off x="713" y="2575"/>
              <a:ext cx="8" cy="13"/>
            </a:xfrm>
            <a:custGeom>
              <a:avLst/>
              <a:gdLst>
                <a:gd name="T0" fmla="*/ 28 w 30"/>
                <a:gd name="T1" fmla="*/ 0 h 48"/>
                <a:gd name="T2" fmla="*/ 28 w 30"/>
                <a:gd name="T3" fmla="*/ 0 h 48"/>
                <a:gd name="T4" fmla="*/ 16 w 30"/>
                <a:gd name="T5" fmla="*/ 3 h 48"/>
                <a:gd name="T6" fmla="*/ 8 w 30"/>
                <a:gd name="T7" fmla="*/ 9 h 48"/>
                <a:gd name="T8" fmla="*/ 3 w 30"/>
                <a:gd name="T9" fmla="*/ 15 h 48"/>
                <a:gd name="T10" fmla="*/ 0 w 30"/>
                <a:gd name="T11" fmla="*/ 24 h 48"/>
                <a:gd name="T12" fmla="*/ 3 w 30"/>
                <a:gd name="T13" fmla="*/ 33 h 48"/>
                <a:gd name="T14" fmla="*/ 9 w 30"/>
                <a:gd name="T15" fmla="*/ 41 h 48"/>
                <a:gd name="T16" fmla="*/ 18 w 30"/>
                <a:gd name="T17" fmla="*/ 45 h 48"/>
                <a:gd name="T18" fmla="*/ 30 w 30"/>
                <a:gd name="T19" fmla="*/ 48 h 48"/>
                <a:gd name="T20" fmla="*/ 30 w 30"/>
                <a:gd name="T21" fmla="*/ 39 h 48"/>
                <a:gd name="T22" fmla="*/ 20 w 30"/>
                <a:gd name="T23" fmla="*/ 38 h 48"/>
                <a:gd name="T24" fmla="*/ 14 w 30"/>
                <a:gd name="T25" fmla="*/ 34 h 48"/>
                <a:gd name="T26" fmla="*/ 9 w 30"/>
                <a:gd name="T27" fmla="*/ 31 h 48"/>
                <a:gd name="T28" fmla="*/ 9 w 30"/>
                <a:gd name="T29" fmla="*/ 24 h 48"/>
                <a:gd name="T30" fmla="*/ 9 w 30"/>
                <a:gd name="T31" fmla="*/ 17 h 48"/>
                <a:gd name="T32" fmla="*/ 12 w 30"/>
                <a:gd name="T33" fmla="*/ 13 h 48"/>
                <a:gd name="T34" fmla="*/ 18 w 30"/>
                <a:gd name="T35" fmla="*/ 10 h 48"/>
                <a:gd name="T36" fmla="*/ 28 w 30"/>
                <a:gd name="T37" fmla="*/ 9 h 48"/>
                <a:gd name="T38" fmla="*/ 28 w 30"/>
                <a:gd name="T39" fmla="*/ 9 h 48"/>
                <a:gd name="T40" fmla="*/ 28 w 30"/>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8"/>
                <a:gd name="T65" fmla="*/ 30 w 3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8">
                  <a:moveTo>
                    <a:pt x="28" y="0"/>
                  </a:moveTo>
                  <a:lnTo>
                    <a:pt x="28" y="0"/>
                  </a:lnTo>
                  <a:lnTo>
                    <a:pt x="16" y="3"/>
                  </a:lnTo>
                  <a:lnTo>
                    <a:pt x="8" y="9"/>
                  </a:lnTo>
                  <a:lnTo>
                    <a:pt x="3" y="15"/>
                  </a:lnTo>
                  <a:lnTo>
                    <a:pt x="0" y="24"/>
                  </a:lnTo>
                  <a:lnTo>
                    <a:pt x="3" y="33"/>
                  </a:lnTo>
                  <a:lnTo>
                    <a:pt x="9" y="41"/>
                  </a:lnTo>
                  <a:lnTo>
                    <a:pt x="18" y="45"/>
                  </a:lnTo>
                  <a:lnTo>
                    <a:pt x="30" y="48"/>
                  </a:lnTo>
                  <a:lnTo>
                    <a:pt x="30" y="39"/>
                  </a:lnTo>
                  <a:lnTo>
                    <a:pt x="20" y="38"/>
                  </a:lnTo>
                  <a:lnTo>
                    <a:pt x="14" y="34"/>
                  </a:lnTo>
                  <a:lnTo>
                    <a:pt x="9" y="31"/>
                  </a:lnTo>
                  <a:lnTo>
                    <a:pt x="9" y="24"/>
                  </a:lnTo>
                  <a:lnTo>
                    <a:pt x="9" y="17"/>
                  </a:lnTo>
                  <a:lnTo>
                    <a:pt x="12" y="13"/>
                  </a:lnTo>
                  <a:lnTo>
                    <a:pt x="18" y="10"/>
                  </a:lnTo>
                  <a:lnTo>
                    <a:pt x="28" y="9"/>
                  </a:lnTo>
                  <a:lnTo>
                    <a:pt x="28" y="0"/>
                  </a:lnTo>
                  <a:close/>
                </a:path>
              </a:pathLst>
            </a:custGeom>
            <a:noFill/>
            <a:ln w="9525">
              <a:noFill/>
              <a:round/>
              <a:headEnd/>
              <a:tailEnd/>
            </a:ln>
          </p:spPr>
          <p:txBody>
            <a:bodyPr/>
            <a:lstStyle/>
            <a:p>
              <a:endParaRPr lang="en-US"/>
            </a:p>
          </p:txBody>
        </p:sp>
        <p:sp>
          <p:nvSpPr>
            <p:cNvPr id="7318" name="Freeform 78"/>
            <p:cNvSpPr>
              <a:spLocks/>
            </p:cNvSpPr>
            <p:nvPr/>
          </p:nvSpPr>
          <p:spPr bwMode="auto">
            <a:xfrm>
              <a:off x="720" y="2575"/>
              <a:ext cx="35" cy="6"/>
            </a:xfrm>
            <a:custGeom>
              <a:avLst/>
              <a:gdLst>
                <a:gd name="T0" fmla="*/ 140 w 140"/>
                <a:gd name="T1" fmla="*/ 17 h 22"/>
                <a:gd name="T2" fmla="*/ 140 w 140"/>
                <a:gd name="T3" fmla="*/ 17 h 22"/>
                <a:gd name="T4" fmla="*/ 129 w 140"/>
                <a:gd name="T5" fmla="*/ 11 h 22"/>
                <a:gd name="T6" fmla="*/ 113 w 140"/>
                <a:gd name="T7" fmla="*/ 6 h 22"/>
                <a:gd name="T8" fmla="*/ 94 w 140"/>
                <a:gd name="T9" fmla="*/ 4 h 22"/>
                <a:gd name="T10" fmla="*/ 75 w 140"/>
                <a:gd name="T11" fmla="*/ 2 h 22"/>
                <a:gd name="T12" fmla="*/ 54 w 140"/>
                <a:gd name="T13" fmla="*/ 0 h 22"/>
                <a:gd name="T14" fmla="*/ 33 w 140"/>
                <a:gd name="T15" fmla="*/ 0 h 22"/>
                <a:gd name="T16" fmla="*/ 14 w 140"/>
                <a:gd name="T17" fmla="*/ 0 h 22"/>
                <a:gd name="T18" fmla="*/ 0 w 140"/>
                <a:gd name="T19" fmla="*/ 0 h 22"/>
                <a:gd name="T20" fmla="*/ 0 w 140"/>
                <a:gd name="T21" fmla="*/ 9 h 22"/>
                <a:gd name="T22" fmla="*/ 14 w 140"/>
                <a:gd name="T23" fmla="*/ 9 h 22"/>
                <a:gd name="T24" fmla="*/ 33 w 140"/>
                <a:gd name="T25" fmla="*/ 9 h 22"/>
                <a:gd name="T26" fmla="*/ 54 w 140"/>
                <a:gd name="T27" fmla="*/ 9 h 22"/>
                <a:gd name="T28" fmla="*/ 75 w 140"/>
                <a:gd name="T29" fmla="*/ 9 h 22"/>
                <a:gd name="T30" fmla="*/ 94 w 140"/>
                <a:gd name="T31" fmla="*/ 11 h 22"/>
                <a:gd name="T32" fmla="*/ 113 w 140"/>
                <a:gd name="T33" fmla="*/ 13 h 22"/>
                <a:gd name="T34" fmla="*/ 126 w 140"/>
                <a:gd name="T35" fmla="*/ 17 h 22"/>
                <a:gd name="T36" fmla="*/ 135 w 140"/>
                <a:gd name="T37" fmla="*/ 22 h 22"/>
                <a:gd name="T38" fmla="*/ 135 w 140"/>
                <a:gd name="T39" fmla="*/ 22 h 22"/>
                <a:gd name="T40" fmla="*/ 140 w 140"/>
                <a:gd name="T41" fmla="*/ 1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2"/>
                <a:gd name="T65" fmla="*/ 140 w 140"/>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2">
                  <a:moveTo>
                    <a:pt x="140" y="17"/>
                  </a:moveTo>
                  <a:lnTo>
                    <a:pt x="140" y="17"/>
                  </a:lnTo>
                  <a:lnTo>
                    <a:pt x="129" y="11"/>
                  </a:lnTo>
                  <a:lnTo>
                    <a:pt x="113" y="6"/>
                  </a:lnTo>
                  <a:lnTo>
                    <a:pt x="94" y="4"/>
                  </a:lnTo>
                  <a:lnTo>
                    <a:pt x="75" y="2"/>
                  </a:lnTo>
                  <a:lnTo>
                    <a:pt x="54" y="0"/>
                  </a:lnTo>
                  <a:lnTo>
                    <a:pt x="33" y="0"/>
                  </a:lnTo>
                  <a:lnTo>
                    <a:pt x="14" y="0"/>
                  </a:lnTo>
                  <a:lnTo>
                    <a:pt x="0" y="0"/>
                  </a:lnTo>
                  <a:lnTo>
                    <a:pt x="0" y="9"/>
                  </a:lnTo>
                  <a:lnTo>
                    <a:pt x="14" y="9"/>
                  </a:lnTo>
                  <a:lnTo>
                    <a:pt x="33" y="9"/>
                  </a:lnTo>
                  <a:lnTo>
                    <a:pt x="54" y="9"/>
                  </a:lnTo>
                  <a:lnTo>
                    <a:pt x="75" y="9"/>
                  </a:lnTo>
                  <a:lnTo>
                    <a:pt x="94" y="11"/>
                  </a:lnTo>
                  <a:lnTo>
                    <a:pt x="113" y="13"/>
                  </a:lnTo>
                  <a:lnTo>
                    <a:pt x="126" y="17"/>
                  </a:lnTo>
                  <a:lnTo>
                    <a:pt x="135" y="22"/>
                  </a:lnTo>
                  <a:lnTo>
                    <a:pt x="140" y="17"/>
                  </a:lnTo>
                  <a:close/>
                </a:path>
              </a:pathLst>
            </a:custGeom>
            <a:noFill/>
            <a:ln w="9525">
              <a:noFill/>
              <a:round/>
              <a:headEnd/>
              <a:tailEnd/>
            </a:ln>
          </p:spPr>
          <p:txBody>
            <a:bodyPr/>
            <a:lstStyle/>
            <a:p>
              <a:endParaRPr lang="en-US"/>
            </a:p>
          </p:txBody>
        </p:sp>
        <p:sp>
          <p:nvSpPr>
            <p:cNvPr id="7319" name="Freeform 79"/>
            <p:cNvSpPr>
              <a:spLocks/>
            </p:cNvSpPr>
            <p:nvPr/>
          </p:nvSpPr>
          <p:spPr bwMode="auto">
            <a:xfrm>
              <a:off x="754" y="2580"/>
              <a:ext cx="12" cy="27"/>
            </a:xfrm>
            <a:custGeom>
              <a:avLst/>
              <a:gdLst>
                <a:gd name="T0" fmla="*/ 47 w 47"/>
                <a:gd name="T1" fmla="*/ 109 h 109"/>
                <a:gd name="T2" fmla="*/ 47 w 47"/>
                <a:gd name="T3" fmla="*/ 109 h 109"/>
                <a:gd name="T4" fmla="*/ 47 w 47"/>
                <a:gd name="T5" fmla="*/ 93 h 109"/>
                <a:gd name="T6" fmla="*/ 45 w 47"/>
                <a:gd name="T7" fmla="*/ 78 h 109"/>
                <a:gd name="T8" fmla="*/ 43 w 47"/>
                <a:gd name="T9" fmla="*/ 64 h 109"/>
                <a:gd name="T10" fmla="*/ 40 w 47"/>
                <a:gd name="T11" fmla="*/ 50 h 109"/>
                <a:gd name="T12" fmla="*/ 34 w 47"/>
                <a:gd name="T13" fmla="*/ 38 h 109"/>
                <a:gd name="T14" fmla="*/ 27 w 47"/>
                <a:gd name="T15" fmla="*/ 25 h 109"/>
                <a:gd name="T16" fmla="*/ 18 w 47"/>
                <a:gd name="T17" fmla="*/ 13 h 109"/>
                <a:gd name="T18" fmla="*/ 5 w 47"/>
                <a:gd name="T19" fmla="*/ 0 h 109"/>
                <a:gd name="T20" fmla="*/ 0 w 47"/>
                <a:gd name="T21" fmla="*/ 5 h 109"/>
                <a:gd name="T22" fmla="*/ 11 w 47"/>
                <a:gd name="T23" fmla="*/ 17 h 109"/>
                <a:gd name="T24" fmla="*/ 20 w 47"/>
                <a:gd name="T25" fmla="*/ 29 h 109"/>
                <a:gd name="T26" fmla="*/ 28 w 47"/>
                <a:gd name="T27" fmla="*/ 40 h 109"/>
                <a:gd name="T28" fmla="*/ 33 w 47"/>
                <a:gd name="T29" fmla="*/ 52 h 109"/>
                <a:gd name="T30" fmla="*/ 36 w 47"/>
                <a:gd name="T31" fmla="*/ 64 h 109"/>
                <a:gd name="T32" fmla="*/ 39 w 47"/>
                <a:gd name="T33" fmla="*/ 78 h 109"/>
                <a:gd name="T34" fmla="*/ 39 w 47"/>
                <a:gd name="T35" fmla="*/ 93 h 109"/>
                <a:gd name="T36" fmla="*/ 39 w 47"/>
                <a:gd name="T37" fmla="*/ 109 h 109"/>
                <a:gd name="T38" fmla="*/ 39 w 47"/>
                <a:gd name="T39" fmla="*/ 109 h 109"/>
                <a:gd name="T40" fmla="*/ 47 w 47"/>
                <a:gd name="T41" fmla="*/ 109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09"/>
                <a:gd name="T65" fmla="*/ 47 w 47"/>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09">
                  <a:moveTo>
                    <a:pt x="47" y="109"/>
                  </a:moveTo>
                  <a:lnTo>
                    <a:pt x="47" y="109"/>
                  </a:lnTo>
                  <a:lnTo>
                    <a:pt x="47" y="93"/>
                  </a:lnTo>
                  <a:lnTo>
                    <a:pt x="45" y="78"/>
                  </a:lnTo>
                  <a:lnTo>
                    <a:pt x="43" y="64"/>
                  </a:lnTo>
                  <a:lnTo>
                    <a:pt x="40" y="50"/>
                  </a:lnTo>
                  <a:lnTo>
                    <a:pt x="34" y="38"/>
                  </a:lnTo>
                  <a:lnTo>
                    <a:pt x="27" y="25"/>
                  </a:lnTo>
                  <a:lnTo>
                    <a:pt x="18" y="13"/>
                  </a:lnTo>
                  <a:lnTo>
                    <a:pt x="5" y="0"/>
                  </a:lnTo>
                  <a:lnTo>
                    <a:pt x="0" y="5"/>
                  </a:lnTo>
                  <a:lnTo>
                    <a:pt x="11" y="17"/>
                  </a:lnTo>
                  <a:lnTo>
                    <a:pt x="20" y="29"/>
                  </a:lnTo>
                  <a:lnTo>
                    <a:pt x="28" y="40"/>
                  </a:lnTo>
                  <a:lnTo>
                    <a:pt x="33" y="52"/>
                  </a:lnTo>
                  <a:lnTo>
                    <a:pt x="36" y="64"/>
                  </a:lnTo>
                  <a:lnTo>
                    <a:pt x="39" y="78"/>
                  </a:lnTo>
                  <a:lnTo>
                    <a:pt x="39" y="93"/>
                  </a:lnTo>
                  <a:lnTo>
                    <a:pt x="39" y="109"/>
                  </a:lnTo>
                  <a:lnTo>
                    <a:pt x="47" y="109"/>
                  </a:lnTo>
                  <a:close/>
                </a:path>
              </a:pathLst>
            </a:custGeom>
            <a:noFill/>
            <a:ln w="9525">
              <a:noFill/>
              <a:round/>
              <a:headEnd/>
              <a:tailEnd/>
            </a:ln>
          </p:spPr>
          <p:txBody>
            <a:bodyPr/>
            <a:lstStyle/>
            <a:p>
              <a:endParaRPr lang="en-US"/>
            </a:p>
          </p:txBody>
        </p:sp>
        <p:sp>
          <p:nvSpPr>
            <p:cNvPr id="7320" name="Freeform 80"/>
            <p:cNvSpPr>
              <a:spLocks/>
            </p:cNvSpPr>
            <p:nvPr/>
          </p:nvSpPr>
          <p:spPr bwMode="auto">
            <a:xfrm>
              <a:off x="763" y="2607"/>
              <a:ext cx="3" cy="344"/>
            </a:xfrm>
            <a:custGeom>
              <a:avLst/>
              <a:gdLst>
                <a:gd name="T0" fmla="*/ 4 w 8"/>
                <a:gd name="T1" fmla="*/ 1367 h 1375"/>
                <a:gd name="T2" fmla="*/ 8 w 8"/>
                <a:gd name="T3" fmla="*/ 1371 h 1375"/>
                <a:gd name="T4" fmla="*/ 8 w 8"/>
                <a:gd name="T5" fmla="*/ 0 h 1375"/>
                <a:gd name="T6" fmla="*/ 0 w 8"/>
                <a:gd name="T7" fmla="*/ 0 h 1375"/>
                <a:gd name="T8" fmla="*/ 0 w 8"/>
                <a:gd name="T9" fmla="*/ 1371 h 1375"/>
                <a:gd name="T10" fmla="*/ 4 w 8"/>
                <a:gd name="T11" fmla="*/ 1375 h 1375"/>
                <a:gd name="T12" fmla="*/ 0 w 8"/>
                <a:gd name="T13" fmla="*/ 1371 h 1375"/>
                <a:gd name="T14" fmla="*/ 0 w 8"/>
                <a:gd name="T15" fmla="*/ 1375 h 1375"/>
                <a:gd name="T16" fmla="*/ 4 w 8"/>
                <a:gd name="T17" fmla="*/ 1375 h 1375"/>
                <a:gd name="T18" fmla="*/ 4 w 8"/>
                <a:gd name="T19" fmla="*/ 1367 h 1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375"/>
                <a:gd name="T32" fmla="*/ 8 w 8"/>
                <a:gd name="T33" fmla="*/ 1375 h 1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375">
                  <a:moveTo>
                    <a:pt x="4" y="1367"/>
                  </a:moveTo>
                  <a:lnTo>
                    <a:pt x="8" y="1371"/>
                  </a:lnTo>
                  <a:lnTo>
                    <a:pt x="8" y="0"/>
                  </a:lnTo>
                  <a:lnTo>
                    <a:pt x="0" y="0"/>
                  </a:lnTo>
                  <a:lnTo>
                    <a:pt x="0" y="1371"/>
                  </a:lnTo>
                  <a:lnTo>
                    <a:pt x="4" y="1375"/>
                  </a:lnTo>
                  <a:lnTo>
                    <a:pt x="0" y="1371"/>
                  </a:lnTo>
                  <a:lnTo>
                    <a:pt x="0" y="1375"/>
                  </a:lnTo>
                  <a:lnTo>
                    <a:pt x="4" y="1375"/>
                  </a:lnTo>
                  <a:lnTo>
                    <a:pt x="4" y="1367"/>
                  </a:lnTo>
                  <a:close/>
                </a:path>
              </a:pathLst>
            </a:custGeom>
            <a:noFill/>
            <a:ln w="9525">
              <a:noFill/>
              <a:round/>
              <a:headEnd/>
              <a:tailEnd/>
            </a:ln>
          </p:spPr>
          <p:txBody>
            <a:bodyPr/>
            <a:lstStyle/>
            <a:p>
              <a:endParaRPr lang="en-US"/>
            </a:p>
          </p:txBody>
        </p:sp>
        <p:sp>
          <p:nvSpPr>
            <p:cNvPr id="7321" name="Freeform 81"/>
            <p:cNvSpPr>
              <a:spLocks/>
            </p:cNvSpPr>
            <p:nvPr/>
          </p:nvSpPr>
          <p:spPr bwMode="auto">
            <a:xfrm>
              <a:off x="765" y="2949"/>
              <a:ext cx="123" cy="2"/>
            </a:xfrm>
            <a:custGeom>
              <a:avLst/>
              <a:gdLst>
                <a:gd name="T0" fmla="*/ 495 w 495"/>
                <a:gd name="T1" fmla="*/ 0 h 8"/>
                <a:gd name="T2" fmla="*/ 495 w 495"/>
                <a:gd name="T3" fmla="*/ 0 h 8"/>
                <a:gd name="T4" fmla="*/ 0 w 495"/>
                <a:gd name="T5" fmla="*/ 0 h 8"/>
                <a:gd name="T6" fmla="*/ 0 w 495"/>
                <a:gd name="T7" fmla="*/ 8 h 8"/>
                <a:gd name="T8" fmla="*/ 495 w 495"/>
                <a:gd name="T9" fmla="*/ 8 h 8"/>
                <a:gd name="T10" fmla="*/ 495 w 495"/>
                <a:gd name="T11" fmla="*/ 8 h 8"/>
                <a:gd name="T12" fmla="*/ 495 w 495"/>
                <a:gd name="T13" fmla="*/ 0 h 8"/>
                <a:gd name="T14" fmla="*/ 0 60000 65536"/>
                <a:gd name="T15" fmla="*/ 0 60000 65536"/>
                <a:gd name="T16" fmla="*/ 0 60000 65536"/>
                <a:gd name="T17" fmla="*/ 0 60000 65536"/>
                <a:gd name="T18" fmla="*/ 0 60000 65536"/>
                <a:gd name="T19" fmla="*/ 0 60000 65536"/>
                <a:gd name="T20" fmla="*/ 0 60000 65536"/>
                <a:gd name="T21" fmla="*/ 0 w 495"/>
                <a:gd name="T22" fmla="*/ 0 h 8"/>
                <a:gd name="T23" fmla="*/ 495 w 49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5" h="8">
                  <a:moveTo>
                    <a:pt x="495" y="0"/>
                  </a:moveTo>
                  <a:lnTo>
                    <a:pt x="495" y="0"/>
                  </a:lnTo>
                  <a:lnTo>
                    <a:pt x="0" y="0"/>
                  </a:lnTo>
                  <a:lnTo>
                    <a:pt x="0" y="8"/>
                  </a:lnTo>
                  <a:lnTo>
                    <a:pt x="495" y="8"/>
                  </a:lnTo>
                  <a:lnTo>
                    <a:pt x="495" y="0"/>
                  </a:lnTo>
                  <a:close/>
                </a:path>
              </a:pathLst>
            </a:custGeom>
            <a:noFill/>
            <a:ln w="9525">
              <a:noFill/>
              <a:round/>
              <a:headEnd/>
              <a:tailEnd/>
            </a:ln>
          </p:spPr>
          <p:txBody>
            <a:bodyPr/>
            <a:lstStyle/>
            <a:p>
              <a:endParaRPr lang="en-US"/>
            </a:p>
          </p:txBody>
        </p:sp>
        <p:sp>
          <p:nvSpPr>
            <p:cNvPr id="7322" name="Freeform 82"/>
            <p:cNvSpPr>
              <a:spLocks/>
            </p:cNvSpPr>
            <p:nvPr/>
          </p:nvSpPr>
          <p:spPr bwMode="auto">
            <a:xfrm>
              <a:off x="888" y="2949"/>
              <a:ext cx="5" cy="8"/>
            </a:xfrm>
            <a:custGeom>
              <a:avLst/>
              <a:gdLst>
                <a:gd name="T0" fmla="*/ 0 w 20"/>
                <a:gd name="T1" fmla="*/ 33 h 33"/>
                <a:gd name="T2" fmla="*/ 0 w 20"/>
                <a:gd name="T3" fmla="*/ 33 h 33"/>
                <a:gd name="T4" fmla="*/ 13 w 20"/>
                <a:gd name="T5" fmla="*/ 28 h 33"/>
                <a:gd name="T6" fmla="*/ 20 w 20"/>
                <a:gd name="T7" fmla="*/ 16 h 33"/>
                <a:gd name="T8" fmla="*/ 13 w 20"/>
                <a:gd name="T9" fmla="*/ 4 h 33"/>
                <a:gd name="T10" fmla="*/ 0 w 20"/>
                <a:gd name="T11" fmla="*/ 0 h 33"/>
                <a:gd name="T12" fmla="*/ 0 w 20"/>
                <a:gd name="T13" fmla="*/ 8 h 33"/>
                <a:gd name="T14" fmla="*/ 9 w 20"/>
                <a:gd name="T15" fmla="*/ 11 h 33"/>
                <a:gd name="T16" fmla="*/ 11 w 20"/>
                <a:gd name="T17" fmla="*/ 16 h 33"/>
                <a:gd name="T18" fmla="*/ 9 w 20"/>
                <a:gd name="T19" fmla="*/ 22 h 33"/>
                <a:gd name="T20" fmla="*/ 0 w 20"/>
                <a:gd name="T21" fmla="*/ 24 h 33"/>
                <a:gd name="T22" fmla="*/ 0 w 20"/>
                <a:gd name="T23" fmla="*/ 24 h 33"/>
                <a:gd name="T24" fmla="*/ 0 w 20"/>
                <a:gd name="T25" fmla="*/ 3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3"/>
                <a:gd name="T41" fmla="*/ 20 w 2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3">
                  <a:moveTo>
                    <a:pt x="0" y="33"/>
                  </a:moveTo>
                  <a:lnTo>
                    <a:pt x="0" y="33"/>
                  </a:lnTo>
                  <a:lnTo>
                    <a:pt x="13" y="28"/>
                  </a:lnTo>
                  <a:lnTo>
                    <a:pt x="20" y="16"/>
                  </a:lnTo>
                  <a:lnTo>
                    <a:pt x="13" y="4"/>
                  </a:lnTo>
                  <a:lnTo>
                    <a:pt x="0" y="0"/>
                  </a:lnTo>
                  <a:lnTo>
                    <a:pt x="0" y="8"/>
                  </a:lnTo>
                  <a:lnTo>
                    <a:pt x="9" y="11"/>
                  </a:lnTo>
                  <a:lnTo>
                    <a:pt x="11" y="16"/>
                  </a:lnTo>
                  <a:lnTo>
                    <a:pt x="9" y="22"/>
                  </a:lnTo>
                  <a:lnTo>
                    <a:pt x="0" y="24"/>
                  </a:lnTo>
                  <a:lnTo>
                    <a:pt x="0" y="33"/>
                  </a:lnTo>
                  <a:close/>
                </a:path>
              </a:pathLst>
            </a:custGeom>
            <a:noFill/>
            <a:ln w="9525">
              <a:noFill/>
              <a:round/>
              <a:headEnd/>
              <a:tailEnd/>
            </a:ln>
          </p:spPr>
          <p:txBody>
            <a:bodyPr/>
            <a:lstStyle/>
            <a:p>
              <a:endParaRPr lang="en-US"/>
            </a:p>
          </p:txBody>
        </p:sp>
        <p:sp>
          <p:nvSpPr>
            <p:cNvPr id="7323" name="Freeform 83"/>
            <p:cNvSpPr>
              <a:spLocks/>
            </p:cNvSpPr>
            <p:nvPr/>
          </p:nvSpPr>
          <p:spPr bwMode="auto">
            <a:xfrm>
              <a:off x="723" y="2883"/>
              <a:ext cx="75" cy="75"/>
            </a:xfrm>
            <a:custGeom>
              <a:avLst/>
              <a:gdLst>
                <a:gd name="T0" fmla="*/ 151 w 300"/>
                <a:gd name="T1" fmla="*/ 302 h 302"/>
                <a:gd name="T2" fmla="*/ 120 w 300"/>
                <a:gd name="T3" fmla="*/ 299 h 302"/>
                <a:gd name="T4" fmla="*/ 92 w 300"/>
                <a:gd name="T5" fmla="*/ 290 h 302"/>
                <a:gd name="T6" fmla="*/ 66 w 300"/>
                <a:gd name="T7" fmla="*/ 277 h 302"/>
                <a:gd name="T8" fmla="*/ 44 w 300"/>
                <a:gd name="T9" fmla="*/ 258 h 302"/>
                <a:gd name="T10" fmla="*/ 25 w 300"/>
                <a:gd name="T11" fmla="*/ 236 h 302"/>
                <a:gd name="T12" fmla="*/ 12 w 300"/>
                <a:gd name="T13" fmla="*/ 209 h 302"/>
                <a:gd name="T14" fmla="*/ 3 w 300"/>
                <a:gd name="T15" fmla="*/ 182 h 302"/>
                <a:gd name="T16" fmla="*/ 0 w 300"/>
                <a:gd name="T17" fmla="*/ 151 h 302"/>
                <a:gd name="T18" fmla="*/ 3 w 300"/>
                <a:gd name="T19" fmla="*/ 121 h 302"/>
                <a:gd name="T20" fmla="*/ 12 w 300"/>
                <a:gd name="T21" fmla="*/ 93 h 302"/>
                <a:gd name="T22" fmla="*/ 25 w 300"/>
                <a:gd name="T23" fmla="*/ 67 h 302"/>
                <a:gd name="T24" fmla="*/ 44 w 300"/>
                <a:gd name="T25" fmla="*/ 44 h 302"/>
                <a:gd name="T26" fmla="*/ 66 w 300"/>
                <a:gd name="T27" fmla="*/ 27 h 302"/>
                <a:gd name="T28" fmla="*/ 91 w 300"/>
                <a:gd name="T29" fmla="*/ 12 h 302"/>
                <a:gd name="T30" fmla="*/ 120 w 300"/>
                <a:gd name="T31" fmla="*/ 3 h 302"/>
                <a:gd name="T32" fmla="*/ 149 w 300"/>
                <a:gd name="T33" fmla="*/ 0 h 302"/>
                <a:gd name="T34" fmla="*/ 180 w 300"/>
                <a:gd name="T35" fmla="*/ 3 h 302"/>
                <a:gd name="T36" fmla="*/ 208 w 300"/>
                <a:gd name="T37" fmla="*/ 12 h 302"/>
                <a:gd name="T38" fmla="*/ 234 w 300"/>
                <a:gd name="T39" fmla="*/ 25 h 302"/>
                <a:gd name="T40" fmla="*/ 256 w 300"/>
                <a:gd name="T41" fmla="*/ 44 h 302"/>
                <a:gd name="T42" fmla="*/ 275 w 300"/>
                <a:gd name="T43" fmla="*/ 66 h 302"/>
                <a:gd name="T44" fmla="*/ 288 w 300"/>
                <a:gd name="T45" fmla="*/ 93 h 302"/>
                <a:gd name="T46" fmla="*/ 297 w 300"/>
                <a:gd name="T47" fmla="*/ 120 h 302"/>
                <a:gd name="T48" fmla="*/ 300 w 300"/>
                <a:gd name="T49" fmla="*/ 151 h 302"/>
                <a:gd name="T50" fmla="*/ 297 w 300"/>
                <a:gd name="T51" fmla="*/ 181 h 302"/>
                <a:gd name="T52" fmla="*/ 288 w 300"/>
                <a:gd name="T53" fmla="*/ 209 h 302"/>
                <a:gd name="T54" fmla="*/ 275 w 300"/>
                <a:gd name="T55" fmla="*/ 235 h 302"/>
                <a:gd name="T56" fmla="*/ 256 w 300"/>
                <a:gd name="T57" fmla="*/ 258 h 302"/>
                <a:gd name="T58" fmla="*/ 234 w 300"/>
                <a:gd name="T59" fmla="*/ 276 h 302"/>
                <a:gd name="T60" fmla="*/ 209 w 300"/>
                <a:gd name="T61" fmla="*/ 290 h 302"/>
                <a:gd name="T62" fmla="*/ 180 w 300"/>
                <a:gd name="T63" fmla="*/ 299 h 302"/>
                <a:gd name="T64" fmla="*/ 151 w 300"/>
                <a:gd name="T65" fmla="*/ 302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302"/>
                <a:gd name="T101" fmla="*/ 300 w 300"/>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302">
                  <a:moveTo>
                    <a:pt x="151" y="302"/>
                  </a:moveTo>
                  <a:lnTo>
                    <a:pt x="120" y="299"/>
                  </a:lnTo>
                  <a:lnTo>
                    <a:pt x="92" y="290"/>
                  </a:lnTo>
                  <a:lnTo>
                    <a:pt x="66" y="277"/>
                  </a:lnTo>
                  <a:lnTo>
                    <a:pt x="44" y="258"/>
                  </a:lnTo>
                  <a:lnTo>
                    <a:pt x="25" y="236"/>
                  </a:lnTo>
                  <a:lnTo>
                    <a:pt x="12" y="209"/>
                  </a:lnTo>
                  <a:lnTo>
                    <a:pt x="3" y="182"/>
                  </a:lnTo>
                  <a:lnTo>
                    <a:pt x="0" y="151"/>
                  </a:lnTo>
                  <a:lnTo>
                    <a:pt x="3" y="121"/>
                  </a:lnTo>
                  <a:lnTo>
                    <a:pt x="12" y="93"/>
                  </a:lnTo>
                  <a:lnTo>
                    <a:pt x="25" y="67"/>
                  </a:lnTo>
                  <a:lnTo>
                    <a:pt x="44" y="44"/>
                  </a:lnTo>
                  <a:lnTo>
                    <a:pt x="66" y="27"/>
                  </a:lnTo>
                  <a:lnTo>
                    <a:pt x="91" y="12"/>
                  </a:lnTo>
                  <a:lnTo>
                    <a:pt x="120" y="3"/>
                  </a:lnTo>
                  <a:lnTo>
                    <a:pt x="149" y="0"/>
                  </a:lnTo>
                  <a:lnTo>
                    <a:pt x="180" y="3"/>
                  </a:lnTo>
                  <a:lnTo>
                    <a:pt x="208" y="12"/>
                  </a:lnTo>
                  <a:lnTo>
                    <a:pt x="234" y="25"/>
                  </a:lnTo>
                  <a:lnTo>
                    <a:pt x="256" y="44"/>
                  </a:lnTo>
                  <a:lnTo>
                    <a:pt x="275" y="66"/>
                  </a:lnTo>
                  <a:lnTo>
                    <a:pt x="288" y="93"/>
                  </a:lnTo>
                  <a:lnTo>
                    <a:pt x="297" y="120"/>
                  </a:lnTo>
                  <a:lnTo>
                    <a:pt x="300" y="151"/>
                  </a:lnTo>
                  <a:lnTo>
                    <a:pt x="297" y="181"/>
                  </a:lnTo>
                  <a:lnTo>
                    <a:pt x="288" y="209"/>
                  </a:lnTo>
                  <a:lnTo>
                    <a:pt x="275" y="235"/>
                  </a:lnTo>
                  <a:lnTo>
                    <a:pt x="256" y="258"/>
                  </a:lnTo>
                  <a:lnTo>
                    <a:pt x="234" y="276"/>
                  </a:lnTo>
                  <a:lnTo>
                    <a:pt x="209" y="290"/>
                  </a:lnTo>
                  <a:lnTo>
                    <a:pt x="180" y="299"/>
                  </a:lnTo>
                  <a:lnTo>
                    <a:pt x="151" y="302"/>
                  </a:lnTo>
                  <a:close/>
                </a:path>
              </a:pathLst>
            </a:custGeom>
            <a:noFill/>
            <a:ln w="9525">
              <a:noFill/>
              <a:round/>
              <a:headEnd/>
              <a:tailEnd/>
            </a:ln>
          </p:spPr>
          <p:txBody>
            <a:bodyPr/>
            <a:lstStyle/>
            <a:p>
              <a:endParaRPr lang="en-US"/>
            </a:p>
          </p:txBody>
        </p:sp>
        <p:sp>
          <p:nvSpPr>
            <p:cNvPr id="7324" name="Freeform 84"/>
            <p:cNvSpPr>
              <a:spLocks/>
            </p:cNvSpPr>
            <p:nvPr/>
          </p:nvSpPr>
          <p:spPr bwMode="auto">
            <a:xfrm>
              <a:off x="722" y="2920"/>
              <a:ext cx="38" cy="39"/>
            </a:xfrm>
            <a:custGeom>
              <a:avLst/>
              <a:gdLst>
                <a:gd name="T0" fmla="*/ 0 w 156"/>
                <a:gd name="T1" fmla="*/ 0 h 155"/>
                <a:gd name="T2" fmla="*/ 0 w 156"/>
                <a:gd name="T3" fmla="*/ 0 h 155"/>
                <a:gd name="T4" fmla="*/ 5 w 156"/>
                <a:gd name="T5" fmla="*/ 31 h 155"/>
                <a:gd name="T6" fmla="*/ 14 w 156"/>
                <a:gd name="T7" fmla="*/ 60 h 155"/>
                <a:gd name="T8" fmla="*/ 27 w 156"/>
                <a:gd name="T9" fmla="*/ 87 h 155"/>
                <a:gd name="T10" fmla="*/ 47 w 156"/>
                <a:gd name="T11" fmla="*/ 109 h 155"/>
                <a:gd name="T12" fmla="*/ 69 w 156"/>
                <a:gd name="T13" fmla="*/ 129 h 155"/>
                <a:gd name="T14" fmla="*/ 96 w 156"/>
                <a:gd name="T15" fmla="*/ 142 h 155"/>
                <a:gd name="T16" fmla="*/ 125 w 156"/>
                <a:gd name="T17" fmla="*/ 151 h 155"/>
                <a:gd name="T18" fmla="*/ 156 w 156"/>
                <a:gd name="T19" fmla="*/ 155 h 155"/>
                <a:gd name="T20" fmla="*/ 156 w 156"/>
                <a:gd name="T21" fmla="*/ 147 h 155"/>
                <a:gd name="T22" fmla="*/ 125 w 156"/>
                <a:gd name="T23" fmla="*/ 144 h 155"/>
                <a:gd name="T24" fmla="*/ 98 w 156"/>
                <a:gd name="T25" fmla="*/ 136 h 155"/>
                <a:gd name="T26" fmla="*/ 73 w 156"/>
                <a:gd name="T27" fmla="*/ 122 h 155"/>
                <a:gd name="T28" fmla="*/ 51 w 156"/>
                <a:gd name="T29" fmla="*/ 105 h 155"/>
                <a:gd name="T30" fmla="*/ 33 w 156"/>
                <a:gd name="T31" fmla="*/ 83 h 155"/>
                <a:gd name="T32" fmla="*/ 20 w 156"/>
                <a:gd name="T33" fmla="*/ 57 h 155"/>
                <a:gd name="T34" fmla="*/ 11 w 156"/>
                <a:gd name="T35" fmla="*/ 31 h 155"/>
                <a:gd name="T36" fmla="*/ 9 w 156"/>
                <a:gd name="T37" fmla="*/ 0 h 155"/>
                <a:gd name="T38" fmla="*/ 9 w 156"/>
                <a:gd name="T39" fmla="*/ 0 h 155"/>
                <a:gd name="T40" fmla="*/ 0 w 15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5"/>
                <a:gd name="T65" fmla="*/ 156 w 15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5">
                  <a:moveTo>
                    <a:pt x="0" y="0"/>
                  </a:moveTo>
                  <a:lnTo>
                    <a:pt x="0" y="0"/>
                  </a:lnTo>
                  <a:lnTo>
                    <a:pt x="5" y="31"/>
                  </a:lnTo>
                  <a:lnTo>
                    <a:pt x="14" y="60"/>
                  </a:lnTo>
                  <a:lnTo>
                    <a:pt x="27" y="87"/>
                  </a:lnTo>
                  <a:lnTo>
                    <a:pt x="47" y="109"/>
                  </a:lnTo>
                  <a:lnTo>
                    <a:pt x="69" y="129"/>
                  </a:lnTo>
                  <a:lnTo>
                    <a:pt x="96" y="142"/>
                  </a:lnTo>
                  <a:lnTo>
                    <a:pt x="125" y="151"/>
                  </a:lnTo>
                  <a:lnTo>
                    <a:pt x="156" y="155"/>
                  </a:lnTo>
                  <a:lnTo>
                    <a:pt x="156" y="147"/>
                  </a:lnTo>
                  <a:lnTo>
                    <a:pt x="125" y="144"/>
                  </a:lnTo>
                  <a:lnTo>
                    <a:pt x="98" y="136"/>
                  </a:lnTo>
                  <a:lnTo>
                    <a:pt x="73" y="122"/>
                  </a:lnTo>
                  <a:lnTo>
                    <a:pt x="51" y="105"/>
                  </a:lnTo>
                  <a:lnTo>
                    <a:pt x="33" y="83"/>
                  </a:lnTo>
                  <a:lnTo>
                    <a:pt x="20" y="57"/>
                  </a:lnTo>
                  <a:lnTo>
                    <a:pt x="11" y="31"/>
                  </a:lnTo>
                  <a:lnTo>
                    <a:pt x="9" y="0"/>
                  </a:lnTo>
                  <a:lnTo>
                    <a:pt x="0" y="0"/>
                  </a:lnTo>
                  <a:close/>
                </a:path>
              </a:pathLst>
            </a:custGeom>
            <a:noFill/>
            <a:ln w="9525">
              <a:noFill/>
              <a:round/>
              <a:headEnd/>
              <a:tailEnd/>
            </a:ln>
          </p:spPr>
          <p:txBody>
            <a:bodyPr/>
            <a:lstStyle/>
            <a:p>
              <a:endParaRPr lang="en-US"/>
            </a:p>
          </p:txBody>
        </p:sp>
        <p:sp>
          <p:nvSpPr>
            <p:cNvPr id="7325" name="Freeform 85"/>
            <p:cNvSpPr>
              <a:spLocks/>
            </p:cNvSpPr>
            <p:nvPr/>
          </p:nvSpPr>
          <p:spPr bwMode="auto">
            <a:xfrm>
              <a:off x="722" y="2881"/>
              <a:ext cx="38" cy="39"/>
            </a:xfrm>
            <a:custGeom>
              <a:avLst/>
              <a:gdLst>
                <a:gd name="T0" fmla="*/ 154 w 154"/>
                <a:gd name="T1" fmla="*/ 0 h 155"/>
                <a:gd name="T2" fmla="*/ 154 w 154"/>
                <a:gd name="T3" fmla="*/ 0 h 155"/>
                <a:gd name="T4" fmla="*/ 125 w 154"/>
                <a:gd name="T5" fmla="*/ 4 h 155"/>
                <a:gd name="T6" fmla="*/ 95 w 154"/>
                <a:gd name="T7" fmla="*/ 13 h 155"/>
                <a:gd name="T8" fmla="*/ 69 w 154"/>
                <a:gd name="T9" fmla="*/ 27 h 155"/>
                <a:gd name="T10" fmla="*/ 47 w 154"/>
                <a:gd name="T11" fmla="*/ 46 h 155"/>
                <a:gd name="T12" fmla="*/ 27 w 154"/>
                <a:gd name="T13" fmla="*/ 69 h 155"/>
                <a:gd name="T14" fmla="*/ 14 w 154"/>
                <a:gd name="T15" fmla="*/ 96 h 155"/>
                <a:gd name="T16" fmla="*/ 5 w 154"/>
                <a:gd name="T17" fmla="*/ 125 h 155"/>
                <a:gd name="T18" fmla="*/ 0 w 154"/>
                <a:gd name="T19" fmla="*/ 155 h 155"/>
                <a:gd name="T20" fmla="*/ 9 w 154"/>
                <a:gd name="T21" fmla="*/ 155 h 155"/>
                <a:gd name="T22" fmla="*/ 11 w 154"/>
                <a:gd name="T23" fmla="*/ 125 h 155"/>
                <a:gd name="T24" fmla="*/ 20 w 154"/>
                <a:gd name="T25" fmla="*/ 98 h 155"/>
                <a:gd name="T26" fmla="*/ 33 w 154"/>
                <a:gd name="T27" fmla="*/ 74 h 155"/>
                <a:gd name="T28" fmla="*/ 51 w 154"/>
                <a:gd name="T29" fmla="*/ 50 h 155"/>
                <a:gd name="T30" fmla="*/ 73 w 154"/>
                <a:gd name="T31" fmla="*/ 34 h 155"/>
                <a:gd name="T32" fmla="*/ 97 w 154"/>
                <a:gd name="T33" fmla="*/ 20 h 155"/>
                <a:gd name="T34" fmla="*/ 125 w 154"/>
                <a:gd name="T35" fmla="*/ 11 h 155"/>
                <a:gd name="T36" fmla="*/ 154 w 154"/>
                <a:gd name="T37" fmla="*/ 9 h 155"/>
                <a:gd name="T38" fmla="*/ 154 w 154"/>
                <a:gd name="T39" fmla="*/ 9 h 155"/>
                <a:gd name="T40" fmla="*/ 154 w 154"/>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55"/>
                <a:gd name="T65" fmla="*/ 154 w 154"/>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55">
                  <a:moveTo>
                    <a:pt x="154" y="0"/>
                  </a:moveTo>
                  <a:lnTo>
                    <a:pt x="154" y="0"/>
                  </a:lnTo>
                  <a:lnTo>
                    <a:pt x="125" y="4"/>
                  </a:lnTo>
                  <a:lnTo>
                    <a:pt x="95" y="13"/>
                  </a:lnTo>
                  <a:lnTo>
                    <a:pt x="69" y="27"/>
                  </a:lnTo>
                  <a:lnTo>
                    <a:pt x="47" y="46"/>
                  </a:lnTo>
                  <a:lnTo>
                    <a:pt x="27" y="69"/>
                  </a:lnTo>
                  <a:lnTo>
                    <a:pt x="14" y="96"/>
                  </a:lnTo>
                  <a:lnTo>
                    <a:pt x="5" y="125"/>
                  </a:lnTo>
                  <a:lnTo>
                    <a:pt x="0" y="155"/>
                  </a:lnTo>
                  <a:lnTo>
                    <a:pt x="9" y="155"/>
                  </a:lnTo>
                  <a:lnTo>
                    <a:pt x="11" y="125"/>
                  </a:lnTo>
                  <a:lnTo>
                    <a:pt x="20" y="98"/>
                  </a:lnTo>
                  <a:lnTo>
                    <a:pt x="33" y="74"/>
                  </a:lnTo>
                  <a:lnTo>
                    <a:pt x="51" y="50"/>
                  </a:lnTo>
                  <a:lnTo>
                    <a:pt x="73" y="34"/>
                  </a:lnTo>
                  <a:lnTo>
                    <a:pt x="97" y="20"/>
                  </a:lnTo>
                  <a:lnTo>
                    <a:pt x="125" y="11"/>
                  </a:lnTo>
                  <a:lnTo>
                    <a:pt x="154" y="9"/>
                  </a:lnTo>
                  <a:lnTo>
                    <a:pt x="154" y="0"/>
                  </a:lnTo>
                  <a:close/>
                </a:path>
              </a:pathLst>
            </a:custGeom>
            <a:noFill/>
            <a:ln w="9525">
              <a:noFill/>
              <a:round/>
              <a:headEnd/>
              <a:tailEnd/>
            </a:ln>
          </p:spPr>
          <p:txBody>
            <a:bodyPr/>
            <a:lstStyle/>
            <a:p>
              <a:endParaRPr lang="en-US"/>
            </a:p>
          </p:txBody>
        </p:sp>
        <p:sp>
          <p:nvSpPr>
            <p:cNvPr id="7326" name="Freeform 86"/>
            <p:cNvSpPr>
              <a:spLocks/>
            </p:cNvSpPr>
            <p:nvPr/>
          </p:nvSpPr>
          <p:spPr bwMode="auto">
            <a:xfrm>
              <a:off x="760" y="2881"/>
              <a:ext cx="39" cy="39"/>
            </a:xfrm>
            <a:custGeom>
              <a:avLst/>
              <a:gdLst>
                <a:gd name="T0" fmla="*/ 155 w 155"/>
                <a:gd name="T1" fmla="*/ 155 h 155"/>
                <a:gd name="T2" fmla="*/ 155 w 155"/>
                <a:gd name="T3" fmla="*/ 155 h 155"/>
                <a:gd name="T4" fmla="*/ 151 w 155"/>
                <a:gd name="T5" fmla="*/ 124 h 155"/>
                <a:gd name="T6" fmla="*/ 142 w 155"/>
                <a:gd name="T7" fmla="*/ 96 h 155"/>
                <a:gd name="T8" fmla="*/ 129 w 155"/>
                <a:gd name="T9" fmla="*/ 68 h 155"/>
                <a:gd name="T10" fmla="*/ 109 w 155"/>
                <a:gd name="T11" fmla="*/ 46 h 155"/>
                <a:gd name="T12" fmla="*/ 87 w 155"/>
                <a:gd name="T13" fmla="*/ 26 h 155"/>
                <a:gd name="T14" fmla="*/ 60 w 155"/>
                <a:gd name="T15" fmla="*/ 13 h 155"/>
                <a:gd name="T16" fmla="*/ 31 w 155"/>
                <a:gd name="T17" fmla="*/ 4 h 155"/>
                <a:gd name="T18" fmla="*/ 0 w 155"/>
                <a:gd name="T19" fmla="*/ 0 h 155"/>
                <a:gd name="T20" fmla="*/ 0 w 155"/>
                <a:gd name="T21" fmla="*/ 9 h 155"/>
                <a:gd name="T22" fmla="*/ 31 w 155"/>
                <a:gd name="T23" fmla="*/ 11 h 155"/>
                <a:gd name="T24" fmla="*/ 58 w 155"/>
                <a:gd name="T25" fmla="*/ 20 h 155"/>
                <a:gd name="T26" fmla="*/ 83 w 155"/>
                <a:gd name="T27" fmla="*/ 33 h 155"/>
                <a:gd name="T28" fmla="*/ 105 w 155"/>
                <a:gd name="T29" fmla="*/ 50 h 155"/>
                <a:gd name="T30" fmla="*/ 123 w 155"/>
                <a:gd name="T31" fmla="*/ 72 h 155"/>
                <a:gd name="T32" fmla="*/ 136 w 155"/>
                <a:gd name="T33" fmla="*/ 98 h 155"/>
                <a:gd name="T34" fmla="*/ 144 w 155"/>
                <a:gd name="T35" fmla="*/ 124 h 155"/>
                <a:gd name="T36" fmla="*/ 147 w 155"/>
                <a:gd name="T37" fmla="*/ 155 h 155"/>
                <a:gd name="T38" fmla="*/ 147 w 155"/>
                <a:gd name="T39" fmla="*/ 155 h 155"/>
                <a:gd name="T40" fmla="*/ 155 w 155"/>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155"/>
                <a:gd name="T65" fmla="*/ 155 w 155"/>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155">
                  <a:moveTo>
                    <a:pt x="155" y="155"/>
                  </a:moveTo>
                  <a:lnTo>
                    <a:pt x="155" y="155"/>
                  </a:lnTo>
                  <a:lnTo>
                    <a:pt x="151" y="124"/>
                  </a:lnTo>
                  <a:lnTo>
                    <a:pt x="142" y="96"/>
                  </a:lnTo>
                  <a:lnTo>
                    <a:pt x="129" y="68"/>
                  </a:lnTo>
                  <a:lnTo>
                    <a:pt x="109" y="46"/>
                  </a:lnTo>
                  <a:lnTo>
                    <a:pt x="87" y="26"/>
                  </a:lnTo>
                  <a:lnTo>
                    <a:pt x="60" y="13"/>
                  </a:lnTo>
                  <a:lnTo>
                    <a:pt x="31" y="4"/>
                  </a:lnTo>
                  <a:lnTo>
                    <a:pt x="0" y="0"/>
                  </a:lnTo>
                  <a:lnTo>
                    <a:pt x="0" y="9"/>
                  </a:lnTo>
                  <a:lnTo>
                    <a:pt x="31" y="11"/>
                  </a:lnTo>
                  <a:lnTo>
                    <a:pt x="58" y="20"/>
                  </a:lnTo>
                  <a:lnTo>
                    <a:pt x="83" y="33"/>
                  </a:lnTo>
                  <a:lnTo>
                    <a:pt x="105" y="50"/>
                  </a:lnTo>
                  <a:lnTo>
                    <a:pt x="123" y="72"/>
                  </a:lnTo>
                  <a:lnTo>
                    <a:pt x="136" y="98"/>
                  </a:lnTo>
                  <a:lnTo>
                    <a:pt x="144" y="124"/>
                  </a:lnTo>
                  <a:lnTo>
                    <a:pt x="147" y="155"/>
                  </a:lnTo>
                  <a:lnTo>
                    <a:pt x="155" y="155"/>
                  </a:lnTo>
                  <a:close/>
                </a:path>
              </a:pathLst>
            </a:custGeom>
            <a:noFill/>
            <a:ln w="9525">
              <a:noFill/>
              <a:round/>
              <a:headEnd/>
              <a:tailEnd/>
            </a:ln>
          </p:spPr>
          <p:txBody>
            <a:bodyPr/>
            <a:lstStyle/>
            <a:p>
              <a:endParaRPr lang="en-US"/>
            </a:p>
          </p:txBody>
        </p:sp>
        <p:sp>
          <p:nvSpPr>
            <p:cNvPr id="7327" name="Freeform 87"/>
            <p:cNvSpPr>
              <a:spLocks/>
            </p:cNvSpPr>
            <p:nvPr/>
          </p:nvSpPr>
          <p:spPr bwMode="auto">
            <a:xfrm>
              <a:off x="760" y="2920"/>
              <a:ext cx="39" cy="39"/>
            </a:xfrm>
            <a:custGeom>
              <a:avLst/>
              <a:gdLst>
                <a:gd name="T0" fmla="*/ 0 w 153"/>
                <a:gd name="T1" fmla="*/ 155 h 155"/>
                <a:gd name="T2" fmla="*/ 0 w 153"/>
                <a:gd name="T3" fmla="*/ 155 h 155"/>
                <a:gd name="T4" fmla="*/ 29 w 153"/>
                <a:gd name="T5" fmla="*/ 151 h 155"/>
                <a:gd name="T6" fmla="*/ 59 w 153"/>
                <a:gd name="T7" fmla="*/ 142 h 155"/>
                <a:gd name="T8" fmla="*/ 85 w 153"/>
                <a:gd name="T9" fmla="*/ 128 h 155"/>
                <a:gd name="T10" fmla="*/ 107 w 153"/>
                <a:gd name="T11" fmla="*/ 109 h 155"/>
                <a:gd name="T12" fmla="*/ 127 w 153"/>
                <a:gd name="T13" fmla="*/ 86 h 155"/>
                <a:gd name="T14" fmla="*/ 140 w 153"/>
                <a:gd name="T15" fmla="*/ 60 h 155"/>
                <a:gd name="T16" fmla="*/ 149 w 153"/>
                <a:gd name="T17" fmla="*/ 30 h 155"/>
                <a:gd name="T18" fmla="*/ 153 w 153"/>
                <a:gd name="T19" fmla="*/ 0 h 155"/>
                <a:gd name="T20" fmla="*/ 145 w 153"/>
                <a:gd name="T21" fmla="*/ 0 h 155"/>
                <a:gd name="T22" fmla="*/ 142 w 153"/>
                <a:gd name="T23" fmla="*/ 30 h 155"/>
                <a:gd name="T24" fmla="*/ 134 w 153"/>
                <a:gd name="T25" fmla="*/ 57 h 155"/>
                <a:gd name="T26" fmla="*/ 121 w 153"/>
                <a:gd name="T27" fmla="*/ 82 h 155"/>
                <a:gd name="T28" fmla="*/ 103 w 153"/>
                <a:gd name="T29" fmla="*/ 105 h 155"/>
                <a:gd name="T30" fmla="*/ 81 w 153"/>
                <a:gd name="T31" fmla="*/ 121 h 155"/>
                <a:gd name="T32" fmla="*/ 57 w 153"/>
                <a:gd name="T33" fmla="*/ 136 h 155"/>
                <a:gd name="T34" fmla="*/ 29 w 153"/>
                <a:gd name="T35" fmla="*/ 144 h 155"/>
                <a:gd name="T36" fmla="*/ 0 w 153"/>
                <a:gd name="T37" fmla="*/ 147 h 155"/>
                <a:gd name="T38" fmla="*/ 0 w 153"/>
                <a:gd name="T39" fmla="*/ 147 h 155"/>
                <a:gd name="T40" fmla="*/ 0 w 153"/>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55"/>
                <a:gd name="T65" fmla="*/ 153 w 153"/>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55">
                  <a:moveTo>
                    <a:pt x="0" y="155"/>
                  </a:moveTo>
                  <a:lnTo>
                    <a:pt x="0" y="155"/>
                  </a:lnTo>
                  <a:lnTo>
                    <a:pt x="29" y="151"/>
                  </a:lnTo>
                  <a:lnTo>
                    <a:pt x="59" y="142"/>
                  </a:lnTo>
                  <a:lnTo>
                    <a:pt x="85" y="128"/>
                  </a:lnTo>
                  <a:lnTo>
                    <a:pt x="107" y="109"/>
                  </a:lnTo>
                  <a:lnTo>
                    <a:pt x="127" y="86"/>
                  </a:lnTo>
                  <a:lnTo>
                    <a:pt x="140" y="60"/>
                  </a:lnTo>
                  <a:lnTo>
                    <a:pt x="149" y="30"/>
                  </a:lnTo>
                  <a:lnTo>
                    <a:pt x="153" y="0"/>
                  </a:lnTo>
                  <a:lnTo>
                    <a:pt x="145" y="0"/>
                  </a:lnTo>
                  <a:lnTo>
                    <a:pt x="142" y="30"/>
                  </a:lnTo>
                  <a:lnTo>
                    <a:pt x="134" y="57"/>
                  </a:lnTo>
                  <a:lnTo>
                    <a:pt x="121" y="82"/>
                  </a:lnTo>
                  <a:lnTo>
                    <a:pt x="103" y="105"/>
                  </a:lnTo>
                  <a:lnTo>
                    <a:pt x="81" y="121"/>
                  </a:lnTo>
                  <a:lnTo>
                    <a:pt x="57" y="136"/>
                  </a:lnTo>
                  <a:lnTo>
                    <a:pt x="29" y="144"/>
                  </a:lnTo>
                  <a:lnTo>
                    <a:pt x="0" y="147"/>
                  </a:lnTo>
                  <a:lnTo>
                    <a:pt x="0" y="155"/>
                  </a:lnTo>
                  <a:close/>
                </a:path>
              </a:pathLst>
            </a:custGeom>
            <a:noFill/>
            <a:ln w="9525">
              <a:noFill/>
              <a:round/>
              <a:headEnd/>
              <a:tailEnd/>
            </a:ln>
          </p:spPr>
          <p:txBody>
            <a:bodyPr/>
            <a:lstStyle/>
            <a:p>
              <a:endParaRPr lang="en-US"/>
            </a:p>
          </p:txBody>
        </p:sp>
        <p:sp>
          <p:nvSpPr>
            <p:cNvPr id="7328" name="Freeform 88"/>
            <p:cNvSpPr>
              <a:spLocks/>
            </p:cNvSpPr>
            <p:nvPr/>
          </p:nvSpPr>
          <p:spPr bwMode="auto">
            <a:xfrm>
              <a:off x="736" y="2896"/>
              <a:ext cx="49" cy="49"/>
            </a:xfrm>
            <a:custGeom>
              <a:avLst/>
              <a:gdLst>
                <a:gd name="T0" fmla="*/ 98 w 194"/>
                <a:gd name="T1" fmla="*/ 194 h 194"/>
                <a:gd name="T2" fmla="*/ 78 w 194"/>
                <a:gd name="T3" fmla="*/ 193 h 194"/>
                <a:gd name="T4" fmla="*/ 59 w 194"/>
                <a:gd name="T5" fmla="*/ 187 h 194"/>
                <a:gd name="T6" fmla="*/ 43 w 194"/>
                <a:gd name="T7" fmla="*/ 179 h 194"/>
                <a:gd name="T8" fmla="*/ 28 w 194"/>
                <a:gd name="T9" fmla="*/ 166 h 194"/>
                <a:gd name="T10" fmla="*/ 16 w 194"/>
                <a:gd name="T11" fmla="*/ 152 h 194"/>
                <a:gd name="T12" fmla="*/ 7 w 194"/>
                <a:gd name="T13" fmla="*/ 136 h 194"/>
                <a:gd name="T14" fmla="*/ 2 w 194"/>
                <a:gd name="T15" fmla="*/ 117 h 194"/>
                <a:gd name="T16" fmla="*/ 0 w 194"/>
                <a:gd name="T17" fmla="*/ 97 h 194"/>
                <a:gd name="T18" fmla="*/ 2 w 194"/>
                <a:gd name="T19" fmla="*/ 77 h 194"/>
                <a:gd name="T20" fmla="*/ 7 w 194"/>
                <a:gd name="T21" fmla="*/ 60 h 194"/>
                <a:gd name="T22" fmla="*/ 16 w 194"/>
                <a:gd name="T23" fmla="*/ 43 h 194"/>
                <a:gd name="T24" fmla="*/ 28 w 194"/>
                <a:gd name="T25" fmla="*/ 29 h 194"/>
                <a:gd name="T26" fmla="*/ 43 w 194"/>
                <a:gd name="T27" fmla="*/ 17 h 194"/>
                <a:gd name="T28" fmla="*/ 59 w 194"/>
                <a:gd name="T29" fmla="*/ 8 h 194"/>
                <a:gd name="T30" fmla="*/ 77 w 194"/>
                <a:gd name="T31" fmla="*/ 2 h 194"/>
                <a:gd name="T32" fmla="*/ 96 w 194"/>
                <a:gd name="T33" fmla="*/ 0 h 194"/>
                <a:gd name="T34" fmla="*/ 116 w 194"/>
                <a:gd name="T35" fmla="*/ 1 h 194"/>
                <a:gd name="T36" fmla="*/ 135 w 194"/>
                <a:gd name="T37" fmla="*/ 7 h 194"/>
                <a:gd name="T38" fmla="*/ 151 w 194"/>
                <a:gd name="T39" fmla="*/ 16 h 194"/>
                <a:gd name="T40" fmla="*/ 166 w 194"/>
                <a:gd name="T41" fmla="*/ 28 h 194"/>
                <a:gd name="T42" fmla="*/ 178 w 194"/>
                <a:gd name="T43" fmla="*/ 42 h 194"/>
                <a:gd name="T44" fmla="*/ 187 w 194"/>
                <a:gd name="T45" fmla="*/ 59 h 194"/>
                <a:gd name="T46" fmla="*/ 192 w 194"/>
                <a:gd name="T47" fmla="*/ 77 h 194"/>
                <a:gd name="T48" fmla="*/ 194 w 194"/>
                <a:gd name="T49" fmla="*/ 97 h 194"/>
                <a:gd name="T50" fmla="*/ 192 w 194"/>
                <a:gd name="T51" fmla="*/ 117 h 194"/>
                <a:gd name="T52" fmla="*/ 187 w 194"/>
                <a:gd name="T53" fmla="*/ 135 h 194"/>
                <a:gd name="T54" fmla="*/ 178 w 194"/>
                <a:gd name="T55" fmla="*/ 151 h 194"/>
                <a:gd name="T56" fmla="*/ 166 w 194"/>
                <a:gd name="T57" fmla="*/ 165 h 194"/>
                <a:gd name="T58" fmla="*/ 151 w 194"/>
                <a:gd name="T59" fmla="*/ 177 h 194"/>
                <a:gd name="T60" fmla="*/ 135 w 194"/>
                <a:gd name="T61" fmla="*/ 186 h 194"/>
                <a:gd name="T62" fmla="*/ 117 w 194"/>
                <a:gd name="T63" fmla="*/ 192 h 194"/>
                <a:gd name="T64" fmla="*/ 98 w 194"/>
                <a:gd name="T65" fmla="*/ 194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4"/>
                <a:gd name="T101" fmla="*/ 194 w 194"/>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4">
                  <a:moveTo>
                    <a:pt x="98" y="194"/>
                  </a:moveTo>
                  <a:lnTo>
                    <a:pt x="78" y="193"/>
                  </a:lnTo>
                  <a:lnTo>
                    <a:pt x="59" y="187"/>
                  </a:lnTo>
                  <a:lnTo>
                    <a:pt x="43" y="179"/>
                  </a:lnTo>
                  <a:lnTo>
                    <a:pt x="28" y="166"/>
                  </a:lnTo>
                  <a:lnTo>
                    <a:pt x="16" y="152"/>
                  </a:lnTo>
                  <a:lnTo>
                    <a:pt x="7" y="136"/>
                  </a:lnTo>
                  <a:lnTo>
                    <a:pt x="2" y="117"/>
                  </a:lnTo>
                  <a:lnTo>
                    <a:pt x="0" y="97"/>
                  </a:lnTo>
                  <a:lnTo>
                    <a:pt x="2" y="77"/>
                  </a:lnTo>
                  <a:lnTo>
                    <a:pt x="7" y="60"/>
                  </a:lnTo>
                  <a:lnTo>
                    <a:pt x="16" y="43"/>
                  </a:lnTo>
                  <a:lnTo>
                    <a:pt x="28" y="29"/>
                  </a:lnTo>
                  <a:lnTo>
                    <a:pt x="43" y="17"/>
                  </a:lnTo>
                  <a:lnTo>
                    <a:pt x="59" y="8"/>
                  </a:lnTo>
                  <a:lnTo>
                    <a:pt x="77" y="2"/>
                  </a:lnTo>
                  <a:lnTo>
                    <a:pt x="96" y="0"/>
                  </a:lnTo>
                  <a:lnTo>
                    <a:pt x="116" y="1"/>
                  </a:lnTo>
                  <a:lnTo>
                    <a:pt x="135" y="7"/>
                  </a:lnTo>
                  <a:lnTo>
                    <a:pt x="151" y="16"/>
                  </a:lnTo>
                  <a:lnTo>
                    <a:pt x="166" y="28"/>
                  </a:lnTo>
                  <a:lnTo>
                    <a:pt x="178" y="42"/>
                  </a:lnTo>
                  <a:lnTo>
                    <a:pt x="187" y="59"/>
                  </a:lnTo>
                  <a:lnTo>
                    <a:pt x="192" y="77"/>
                  </a:lnTo>
                  <a:lnTo>
                    <a:pt x="194" y="97"/>
                  </a:lnTo>
                  <a:lnTo>
                    <a:pt x="192" y="117"/>
                  </a:lnTo>
                  <a:lnTo>
                    <a:pt x="187" y="135"/>
                  </a:lnTo>
                  <a:lnTo>
                    <a:pt x="178" y="151"/>
                  </a:lnTo>
                  <a:lnTo>
                    <a:pt x="166" y="165"/>
                  </a:lnTo>
                  <a:lnTo>
                    <a:pt x="151" y="177"/>
                  </a:lnTo>
                  <a:lnTo>
                    <a:pt x="135" y="186"/>
                  </a:lnTo>
                  <a:lnTo>
                    <a:pt x="117" y="192"/>
                  </a:lnTo>
                  <a:lnTo>
                    <a:pt x="98" y="194"/>
                  </a:lnTo>
                  <a:close/>
                </a:path>
              </a:pathLst>
            </a:custGeom>
            <a:noFill/>
            <a:ln w="9525">
              <a:noFill/>
              <a:round/>
              <a:headEnd/>
              <a:tailEnd/>
            </a:ln>
          </p:spPr>
          <p:txBody>
            <a:bodyPr/>
            <a:lstStyle/>
            <a:p>
              <a:endParaRPr lang="en-US"/>
            </a:p>
          </p:txBody>
        </p:sp>
        <p:sp>
          <p:nvSpPr>
            <p:cNvPr id="7329" name="Freeform 89"/>
            <p:cNvSpPr>
              <a:spLocks/>
            </p:cNvSpPr>
            <p:nvPr/>
          </p:nvSpPr>
          <p:spPr bwMode="auto">
            <a:xfrm>
              <a:off x="735" y="2920"/>
              <a:ext cx="25" cy="25"/>
            </a:xfrm>
            <a:custGeom>
              <a:avLst/>
              <a:gdLst>
                <a:gd name="T0" fmla="*/ 0 w 103"/>
                <a:gd name="T1" fmla="*/ 0 h 100"/>
                <a:gd name="T2" fmla="*/ 0 w 103"/>
                <a:gd name="T3" fmla="*/ 0 h 100"/>
                <a:gd name="T4" fmla="*/ 4 w 103"/>
                <a:gd name="T5" fmla="*/ 20 h 100"/>
                <a:gd name="T6" fmla="*/ 9 w 103"/>
                <a:gd name="T7" fmla="*/ 40 h 100"/>
                <a:gd name="T8" fmla="*/ 18 w 103"/>
                <a:gd name="T9" fmla="*/ 57 h 100"/>
                <a:gd name="T10" fmla="*/ 31 w 103"/>
                <a:gd name="T11" fmla="*/ 72 h 100"/>
                <a:gd name="T12" fmla="*/ 45 w 103"/>
                <a:gd name="T13" fmla="*/ 85 h 100"/>
                <a:gd name="T14" fmla="*/ 63 w 103"/>
                <a:gd name="T15" fmla="*/ 94 h 100"/>
                <a:gd name="T16" fmla="*/ 83 w 103"/>
                <a:gd name="T17" fmla="*/ 99 h 100"/>
                <a:gd name="T18" fmla="*/ 103 w 103"/>
                <a:gd name="T19" fmla="*/ 100 h 100"/>
                <a:gd name="T20" fmla="*/ 103 w 103"/>
                <a:gd name="T21" fmla="*/ 94 h 100"/>
                <a:gd name="T22" fmla="*/ 83 w 103"/>
                <a:gd name="T23" fmla="*/ 93 h 100"/>
                <a:gd name="T24" fmla="*/ 65 w 103"/>
                <a:gd name="T25" fmla="*/ 87 h 100"/>
                <a:gd name="T26" fmla="*/ 50 w 103"/>
                <a:gd name="T27" fmla="*/ 78 h 100"/>
                <a:gd name="T28" fmla="*/ 35 w 103"/>
                <a:gd name="T29" fmla="*/ 67 h 100"/>
                <a:gd name="T30" fmla="*/ 24 w 103"/>
                <a:gd name="T31" fmla="*/ 53 h 100"/>
                <a:gd name="T32" fmla="*/ 16 w 103"/>
                <a:gd name="T33" fmla="*/ 38 h 100"/>
                <a:gd name="T34" fmla="*/ 10 w 103"/>
                <a:gd name="T35" fmla="*/ 20 h 100"/>
                <a:gd name="T36" fmla="*/ 9 w 103"/>
                <a:gd name="T37" fmla="*/ 0 h 100"/>
                <a:gd name="T38" fmla="*/ 9 w 103"/>
                <a:gd name="T39" fmla="*/ 0 h 100"/>
                <a:gd name="T40" fmla="*/ 0 w 103"/>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00"/>
                <a:gd name="T65" fmla="*/ 103 w 103"/>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00">
                  <a:moveTo>
                    <a:pt x="0" y="0"/>
                  </a:moveTo>
                  <a:lnTo>
                    <a:pt x="0" y="0"/>
                  </a:lnTo>
                  <a:lnTo>
                    <a:pt x="4" y="20"/>
                  </a:lnTo>
                  <a:lnTo>
                    <a:pt x="9" y="40"/>
                  </a:lnTo>
                  <a:lnTo>
                    <a:pt x="18" y="57"/>
                  </a:lnTo>
                  <a:lnTo>
                    <a:pt x="31" y="72"/>
                  </a:lnTo>
                  <a:lnTo>
                    <a:pt x="45" y="85"/>
                  </a:lnTo>
                  <a:lnTo>
                    <a:pt x="63" y="94"/>
                  </a:lnTo>
                  <a:lnTo>
                    <a:pt x="83" y="99"/>
                  </a:lnTo>
                  <a:lnTo>
                    <a:pt x="103" y="100"/>
                  </a:lnTo>
                  <a:lnTo>
                    <a:pt x="103" y="94"/>
                  </a:lnTo>
                  <a:lnTo>
                    <a:pt x="83" y="93"/>
                  </a:lnTo>
                  <a:lnTo>
                    <a:pt x="65" y="87"/>
                  </a:lnTo>
                  <a:lnTo>
                    <a:pt x="50" y="78"/>
                  </a:lnTo>
                  <a:lnTo>
                    <a:pt x="35" y="67"/>
                  </a:lnTo>
                  <a:lnTo>
                    <a:pt x="24" y="53"/>
                  </a:lnTo>
                  <a:lnTo>
                    <a:pt x="16" y="38"/>
                  </a:lnTo>
                  <a:lnTo>
                    <a:pt x="10" y="20"/>
                  </a:lnTo>
                  <a:lnTo>
                    <a:pt x="9" y="0"/>
                  </a:lnTo>
                  <a:lnTo>
                    <a:pt x="0" y="0"/>
                  </a:lnTo>
                  <a:close/>
                </a:path>
              </a:pathLst>
            </a:custGeom>
            <a:noFill/>
            <a:ln w="9525">
              <a:noFill/>
              <a:round/>
              <a:headEnd/>
              <a:tailEnd/>
            </a:ln>
          </p:spPr>
          <p:txBody>
            <a:bodyPr/>
            <a:lstStyle/>
            <a:p>
              <a:endParaRPr lang="en-US"/>
            </a:p>
          </p:txBody>
        </p:sp>
        <p:sp>
          <p:nvSpPr>
            <p:cNvPr id="7330" name="Freeform 90"/>
            <p:cNvSpPr>
              <a:spLocks/>
            </p:cNvSpPr>
            <p:nvPr/>
          </p:nvSpPr>
          <p:spPr bwMode="auto">
            <a:xfrm>
              <a:off x="735" y="2895"/>
              <a:ext cx="25" cy="25"/>
            </a:xfrm>
            <a:custGeom>
              <a:avLst/>
              <a:gdLst>
                <a:gd name="T0" fmla="*/ 101 w 101"/>
                <a:gd name="T1" fmla="*/ 1 h 101"/>
                <a:gd name="T2" fmla="*/ 101 w 101"/>
                <a:gd name="T3" fmla="*/ 0 h 101"/>
                <a:gd name="T4" fmla="*/ 82 w 101"/>
                <a:gd name="T5" fmla="*/ 3 h 101"/>
                <a:gd name="T6" fmla="*/ 63 w 101"/>
                <a:gd name="T7" fmla="*/ 9 h 101"/>
                <a:gd name="T8" fmla="*/ 45 w 101"/>
                <a:gd name="T9" fmla="*/ 17 h 101"/>
                <a:gd name="T10" fmla="*/ 31 w 101"/>
                <a:gd name="T11" fmla="*/ 31 h 101"/>
                <a:gd name="T12" fmla="*/ 18 w 101"/>
                <a:gd name="T13" fmla="*/ 45 h 101"/>
                <a:gd name="T14" fmla="*/ 9 w 101"/>
                <a:gd name="T15" fmla="*/ 63 h 101"/>
                <a:gd name="T16" fmla="*/ 4 w 101"/>
                <a:gd name="T17" fmla="*/ 81 h 101"/>
                <a:gd name="T18" fmla="*/ 0 w 101"/>
                <a:gd name="T19" fmla="*/ 101 h 101"/>
                <a:gd name="T20" fmla="*/ 9 w 101"/>
                <a:gd name="T21" fmla="*/ 101 h 101"/>
                <a:gd name="T22" fmla="*/ 10 w 101"/>
                <a:gd name="T23" fmla="*/ 81 h 101"/>
                <a:gd name="T24" fmla="*/ 16 w 101"/>
                <a:gd name="T25" fmla="*/ 65 h 101"/>
                <a:gd name="T26" fmla="*/ 24 w 101"/>
                <a:gd name="T27" fmla="*/ 49 h 101"/>
                <a:gd name="T28" fmla="*/ 35 w 101"/>
                <a:gd name="T29" fmla="*/ 35 h 101"/>
                <a:gd name="T30" fmla="*/ 50 w 101"/>
                <a:gd name="T31" fmla="*/ 24 h 101"/>
                <a:gd name="T32" fmla="*/ 65 w 101"/>
                <a:gd name="T33" fmla="*/ 15 h 101"/>
                <a:gd name="T34" fmla="*/ 82 w 101"/>
                <a:gd name="T35" fmla="*/ 10 h 101"/>
                <a:gd name="T36" fmla="*/ 101 w 101"/>
                <a:gd name="T37" fmla="*/ 9 h 101"/>
                <a:gd name="T38" fmla="*/ 101 w 101"/>
                <a:gd name="T39" fmla="*/ 7 h 101"/>
                <a:gd name="T40" fmla="*/ 101 w 101"/>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1"/>
                <a:gd name="T65" fmla="*/ 101 w 10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1">
                  <a:moveTo>
                    <a:pt x="101" y="1"/>
                  </a:moveTo>
                  <a:lnTo>
                    <a:pt x="101" y="0"/>
                  </a:lnTo>
                  <a:lnTo>
                    <a:pt x="82" y="3"/>
                  </a:lnTo>
                  <a:lnTo>
                    <a:pt x="63" y="9"/>
                  </a:lnTo>
                  <a:lnTo>
                    <a:pt x="45" y="17"/>
                  </a:lnTo>
                  <a:lnTo>
                    <a:pt x="31" y="31"/>
                  </a:lnTo>
                  <a:lnTo>
                    <a:pt x="18" y="45"/>
                  </a:lnTo>
                  <a:lnTo>
                    <a:pt x="9" y="63"/>
                  </a:lnTo>
                  <a:lnTo>
                    <a:pt x="4" y="81"/>
                  </a:lnTo>
                  <a:lnTo>
                    <a:pt x="0" y="101"/>
                  </a:lnTo>
                  <a:lnTo>
                    <a:pt x="9" y="101"/>
                  </a:lnTo>
                  <a:lnTo>
                    <a:pt x="10" y="81"/>
                  </a:lnTo>
                  <a:lnTo>
                    <a:pt x="16" y="65"/>
                  </a:lnTo>
                  <a:lnTo>
                    <a:pt x="24" y="49"/>
                  </a:lnTo>
                  <a:lnTo>
                    <a:pt x="35" y="35"/>
                  </a:lnTo>
                  <a:lnTo>
                    <a:pt x="50" y="24"/>
                  </a:lnTo>
                  <a:lnTo>
                    <a:pt x="65" y="15"/>
                  </a:lnTo>
                  <a:lnTo>
                    <a:pt x="82" y="10"/>
                  </a:lnTo>
                  <a:lnTo>
                    <a:pt x="101" y="9"/>
                  </a:lnTo>
                  <a:lnTo>
                    <a:pt x="101" y="7"/>
                  </a:lnTo>
                  <a:lnTo>
                    <a:pt x="101" y="1"/>
                  </a:lnTo>
                  <a:close/>
                </a:path>
              </a:pathLst>
            </a:custGeom>
            <a:noFill/>
            <a:ln w="9525">
              <a:noFill/>
              <a:round/>
              <a:headEnd/>
              <a:tailEnd/>
            </a:ln>
          </p:spPr>
          <p:txBody>
            <a:bodyPr/>
            <a:lstStyle/>
            <a:p>
              <a:endParaRPr lang="en-US"/>
            </a:p>
          </p:txBody>
        </p:sp>
        <p:sp>
          <p:nvSpPr>
            <p:cNvPr id="7331" name="Freeform 91"/>
            <p:cNvSpPr>
              <a:spLocks/>
            </p:cNvSpPr>
            <p:nvPr/>
          </p:nvSpPr>
          <p:spPr bwMode="auto">
            <a:xfrm>
              <a:off x="760" y="2895"/>
              <a:ext cx="26" cy="25"/>
            </a:xfrm>
            <a:custGeom>
              <a:avLst/>
              <a:gdLst>
                <a:gd name="T0" fmla="*/ 103 w 103"/>
                <a:gd name="T1" fmla="*/ 100 h 100"/>
                <a:gd name="T2" fmla="*/ 103 w 103"/>
                <a:gd name="T3" fmla="*/ 100 h 100"/>
                <a:gd name="T4" fmla="*/ 99 w 103"/>
                <a:gd name="T5" fmla="*/ 80 h 100"/>
                <a:gd name="T6" fmla="*/ 94 w 103"/>
                <a:gd name="T7" fmla="*/ 60 h 100"/>
                <a:gd name="T8" fmla="*/ 85 w 103"/>
                <a:gd name="T9" fmla="*/ 43 h 100"/>
                <a:gd name="T10" fmla="*/ 72 w 103"/>
                <a:gd name="T11" fmla="*/ 28 h 100"/>
                <a:gd name="T12" fmla="*/ 58 w 103"/>
                <a:gd name="T13" fmla="*/ 15 h 100"/>
                <a:gd name="T14" fmla="*/ 40 w 103"/>
                <a:gd name="T15" fmla="*/ 6 h 100"/>
                <a:gd name="T16" fmla="*/ 20 w 103"/>
                <a:gd name="T17" fmla="*/ 1 h 100"/>
                <a:gd name="T18" fmla="*/ 0 w 103"/>
                <a:gd name="T19" fmla="*/ 0 h 100"/>
                <a:gd name="T20" fmla="*/ 0 w 103"/>
                <a:gd name="T21" fmla="*/ 6 h 100"/>
                <a:gd name="T22" fmla="*/ 20 w 103"/>
                <a:gd name="T23" fmla="*/ 8 h 100"/>
                <a:gd name="T24" fmla="*/ 38 w 103"/>
                <a:gd name="T25" fmla="*/ 13 h 100"/>
                <a:gd name="T26" fmla="*/ 53 w 103"/>
                <a:gd name="T27" fmla="*/ 22 h 100"/>
                <a:gd name="T28" fmla="*/ 68 w 103"/>
                <a:gd name="T29" fmla="*/ 33 h 100"/>
                <a:gd name="T30" fmla="*/ 79 w 103"/>
                <a:gd name="T31" fmla="*/ 47 h 100"/>
                <a:gd name="T32" fmla="*/ 87 w 103"/>
                <a:gd name="T33" fmla="*/ 63 h 100"/>
                <a:gd name="T34" fmla="*/ 93 w 103"/>
                <a:gd name="T35" fmla="*/ 80 h 100"/>
                <a:gd name="T36" fmla="*/ 94 w 103"/>
                <a:gd name="T37" fmla="*/ 100 h 100"/>
                <a:gd name="T38" fmla="*/ 94 w 103"/>
                <a:gd name="T39" fmla="*/ 100 h 100"/>
                <a:gd name="T40" fmla="*/ 103 w 103"/>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00"/>
                <a:gd name="T65" fmla="*/ 103 w 103"/>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00">
                  <a:moveTo>
                    <a:pt x="103" y="100"/>
                  </a:moveTo>
                  <a:lnTo>
                    <a:pt x="103" y="100"/>
                  </a:lnTo>
                  <a:lnTo>
                    <a:pt x="99" y="80"/>
                  </a:lnTo>
                  <a:lnTo>
                    <a:pt x="94" y="60"/>
                  </a:lnTo>
                  <a:lnTo>
                    <a:pt x="85" y="43"/>
                  </a:lnTo>
                  <a:lnTo>
                    <a:pt x="72" y="28"/>
                  </a:lnTo>
                  <a:lnTo>
                    <a:pt x="58" y="15"/>
                  </a:lnTo>
                  <a:lnTo>
                    <a:pt x="40" y="6"/>
                  </a:lnTo>
                  <a:lnTo>
                    <a:pt x="20" y="1"/>
                  </a:lnTo>
                  <a:lnTo>
                    <a:pt x="0" y="0"/>
                  </a:lnTo>
                  <a:lnTo>
                    <a:pt x="0" y="6"/>
                  </a:lnTo>
                  <a:lnTo>
                    <a:pt x="20" y="8"/>
                  </a:lnTo>
                  <a:lnTo>
                    <a:pt x="38" y="13"/>
                  </a:lnTo>
                  <a:lnTo>
                    <a:pt x="53" y="22"/>
                  </a:lnTo>
                  <a:lnTo>
                    <a:pt x="68" y="33"/>
                  </a:lnTo>
                  <a:lnTo>
                    <a:pt x="79" y="47"/>
                  </a:lnTo>
                  <a:lnTo>
                    <a:pt x="87" y="63"/>
                  </a:lnTo>
                  <a:lnTo>
                    <a:pt x="93" y="80"/>
                  </a:lnTo>
                  <a:lnTo>
                    <a:pt x="94" y="100"/>
                  </a:lnTo>
                  <a:lnTo>
                    <a:pt x="103" y="100"/>
                  </a:lnTo>
                  <a:close/>
                </a:path>
              </a:pathLst>
            </a:custGeom>
            <a:noFill/>
            <a:ln w="9525">
              <a:noFill/>
              <a:round/>
              <a:headEnd/>
              <a:tailEnd/>
            </a:ln>
          </p:spPr>
          <p:txBody>
            <a:bodyPr/>
            <a:lstStyle/>
            <a:p>
              <a:endParaRPr lang="en-US"/>
            </a:p>
          </p:txBody>
        </p:sp>
        <p:sp>
          <p:nvSpPr>
            <p:cNvPr id="7332" name="Freeform 92"/>
            <p:cNvSpPr>
              <a:spLocks/>
            </p:cNvSpPr>
            <p:nvPr/>
          </p:nvSpPr>
          <p:spPr bwMode="auto">
            <a:xfrm>
              <a:off x="760" y="2920"/>
              <a:ext cx="26" cy="26"/>
            </a:xfrm>
            <a:custGeom>
              <a:avLst/>
              <a:gdLst>
                <a:gd name="T0" fmla="*/ 0 w 101"/>
                <a:gd name="T1" fmla="*/ 100 h 101"/>
                <a:gd name="T2" fmla="*/ 0 w 101"/>
                <a:gd name="T3" fmla="*/ 101 h 101"/>
                <a:gd name="T4" fmla="*/ 19 w 101"/>
                <a:gd name="T5" fmla="*/ 98 h 101"/>
                <a:gd name="T6" fmla="*/ 38 w 101"/>
                <a:gd name="T7" fmla="*/ 93 h 101"/>
                <a:gd name="T8" fmla="*/ 56 w 101"/>
                <a:gd name="T9" fmla="*/ 84 h 101"/>
                <a:gd name="T10" fmla="*/ 70 w 101"/>
                <a:gd name="T11" fmla="*/ 71 h 101"/>
                <a:gd name="T12" fmla="*/ 83 w 101"/>
                <a:gd name="T13" fmla="*/ 56 h 101"/>
                <a:gd name="T14" fmla="*/ 92 w 101"/>
                <a:gd name="T15" fmla="*/ 39 h 101"/>
                <a:gd name="T16" fmla="*/ 97 w 101"/>
                <a:gd name="T17" fmla="*/ 20 h 101"/>
                <a:gd name="T18" fmla="*/ 101 w 101"/>
                <a:gd name="T19" fmla="*/ 0 h 101"/>
                <a:gd name="T20" fmla="*/ 92 w 101"/>
                <a:gd name="T21" fmla="*/ 0 h 101"/>
                <a:gd name="T22" fmla="*/ 91 w 101"/>
                <a:gd name="T23" fmla="*/ 20 h 101"/>
                <a:gd name="T24" fmla="*/ 85 w 101"/>
                <a:gd name="T25" fmla="*/ 36 h 101"/>
                <a:gd name="T26" fmla="*/ 77 w 101"/>
                <a:gd name="T27" fmla="*/ 52 h 101"/>
                <a:gd name="T28" fmla="*/ 66 w 101"/>
                <a:gd name="T29" fmla="*/ 66 h 101"/>
                <a:gd name="T30" fmla="*/ 51 w 101"/>
                <a:gd name="T31" fmla="*/ 77 h 101"/>
                <a:gd name="T32" fmla="*/ 36 w 101"/>
                <a:gd name="T33" fmla="*/ 86 h 101"/>
                <a:gd name="T34" fmla="*/ 19 w 101"/>
                <a:gd name="T35" fmla="*/ 92 h 101"/>
                <a:gd name="T36" fmla="*/ 0 w 101"/>
                <a:gd name="T37" fmla="*/ 93 h 101"/>
                <a:gd name="T38" fmla="*/ 0 w 101"/>
                <a:gd name="T39" fmla="*/ 94 h 101"/>
                <a:gd name="T40" fmla="*/ 0 w 101"/>
                <a:gd name="T41" fmla="*/ 10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1"/>
                <a:gd name="T65" fmla="*/ 101 w 10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1">
                  <a:moveTo>
                    <a:pt x="0" y="100"/>
                  </a:moveTo>
                  <a:lnTo>
                    <a:pt x="0" y="101"/>
                  </a:lnTo>
                  <a:lnTo>
                    <a:pt x="19" y="98"/>
                  </a:lnTo>
                  <a:lnTo>
                    <a:pt x="38" y="93"/>
                  </a:lnTo>
                  <a:lnTo>
                    <a:pt x="56" y="84"/>
                  </a:lnTo>
                  <a:lnTo>
                    <a:pt x="70" y="71"/>
                  </a:lnTo>
                  <a:lnTo>
                    <a:pt x="83" y="56"/>
                  </a:lnTo>
                  <a:lnTo>
                    <a:pt x="92" y="39"/>
                  </a:lnTo>
                  <a:lnTo>
                    <a:pt x="97" y="20"/>
                  </a:lnTo>
                  <a:lnTo>
                    <a:pt x="101" y="0"/>
                  </a:lnTo>
                  <a:lnTo>
                    <a:pt x="92" y="0"/>
                  </a:lnTo>
                  <a:lnTo>
                    <a:pt x="91" y="20"/>
                  </a:lnTo>
                  <a:lnTo>
                    <a:pt x="85" y="36"/>
                  </a:lnTo>
                  <a:lnTo>
                    <a:pt x="77" y="52"/>
                  </a:lnTo>
                  <a:lnTo>
                    <a:pt x="66" y="66"/>
                  </a:lnTo>
                  <a:lnTo>
                    <a:pt x="51" y="77"/>
                  </a:lnTo>
                  <a:lnTo>
                    <a:pt x="36" y="86"/>
                  </a:lnTo>
                  <a:lnTo>
                    <a:pt x="19" y="92"/>
                  </a:lnTo>
                  <a:lnTo>
                    <a:pt x="0" y="93"/>
                  </a:lnTo>
                  <a:lnTo>
                    <a:pt x="0" y="94"/>
                  </a:lnTo>
                  <a:lnTo>
                    <a:pt x="0" y="100"/>
                  </a:lnTo>
                  <a:close/>
                </a:path>
              </a:pathLst>
            </a:custGeom>
            <a:noFill/>
            <a:ln w="9525">
              <a:noFill/>
              <a:round/>
              <a:headEnd/>
              <a:tailEnd/>
            </a:ln>
          </p:spPr>
          <p:txBody>
            <a:bodyPr/>
            <a:lstStyle/>
            <a:p>
              <a:endParaRPr lang="en-US"/>
            </a:p>
          </p:txBody>
        </p:sp>
      </p:grpSp>
      <p:sp>
        <p:nvSpPr>
          <p:cNvPr id="335965" name="AutoShape 93"/>
          <p:cNvSpPr>
            <a:spLocks noChangeArrowheads="1"/>
          </p:cNvSpPr>
          <p:nvPr/>
        </p:nvSpPr>
        <p:spPr bwMode="auto">
          <a:xfrm rot="10271">
            <a:off x="2033588" y="2370138"/>
            <a:ext cx="490537" cy="215900"/>
          </a:xfrm>
          <a:prstGeom prst="rightArrow">
            <a:avLst>
              <a:gd name="adj1" fmla="val 50000"/>
              <a:gd name="adj2" fmla="val 56801"/>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66" name="Text Box 94"/>
          <p:cNvSpPr txBox="1">
            <a:spLocks noChangeArrowheads="1"/>
          </p:cNvSpPr>
          <p:nvPr/>
        </p:nvSpPr>
        <p:spPr bwMode="auto">
          <a:xfrm>
            <a:off x="788988" y="1574800"/>
            <a:ext cx="1255712" cy="581025"/>
          </a:xfrm>
          <a:prstGeom prst="rect">
            <a:avLst/>
          </a:prstGeom>
          <a:noFill/>
          <a:ln w="9525">
            <a:noFill/>
            <a:miter lim="800000"/>
            <a:headEnd/>
            <a:tailEnd/>
          </a:ln>
          <a:effectLst/>
        </p:spPr>
        <p:txBody>
          <a:bodyPr wrap="none">
            <a:spAutoFit/>
          </a:bodyPr>
          <a:lstStyle/>
          <a:p>
            <a:pPr eaLnBrk="0" hangingPunct="0">
              <a:defRPr/>
            </a:pPr>
            <a:r>
              <a:rPr lang="es-CO" sz="1600" b="1" dirty="0" err="1">
                <a:effectLst>
                  <a:outerShdw blurRad="38100" dist="38100" dir="2700000" algn="tl">
                    <a:srgbClr val="C0C0C0"/>
                  </a:outerShdw>
                </a:effectLst>
                <a:latin typeface="Century Gothic" pitchFamily="34" charset="0"/>
              </a:rPr>
              <a:t>Production</a:t>
            </a:r>
            <a:endParaRPr lang="es-CO" sz="1600" b="1" dirty="0">
              <a:effectLst>
                <a:outerShdw blurRad="38100" dist="38100" dir="2700000" algn="tl">
                  <a:srgbClr val="C0C0C0"/>
                </a:outerShdw>
              </a:effectLst>
              <a:latin typeface="Century Gothic" pitchFamily="34" charset="0"/>
            </a:endParaRPr>
          </a:p>
          <a:p>
            <a:pPr eaLnBrk="0" hangingPunct="0">
              <a:defRPr/>
            </a:pPr>
            <a:r>
              <a:rPr lang="es-CO" sz="1600" b="1" dirty="0" err="1">
                <a:effectLst>
                  <a:outerShdw blurRad="38100" dist="38100" dir="2700000" algn="tl">
                    <a:srgbClr val="C0C0C0"/>
                  </a:outerShdw>
                </a:effectLst>
                <a:latin typeface="Century Gothic" pitchFamily="34" charset="0"/>
              </a:rPr>
              <a:t>Packing</a:t>
            </a:r>
            <a:endParaRPr lang="es-CO" sz="1600" b="1" dirty="0">
              <a:effectLst>
                <a:outerShdw blurRad="38100" dist="38100" dir="2700000" algn="tl">
                  <a:srgbClr val="C0C0C0"/>
                </a:outerShdw>
              </a:effectLst>
              <a:latin typeface="Century Gothic" pitchFamily="34" charset="0"/>
            </a:endParaRPr>
          </a:p>
        </p:txBody>
      </p:sp>
      <p:sp>
        <p:nvSpPr>
          <p:cNvPr id="335967" name="Text Box 95"/>
          <p:cNvSpPr txBox="1">
            <a:spLocks noChangeArrowheads="1"/>
          </p:cNvSpPr>
          <p:nvPr/>
        </p:nvSpPr>
        <p:spPr bwMode="auto">
          <a:xfrm>
            <a:off x="2500313" y="1574800"/>
            <a:ext cx="1476375" cy="336550"/>
          </a:xfrm>
          <a:prstGeom prst="rect">
            <a:avLst/>
          </a:prstGeom>
          <a:noFill/>
          <a:ln w="9525">
            <a:noFill/>
            <a:miter lim="800000"/>
            <a:headEnd/>
            <a:tailEnd/>
          </a:ln>
          <a:effectLst/>
        </p:spPr>
        <p:txBody>
          <a:bodyPr>
            <a:spAutoFit/>
          </a:bodyPr>
          <a:lstStyle/>
          <a:p>
            <a:pPr eaLnBrk="0" hangingPunct="0">
              <a:defRPr/>
            </a:pPr>
            <a:r>
              <a:rPr lang="es-CO" sz="1600" b="1" dirty="0" err="1">
                <a:effectLst>
                  <a:outerShdw blurRad="38100" dist="38100" dir="2700000" algn="tl">
                    <a:srgbClr val="C0C0C0"/>
                  </a:outerShdw>
                </a:effectLst>
                <a:latin typeface="Century Gothic" pitchFamily="34" charset="0"/>
              </a:rPr>
              <a:t>Loading</a:t>
            </a:r>
            <a:r>
              <a:rPr lang="es-CO" sz="1600" b="1" dirty="0">
                <a:effectLst>
                  <a:outerShdw blurRad="38100" dist="38100" dir="2700000" algn="tl">
                    <a:srgbClr val="C0C0C0"/>
                  </a:outerShdw>
                </a:effectLst>
              </a:rPr>
              <a:t> </a:t>
            </a:r>
            <a:endParaRPr lang="es-CO" sz="1600" dirty="0">
              <a:effectLst>
                <a:outerShdw blurRad="38100" dist="38100" dir="2700000" algn="tl">
                  <a:srgbClr val="C0C0C0"/>
                </a:outerShdw>
              </a:effectLst>
            </a:endParaRPr>
          </a:p>
        </p:txBody>
      </p:sp>
      <p:graphicFrame>
        <p:nvGraphicFramePr>
          <p:cNvPr id="7170" name="Object 96"/>
          <p:cNvGraphicFramePr>
            <a:graphicFrameLocks noChangeAspect="1"/>
          </p:cNvGraphicFramePr>
          <p:nvPr/>
        </p:nvGraphicFramePr>
        <p:xfrm>
          <a:off x="6275388" y="2162175"/>
          <a:ext cx="430212" cy="428625"/>
        </p:xfrm>
        <a:graphic>
          <a:graphicData uri="http://schemas.openxmlformats.org/presentationml/2006/ole">
            <p:oleObj spid="_x0000_s74754" name="Clip" r:id="rId3" imgW="2033280" imgH="3390840" progId="">
              <p:embed/>
            </p:oleObj>
          </a:graphicData>
        </a:graphic>
      </p:graphicFrame>
      <p:sp>
        <p:nvSpPr>
          <p:cNvPr id="335969" name="AutoShape 97"/>
          <p:cNvSpPr>
            <a:spLocks noChangeArrowheads="1"/>
          </p:cNvSpPr>
          <p:nvPr/>
        </p:nvSpPr>
        <p:spPr bwMode="auto">
          <a:xfrm rot="-10788777">
            <a:off x="5175250" y="2362200"/>
            <a:ext cx="479425" cy="230188"/>
          </a:xfrm>
          <a:prstGeom prst="leftArrow">
            <a:avLst>
              <a:gd name="adj1" fmla="val 50000"/>
              <a:gd name="adj2" fmla="val 52069"/>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70" name="Text Box 98"/>
          <p:cNvSpPr txBox="1">
            <a:spLocks noChangeArrowheads="1"/>
          </p:cNvSpPr>
          <p:nvPr/>
        </p:nvSpPr>
        <p:spPr bwMode="auto">
          <a:xfrm>
            <a:off x="5257800" y="1524000"/>
            <a:ext cx="1824037" cy="581025"/>
          </a:xfrm>
          <a:prstGeom prst="rect">
            <a:avLst/>
          </a:prstGeom>
          <a:noFill/>
          <a:ln w="9525">
            <a:noFill/>
            <a:miter lim="800000"/>
            <a:headEnd/>
            <a:tailEnd/>
          </a:ln>
          <a:effectLst/>
        </p:spPr>
        <p:txBody>
          <a:bodyPr>
            <a:spAutoFit/>
          </a:bodyPr>
          <a:lstStyle/>
          <a:p>
            <a:pPr algn="ctr" eaLnBrk="0" hangingPunct="0">
              <a:defRPr/>
            </a:pPr>
            <a:r>
              <a:rPr lang="es-CO" sz="1600" b="1" dirty="0" err="1">
                <a:effectLst>
                  <a:outerShdw blurRad="38100" dist="38100" dir="2700000" algn="tl">
                    <a:srgbClr val="C0C0C0"/>
                  </a:outerShdw>
                </a:effectLst>
                <a:latin typeface="Century Gothic" pitchFamily="34" charset="0"/>
              </a:rPr>
              <a:t>Preloading</a:t>
            </a:r>
            <a:endParaRPr lang="es-CO" sz="1600" b="1" dirty="0">
              <a:effectLst>
                <a:outerShdw blurRad="38100" dist="38100" dir="2700000" algn="tl">
                  <a:srgbClr val="C0C0C0"/>
                </a:outerShdw>
              </a:effectLst>
              <a:latin typeface="Century Gothic" pitchFamily="34" charset="0"/>
            </a:endParaRPr>
          </a:p>
          <a:p>
            <a:pPr algn="ctr" eaLnBrk="0" hangingPunct="0">
              <a:defRPr/>
            </a:pPr>
            <a:r>
              <a:rPr lang="es-CO" sz="1600" b="1" dirty="0" err="1">
                <a:effectLst>
                  <a:outerShdw blurRad="38100" dist="38100" dir="2700000" algn="tl">
                    <a:srgbClr val="C0C0C0"/>
                  </a:outerShdw>
                </a:effectLst>
                <a:latin typeface="Century Gothic" pitchFamily="34" charset="0"/>
              </a:rPr>
              <a:t>Inspection</a:t>
            </a:r>
            <a:endParaRPr lang="es-CO" sz="1200" dirty="0">
              <a:latin typeface="Century Gothic" pitchFamily="34" charset="0"/>
            </a:endParaRPr>
          </a:p>
        </p:txBody>
      </p:sp>
      <p:sp>
        <p:nvSpPr>
          <p:cNvPr id="335971" name="Text Box 99"/>
          <p:cNvSpPr txBox="1">
            <a:spLocks noChangeArrowheads="1"/>
          </p:cNvSpPr>
          <p:nvPr/>
        </p:nvSpPr>
        <p:spPr bwMode="auto">
          <a:xfrm>
            <a:off x="7010400" y="1524000"/>
            <a:ext cx="1531938" cy="581025"/>
          </a:xfrm>
          <a:prstGeom prst="rect">
            <a:avLst/>
          </a:prstGeom>
          <a:noFill/>
          <a:ln w="9525">
            <a:noFill/>
            <a:miter lim="800000"/>
            <a:headEnd/>
            <a:tailEnd/>
          </a:ln>
          <a:effectLst/>
        </p:spPr>
        <p:txBody>
          <a:bodyPr>
            <a:spAutoFit/>
          </a:bodyPr>
          <a:lstStyle/>
          <a:p>
            <a:pPr algn="ctr" eaLnBrk="0" hangingPunct="0">
              <a:defRPr/>
            </a:pPr>
            <a:r>
              <a:rPr lang="es-CO" sz="1600" b="1" dirty="0" err="1">
                <a:effectLst>
                  <a:outerShdw blurRad="38100" dist="38100" dir="2700000" algn="tl">
                    <a:srgbClr val="C0C0C0"/>
                  </a:outerShdw>
                </a:effectLst>
                <a:latin typeface="Century Gothic" pitchFamily="34" charset="0"/>
              </a:rPr>
              <a:t>Loading</a:t>
            </a:r>
            <a:r>
              <a:rPr lang="es-CO" sz="1600" b="1" dirty="0">
                <a:effectLst>
                  <a:outerShdw blurRad="38100" dist="38100" dir="2700000" algn="tl">
                    <a:srgbClr val="C0C0C0"/>
                  </a:outerShdw>
                </a:effectLst>
                <a:latin typeface="Century Gothic" pitchFamily="34" charset="0"/>
              </a:rPr>
              <a:t> </a:t>
            </a:r>
            <a:r>
              <a:rPr lang="es-CO" sz="1600" b="1" dirty="0" err="1">
                <a:effectLst>
                  <a:outerShdw blurRad="38100" dist="38100" dir="2700000" algn="tl">
                    <a:srgbClr val="C0C0C0"/>
                  </a:outerShdw>
                </a:effectLst>
                <a:latin typeface="Century Gothic" pitchFamily="34" charset="0"/>
              </a:rPr>
              <a:t>the</a:t>
            </a:r>
            <a:r>
              <a:rPr lang="es-CO" sz="1600" b="1" dirty="0">
                <a:effectLst>
                  <a:outerShdw blurRad="38100" dist="38100" dir="2700000" algn="tl">
                    <a:srgbClr val="C0C0C0"/>
                  </a:outerShdw>
                </a:effectLst>
                <a:latin typeface="Century Gothic" pitchFamily="34" charset="0"/>
              </a:rPr>
              <a:t> </a:t>
            </a:r>
            <a:r>
              <a:rPr lang="es-CO" sz="1600" b="1" dirty="0" err="1">
                <a:effectLst>
                  <a:outerShdw blurRad="38100" dist="38100" dir="2700000" algn="tl">
                    <a:srgbClr val="C0C0C0"/>
                  </a:outerShdw>
                </a:effectLst>
                <a:latin typeface="Century Gothic" pitchFamily="34" charset="0"/>
              </a:rPr>
              <a:t>transport</a:t>
            </a:r>
            <a:endParaRPr lang="es-CO" sz="1600" dirty="0">
              <a:effectLst>
                <a:outerShdw blurRad="38100" dist="38100" dir="2700000" algn="tl">
                  <a:srgbClr val="C0C0C0"/>
                </a:outerShdw>
              </a:effectLst>
              <a:latin typeface="Century Gothic" pitchFamily="34" charset="0"/>
            </a:endParaRPr>
          </a:p>
        </p:txBody>
      </p:sp>
      <p:sp>
        <p:nvSpPr>
          <p:cNvPr id="335972" name="Text Box 100"/>
          <p:cNvSpPr txBox="1">
            <a:spLocks noChangeArrowheads="1"/>
          </p:cNvSpPr>
          <p:nvPr/>
        </p:nvSpPr>
        <p:spPr bwMode="auto">
          <a:xfrm>
            <a:off x="2362200" y="5257800"/>
            <a:ext cx="1490663" cy="830997"/>
          </a:xfrm>
          <a:prstGeom prst="rect">
            <a:avLst/>
          </a:prstGeom>
          <a:noFill/>
          <a:ln w="9525">
            <a:noFill/>
            <a:miter lim="800000"/>
            <a:headEnd/>
            <a:tailEnd/>
          </a:ln>
          <a:effectLst/>
        </p:spPr>
        <p:txBody>
          <a:bodyPr>
            <a:spAutoFit/>
          </a:bodyPr>
          <a:lstStyle/>
          <a:p>
            <a:pPr algn="ctr" eaLnBrk="0" hangingPunct="0">
              <a:defRPr/>
            </a:pPr>
            <a:r>
              <a:rPr lang="es-CO" sz="1200" b="1" dirty="0" err="1">
                <a:effectLst>
                  <a:outerShdw blurRad="38100" dist="38100" dir="2700000" algn="tl">
                    <a:srgbClr val="C0C0C0"/>
                  </a:outerShdw>
                </a:effectLst>
                <a:latin typeface="Century Gothic" pitchFamily="34" charset="0"/>
              </a:rPr>
              <a:t>Internal</a:t>
            </a:r>
            <a:r>
              <a:rPr lang="es-CO" sz="1200" b="1" dirty="0">
                <a:effectLst>
                  <a:outerShdw blurRad="38100" dist="38100" dir="2700000" algn="tl">
                    <a:srgbClr val="C0C0C0"/>
                  </a:outerShdw>
                </a:effectLst>
                <a:latin typeface="Century Gothic" pitchFamily="34" charset="0"/>
              </a:rPr>
              <a:t> </a:t>
            </a:r>
          </a:p>
          <a:p>
            <a:pPr algn="ctr" eaLnBrk="0" hangingPunct="0">
              <a:defRPr/>
            </a:pPr>
            <a:r>
              <a:rPr lang="es-CO" sz="1200" b="1" dirty="0" err="1">
                <a:effectLst>
                  <a:outerShdw blurRad="38100" dist="38100" dir="2700000" algn="tl">
                    <a:srgbClr val="C0C0C0"/>
                  </a:outerShdw>
                </a:effectLst>
                <a:latin typeface="Century Gothic" pitchFamily="34" charset="0"/>
              </a:rPr>
              <a:t>Transportation</a:t>
            </a:r>
            <a:r>
              <a:rPr lang="es-CO" sz="1200" b="1" dirty="0">
                <a:effectLst>
                  <a:outerShdw blurRad="38100" dist="38100" dir="2700000" algn="tl">
                    <a:srgbClr val="C0C0C0"/>
                  </a:outerShdw>
                </a:effectLst>
                <a:latin typeface="Century Gothic" pitchFamily="34" charset="0"/>
              </a:rPr>
              <a:t> </a:t>
            </a:r>
            <a:r>
              <a:rPr lang="es-CO" sz="1200" b="1" dirty="0" err="1">
                <a:effectLst>
                  <a:outerShdw blurRad="38100" dist="38100" dir="2700000" algn="tl">
                    <a:srgbClr val="C0C0C0"/>
                  </a:outerShdw>
                </a:effectLst>
                <a:latin typeface="Century Gothic" pitchFamily="34" charset="0"/>
              </a:rPr>
              <a:t>to</a:t>
            </a:r>
            <a:r>
              <a:rPr lang="es-CO" sz="1200" b="1" dirty="0">
                <a:effectLst>
                  <a:outerShdw blurRad="38100" dist="38100" dir="2700000" algn="tl">
                    <a:srgbClr val="C0C0C0"/>
                  </a:outerShdw>
                </a:effectLst>
                <a:latin typeface="Century Gothic" pitchFamily="34" charset="0"/>
              </a:rPr>
              <a:t> final</a:t>
            </a:r>
          </a:p>
          <a:p>
            <a:pPr algn="ctr" eaLnBrk="0" hangingPunct="0">
              <a:defRPr/>
            </a:pPr>
            <a:r>
              <a:rPr lang="es-CO" sz="1200" b="1" dirty="0" err="1">
                <a:effectLst>
                  <a:outerShdw blurRad="38100" dist="38100" dir="2700000" algn="tl">
                    <a:srgbClr val="C0C0C0"/>
                  </a:outerShdw>
                </a:effectLst>
                <a:latin typeface="Century Gothic" pitchFamily="34" charset="0"/>
              </a:rPr>
              <a:t>Destination</a:t>
            </a:r>
            <a:r>
              <a:rPr lang="es-CO" sz="1200" b="1" dirty="0">
                <a:effectLst>
                  <a:outerShdw blurRad="38100" dist="38100" dir="2700000" algn="tl">
                    <a:srgbClr val="C0C0C0"/>
                  </a:outerShdw>
                </a:effectLst>
                <a:latin typeface="Century Gothic" pitchFamily="34" charset="0"/>
              </a:rPr>
              <a:t> </a:t>
            </a:r>
          </a:p>
        </p:txBody>
      </p:sp>
      <p:sp>
        <p:nvSpPr>
          <p:cNvPr id="335973" name="Text Box 101"/>
          <p:cNvSpPr txBox="1">
            <a:spLocks noChangeArrowheads="1"/>
          </p:cNvSpPr>
          <p:nvPr/>
        </p:nvSpPr>
        <p:spPr bwMode="auto">
          <a:xfrm>
            <a:off x="838200" y="5257800"/>
            <a:ext cx="1487908" cy="584775"/>
          </a:xfrm>
          <a:prstGeom prst="rect">
            <a:avLst/>
          </a:prstGeom>
          <a:noFill/>
          <a:ln w="9525">
            <a:noFill/>
            <a:miter lim="800000"/>
            <a:headEnd/>
            <a:tailEnd/>
          </a:ln>
          <a:effectLst/>
        </p:spPr>
        <p:txBody>
          <a:bodyPr wrap="none">
            <a:spAutoFit/>
          </a:bodyPr>
          <a:lstStyle/>
          <a:p>
            <a:pPr eaLnBrk="0" hangingPunct="0">
              <a:defRPr/>
            </a:pPr>
            <a:r>
              <a:rPr lang="es-CO" sz="1600" b="1" dirty="0" err="1">
                <a:effectLst>
                  <a:outerShdw blurRad="38100" dist="38100" dir="2700000" algn="tl">
                    <a:srgbClr val="C0C0C0"/>
                  </a:outerShdw>
                </a:effectLst>
                <a:latin typeface="Century Gothic" pitchFamily="34" charset="0"/>
              </a:rPr>
              <a:t>Merchandise</a:t>
            </a:r>
            <a:endParaRPr lang="es-CO" sz="1600" b="1" dirty="0">
              <a:effectLst>
                <a:outerShdw blurRad="38100" dist="38100" dir="2700000" algn="tl">
                  <a:srgbClr val="C0C0C0"/>
                </a:outerShdw>
              </a:effectLst>
              <a:latin typeface="Century Gothic" pitchFamily="34" charset="0"/>
            </a:endParaRPr>
          </a:p>
          <a:p>
            <a:pPr eaLnBrk="0" hangingPunct="0">
              <a:defRPr/>
            </a:pPr>
            <a:r>
              <a:rPr lang="es-CO" sz="1600" b="1" dirty="0" err="1">
                <a:effectLst>
                  <a:outerShdw blurRad="38100" dist="38100" dir="2700000" algn="tl">
                    <a:srgbClr val="C0C0C0"/>
                  </a:outerShdw>
                </a:effectLst>
                <a:latin typeface="Century Gothic" pitchFamily="34" charset="0"/>
              </a:rPr>
              <a:t>Receipt</a:t>
            </a:r>
            <a:endParaRPr lang="es-CO" sz="1200" dirty="0">
              <a:latin typeface="Century Gothic" pitchFamily="34" charset="0"/>
            </a:endParaRPr>
          </a:p>
        </p:txBody>
      </p:sp>
      <p:sp>
        <p:nvSpPr>
          <p:cNvPr id="335974" name="Text Box 102"/>
          <p:cNvSpPr txBox="1">
            <a:spLocks noChangeArrowheads="1"/>
          </p:cNvSpPr>
          <p:nvPr/>
        </p:nvSpPr>
        <p:spPr bwMode="auto">
          <a:xfrm>
            <a:off x="4076700" y="1574800"/>
            <a:ext cx="1295400" cy="488950"/>
          </a:xfrm>
          <a:prstGeom prst="rect">
            <a:avLst/>
          </a:prstGeom>
          <a:noFill/>
          <a:ln w="9525">
            <a:noFill/>
            <a:miter lim="800000"/>
            <a:headEnd/>
            <a:tailEnd/>
          </a:ln>
          <a:effectLst/>
        </p:spPr>
        <p:txBody>
          <a:bodyPr>
            <a:spAutoFit/>
          </a:bodyPr>
          <a:lstStyle/>
          <a:p>
            <a:pPr algn="ctr" eaLnBrk="0" hangingPunct="0">
              <a:defRPr/>
            </a:pPr>
            <a:r>
              <a:rPr lang="es-CO" sz="1600" b="1" dirty="0" err="1">
                <a:effectLst>
                  <a:outerShdw blurRad="38100" dist="38100" dir="2700000" algn="tl">
                    <a:srgbClr val="C0C0C0"/>
                  </a:outerShdw>
                </a:effectLst>
                <a:latin typeface="Century Gothic" pitchFamily="34" charset="0"/>
              </a:rPr>
              <a:t>Internal</a:t>
            </a:r>
            <a:endParaRPr lang="es-CO" sz="1600" b="1" dirty="0">
              <a:effectLst>
                <a:outerShdw blurRad="38100" dist="38100" dir="2700000" algn="tl">
                  <a:srgbClr val="C0C0C0"/>
                </a:outerShdw>
              </a:effectLst>
              <a:latin typeface="Century Gothic" pitchFamily="34" charset="0"/>
            </a:endParaRPr>
          </a:p>
          <a:p>
            <a:pPr algn="ctr" eaLnBrk="0" hangingPunct="0">
              <a:defRPr/>
            </a:pPr>
            <a:r>
              <a:rPr lang="es-CO" sz="1000" b="1" dirty="0" err="1">
                <a:effectLst>
                  <a:outerShdw blurRad="38100" dist="38100" dir="2700000" algn="tl">
                    <a:srgbClr val="C0C0C0"/>
                  </a:outerShdw>
                </a:effectLst>
                <a:latin typeface="Century Gothic" pitchFamily="34" charset="0"/>
              </a:rPr>
              <a:t>Transportation</a:t>
            </a:r>
            <a:endParaRPr lang="es-CO" sz="1000" b="1" dirty="0">
              <a:effectLst>
                <a:outerShdw blurRad="38100" dist="38100" dir="2700000" algn="tl">
                  <a:srgbClr val="C0C0C0"/>
                </a:outerShdw>
              </a:effectLst>
              <a:latin typeface="Century Gothic" pitchFamily="34" charset="0"/>
            </a:endParaRPr>
          </a:p>
        </p:txBody>
      </p:sp>
      <p:sp>
        <p:nvSpPr>
          <p:cNvPr id="335975" name="AutoShape 103"/>
          <p:cNvSpPr>
            <a:spLocks noChangeArrowheads="1"/>
          </p:cNvSpPr>
          <p:nvPr/>
        </p:nvSpPr>
        <p:spPr bwMode="auto">
          <a:xfrm rot="10271">
            <a:off x="3656013" y="2370138"/>
            <a:ext cx="490537" cy="215900"/>
          </a:xfrm>
          <a:prstGeom prst="rightArrow">
            <a:avLst>
              <a:gd name="adj1" fmla="val 50000"/>
              <a:gd name="adj2" fmla="val 56801"/>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76" name="Text Box 104"/>
          <p:cNvSpPr txBox="1">
            <a:spLocks noChangeArrowheads="1"/>
          </p:cNvSpPr>
          <p:nvPr/>
        </p:nvSpPr>
        <p:spPr bwMode="auto">
          <a:xfrm>
            <a:off x="7086600" y="5257800"/>
            <a:ext cx="1617663" cy="581025"/>
          </a:xfrm>
          <a:prstGeom prst="rect">
            <a:avLst/>
          </a:prstGeom>
          <a:noFill/>
          <a:ln w="9525">
            <a:noFill/>
            <a:miter lim="800000"/>
            <a:headEnd/>
            <a:tailEnd/>
          </a:ln>
          <a:effectLst/>
        </p:spPr>
        <p:txBody>
          <a:bodyPr wrap="none">
            <a:spAutoFit/>
          </a:bodyPr>
          <a:lstStyle/>
          <a:p>
            <a:pPr eaLnBrk="0" hangingPunct="0">
              <a:defRPr/>
            </a:pPr>
            <a:r>
              <a:rPr lang="es-CO" sz="1600" b="1" dirty="0">
                <a:effectLst>
                  <a:outerShdw blurRad="38100" dist="38100" dir="2700000" algn="tl">
                    <a:srgbClr val="C0C0C0"/>
                  </a:outerShdw>
                </a:effectLst>
              </a:rPr>
              <a:t>International</a:t>
            </a:r>
          </a:p>
          <a:p>
            <a:pPr eaLnBrk="0" hangingPunct="0">
              <a:defRPr/>
            </a:pPr>
            <a:r>
              <a:rPr lang="es-CO" sz="1600" b="1" dirty="0" err="1">
                <a:effectLst>
                  <a:outerShdw blurRad="38100" dist="38100" dir="2700000" algn="tl">
                    <a:srgbClr val="C0C0C0"/>
                  </a:outerShdw>
                </a:effectLst>
              </a:rPr>
              <a:t>Transportation</a:t>
            </a:r>
            <a:endParaRPr lang="es-CO" sz="1600" b="1" dirty="0">
              <a:effectLst>
                <a:outerShdw blurRad="38100" dist="38100" dir="2700000" algn="tl">
                  <a:srgbClr val="C0C0C0"/>
                </a:outerShdw>
              </a:effectLst>
            </a:endParaRPr>
          </a:p>
        </p:txBody>
      </p:sp>
      <p:sp>
        <p:nvSpPr>
          <p:cNvPr id="335977" name="Text Box 105"/>
          <p:cNvSpPr txBox="1">
            <a:spLocks noChangeArrowheads="1"/>
          </p:cNvSpPr>
          <p:nvPr/>
        </p:nvSpPr>
        <p:spPr bwMode="auto">
          <a:xfrm>
            <a:off x="5638800" y="5257800"/>
            <a:ext cx="1028700" cy="461665"/>
          </a:xfrm>
          <a:prstGeom prst="rect">
            <a:avLst/>
          </a:prstGeom>
          <a:noFill/>
          <a:ln w="9525">
            <a:noFill/>
            <a:miter lim="800000"/>
            <a:headEnd/>
            <a:tailEnd/>
          </a:ln>
          <a:effectLst/>
        </p:spPr>
        <p:txBody>
          <a:bodyPr>
            <a:spAutoFit/>
          </a:bodyPr>
          <a:lstStyle/>
          <a:p>
            <a:pPr eaLnBrk="0" hangingPunct="0">
              <a:defRPr/>
            </a:pPr>
            <a:r>
              <a:rPr lang="es-CO" sz="1200" b="1" dirty="0" err="1">
                <a:effectLst>
                  <a:outerShdw blurRad="38100" dist="38100" dir="2700000" algn="tl">
                    <a:srgbClr val="C0C0C0"/>
                  </a:outerShdw>
                </a:effectLst>
                <a:latin typeface="Century Gothic" pitchFamily="34" charset="0"/>
              </a:rPr>
              <a:t>Destination</a:t>
            </a:r>
            <a:r>
              <a:rPr lang="es-CO" sz="1200" b="1" dirty="0">
                <a:effectLst>
                  <a:outerShdw blurRad="38100" dist="38100" dir="2700000" algn="tl">
                    <a:srgbClr val="C0C0C0"/>
                  </a:outerShdw>
                </a:effectLst>
                <a:latin typeface="Century Gothic" pitchFamily="34" charset="0"/>
              </a:rPr>
              <a:t> Port</a:t>
            </a:r>
          </a:p>
        </p:txBody>
      </p:sp>
      <p:sp>
        <p:nvSpPr>
          <p:cNvPr id="335978" name="AutoShape 106">
            <a:hlinkClick r:id="" action="ppaction://noaction" highlightClick="1"/>
          </p:cNvPr>
          <p:cNvSpPr>
            <a:spLocks noChangeArrowheads="1"/>
          </p:cNvSpPr>
          <p:nvPr/>
        </p:nvSpPr>
        <p:spPr bwMode="auto">
          <a:xfrm>
            <a:off x="914400" y="2205038"/>
            <a:ext cx="469900" cy="541337"/>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1</a:t>
            </a:r>
          </a:p>
        </p:txBody>
      </p:sp>
      <p:sp>
        <p:nvSpPr>
          <p:cNvPr id="335979" name="AutoShape 107">
            <a:hlinkClick r:id="" action="ppaction://noaction" highlightClick="1"/>
          </p:cNvPr>
          <p:cNvSpPr>
            <a:spLocks noChangeArrowheads="1"/>
          </p:cNvSpPr>
          <p:nvPr/>
        </p:nvSpPr>
        <p:spPr bwMode="auto">
          <a:xfrm>
            <a:off x="2514600" y="2133600"/>
            <a:ext cx="469900"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2</a:t>
            </a:r>
          </a:p>
        </p:txBody>
      </p:sp>
      <p:sp>
        <p:nvSpPr>
          <p:cNvPr id="335980" name="AutoShape 108">
            <a:hlinkClick r:id="" action="ppaction://noaction" highlightClick="1"/>
          </p:cNvPr>
          <p:cNvSpPr>
            <a:spLocks noChangeArrowheads="1"/>
          </p:cNvSpPr>
          <p:nvPr/>
        </p:nvSpPr>
        <p:spPr bwMode="auto">
          <a:xfrm>
            <a:off x="4254500" y="2133600"/>
            <a:ext cx="469900"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3</a:t>
            </a:r>
          </a:p>
        </p:txBody>
      </p:sp>
      <p:sp>
        <p:nvSpPr>
          <p:cNvPr id="335981" name="AutoShape 109">
            <a:hlinkClick r:id="" action="ppaction://noaction" highlightClick="1"/>
          </p:cNvPr>
          <p:cNvSpPr>
            <a:spLocks noChangeArrowheads="1"/>
          </p:cNvSpPr>
          <p:nvPr/>
        </p:nvSpPr>
        <p:spPr bwMode="auto">
          <a:xfrm>
            <a:off x="5715000" y="2133600"/>
            <a:ext cx="468313"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3333FF"/>
                </a:solidFill>
                <a:effectLst>
                  <a:outerShdw blurRad="38100" dist="38100" dir="2700000" algn="tl">
                    <a:srgbClr val="C0C0C0"/>
                  </a:outerShdw>
                </a:effectLst>
              </a:rPr>
              <a:t>CSI</a:t>
            </a:r>
          </a:p>
        </p:txBody>
      </p:sp>
      <p:sp>
        <p:nvSpPr>
          <p:cNvPr id="335982" name="AutoShape 110">
            <a:hlinkClick r:id="" action="ppaction://noaction" highlightClick="1"/>
          </p:cNvPr>
          <p:cNvSpPr>
            <a:spLocks noChangeArrowheads="1"/>
          </p:cNvSpPr>
          <p:nvPr/>
        </p:nvSpPr>
        <p:spPr bwMode="auto">
          <a:xfrm>
            <a:off x="7226300" y="4572000"/>
            <a:ext cx="469900"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6</a:t>
            </a:r>
          </a:p>
        </p:txBody>
      </p:sp>
      <p:sp>
        <p:nvSpPr>
          <p:cNvPr id="335983" name="AutoShape 111">
            <a:hlinkClick r:id="" action="ppaction://noaction" highlightClick="1"/>
          </p:cNvPr>
          <p:cNvSpPr>
            <a:spLocks noChangeArrowheads="1"/>
          </p:cNvSpPr>
          <p:nvPr/>
        </p:nvSpPr>
        <p:spPr bwMode="auto">
          <a:xfrm>
            <a:off x="5626100" y="4640263"/>
            <a:ext cx="469900" cy="541337"/>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7</a:t>
            </a:r>
          </a:p>
        </p:txBody>
      </p:sp>
      <p:sp>
        <p:nvSpPr>
          <p:cNvPr id="335984" name="AutoShape 112">
            <a:hlinkClick r:id="" action="ppaction://noaction" highlightClick="1"/>
          </p:cNvPr>
          <p:cNvSpPr>
            <a:spLocks noChangeArrowheads="1"/>
          </p:cNvSpPr>
          <p:nvPr/>
        </p:nvSpPr>
        <p:spPr bwMode="auto">
          <a:xfrm>
            <a:off x="2638425" y="4564063"/>
            <a:ext cx="468313" cy="541337"/>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9</a:t>
            </a:r>
          </a:p>
        </p:txBody>
      </p:sp>
      <p:sp>
        <p:nvSpPr>
          <p:cNvPr id="335985" name="AutoShape 113">
            <a:hlinkClick r:id="" action="ppaction://noaction" highlightClick="1"/>
          </p:cNvPr>
          <p:cNvSpPr>
            <a:spLocks noChangeArrowheads="1"/>
          </p:cNvSpPr>
          <p:nvPr/>
        </p:nvSpPr>
        <p:spPr bwMode="auto">
          <a:xfrm>
            <a:off x="1000125" y="4606925"/>
            <a:ext cx="469900"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10</a:t>
            </a:r>
          </a:p>
        </p:txBody>
      </p:sp>
      <p:sp>
        <p:nvSpPr>
          <p:cNvPr id="335986" name="AutoShape 114">
            <a:hlinkClick r:id="" action="ppaction://noaction" highlightClick="1"/>
          </p:cNvPr>
          <p:cNvSpPr>
            <a:spLocks noChangeArrowheads="1"/>
          </p:cNvSpPr>
          <p:nvPr/>
        </p:nvSpPr>
        <p:spPr bwMode="auto">
          <a:xfrm>
            <a:off x="4271963" y="4608513"/>
            <a:ext cx="469900" cy="541337"/>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8</a:t>
            </a:r>
          </a:p>
        </p:txBody>
      </p:sp>
      <p:sp>
        <p:nvSpPr>
          <p:cNvPr id="335987" name="Text Box 115"/>
          <p:cNvSpPr txBox="1">
            <a:spLocks noChangeArrowheads="1"/>
          </p:cNvSpPr>
          <p:nvPr/>
        </p:nvSpPr>
        <p:spPr bwMode="auto">
          <a:xfrm>
            <a:off x="3962400" y="5181600"/>
            <a:ext cx="1463675" cy="581025"/>
          </a:xfrm>
          <a:prstGeom prst="rect">
            <a:avLst/>
          </a:prstGeom>
          <a:noFill/>
          <a:ln w="9525">
            <a:noFill/>
            <a:miter lim="800000"/>
            <a:headEnd/>
            <a:tailEnd/>
          </a:ln>
          <a:effectLst/>
        </p:spPr>
        <p:txBody>
          <a:bodyPr>
            <a:spAutoFit/>
          </a:bodyPr>
          <a:lstStyle/>
          <a:p>
            <a:pPr algn="ctr" eaLnBrk="0" hangingPunct="0">
              <a:defRPr/>
            </a:pPr>
            <a:r>
              <a:rPr lang="es-CO" sz="1600" b="1" dirty="0" err="1">
                <a:effectLst>
                  <a:outerShdw blurRad="38100" dist="38100" dir="2700000" algn="tl">
                    <a:srgbClr val="C0C0C0"/>
                  </a:outerShdw>
                </a:effectLst>
                <a:latin typeface="Century Gothic" pitchFamily="34" charset="0"/>
              </a:rPr>
              <a:t>Inspection</a:t>
            </a:r>
            <a:endParaRPr lang="es-CO" sz="1600" b="1" dirty="0">
              <a:effectLst>
                <a:outerShdw blurRad="38100" dist="38100" dir="2700000" algn="tl">
                  <a:srgbClr val="C0C0C0"/>
                </a:outerShdw>
              </a:effectLst>
              <a:latin typeface="Century Gothic" pitchFamily="34" charset="0"/>
            </a:endParaRPr>
          </a:p>
          <a:p>
            <a:pPr algn="ctr" eaLnBrk="0" hangingPunct="0">
              <a:defRPr/>
            </a:pPr>
            <a:r>
              <a:rPr lang="es-CO" sz="1600" b="1" dirty="0" err="1">
                <a:effectLst>
                  <a:outerShdw blurRad="38100" dist="38100" dir="2700000" algn="tl">
                    <a:srgbClr val="C0C0C0"/>
                  </a:outerShdw>
                </a:effectLst>
                <a:latin typeface="Century Gothic" pitchFamily="34" charset="0"/>
              </a:rPr>
              <a:t>Receipt</a:t>
            </a:r>
            <a:endParaRPr lang="es-CO" sz="1600" b="1" dirty="0">
              <a:effectLst>
                <a:outerShdw blurRad="38100" dist="38100" dir="2700000" algn="tl">
                  <a:srgbClr val="C0C0C0"/>
                </a:outerShdw>
              </a:effectLst>
              <a:latin typeface="Century Gothic" pitchFamily="34" charset="0"/>
            </a:endParaRPr>
          </a:p>
        </p:txBody>
      </p:sp>
      <p:graphicFrame>
        <p:nvGraphicFramePr>
          <p:cNvPr id="7171" name="Object 116"/>
          <p:cNvGraphicFramePr>
            <a:graphicFrameLocks noChangeAspect="1"/>
          </p:cNvGraphicFramePr>
          <p:nvPr/>
        </p:nvGraphicFramePr>
        <p:xfrm>
          <a:off x="4800600" y="4800600"/>
          <a:ext cx="393700" cy="396875"/>
        </p:xfrm>
        <a:graphic>
          <a:graphicData uri="http://schemas.openxmlformats.org/presentationml/2006/ole">
            <p:oleObj spid="_x0000_s74755" name="Clip" r:id="rId4" imgW="2033280" imgH="3390840" progId="">
              <p:embed/>
            </p:oleObj>
          </a:graphicData>
        </a:graphic>
      </p:graphicFrame>
      <p:sp>
        <p:nvSpPr>
          <p:cNvPr id="335989" name="AutoShape 117"/>
          <p:cNvSpPr>
            <a:spLocks noChangeArrowheads="1"/>
          </p:cNvSpPr>
          <p:nvPr/>
        </p:nvSpPr>
        <p:spPr bwMode="auto">
          <a:xfrm rot="-10789729">
            <a:off x="2062163" y="4772025"/>
            <a:ext cx="490537" cy="215900"/>
          </a:xfrm>
          <a:prstGeom prst="rightArrow">
            <a:avLst>
              <a:gd name="adj1" fmla="val 50000"/>
              <a:gd name="adj2" fmla="val 56801"/>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90" name="AutoShape 118"/>
          <p:cNvSpPr>
            <a:spLocks noChangeArrowheads="1"/>
          </p:cNvSpPr>
          <p:nvPr/>
        </p:nvSpPr>
        <p:spPr bwMode="auto">
          <a:xfrm rot="-21588776">
            <a:off x="5146675" y="4764088"/>
            <a:ext cx="479425" cy="230187"/>
          </a:xfrm>
          <a:prstGeom prst="leftArrow">
            <a:avLst>
              <a:gd name="adj1" fmla="val 50000"/>
              <a:gd name="adj2" fmla="val 52069"/>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91" name="AutoShape 119"/>
          <p:cNvSpPr>
            <a:spLocks noChangeArrowheads="1"/>
          </p:cNvSpPr>
          <p:nvPr/>
        </p:nvSpPr>
        <p:spPr bwMode="auto">
          <a:xfrm rot="-10789729">
            <a:off x="3662363" y="4772025"/>
            <a:ext cx="490537" cy="215900"/>
          </a:xfrm>
          <a:prstGeom prst="rightArrow">
            <a:avLst>
              <a:gd name="adj1" fmla="val 50000"/>
              <a:gd name="adj2" fmla="val 56801"/>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5992" name="AutoShape 120"/>
          <p:cNvSpPr>
            <a:spLocks noChangeArrowheads="1"/>
          </p:cNvSpPr>
          <p:nvPr/>
        </p:nvSpPr>
        <p:spPr bwMode="auto">
          <a:xfrm rot="-26988776">
            <a:off x="7496969" y="3540919"/>
            <a:ext cx="473075" cy="233363"/>
          </a:xfrm>
          <a:prstGeom prst="leftArrow">
            <a:avLst>
              <a:gd name="adj1" fmla="val 50000"/>
              <a:gd name="adj2" fmla="val 50680"/>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pSp>
        <p:nvGrpSpPr>
          <p:cNvPr id="3" name="Group 121"/>
          <p:cNvGrpSpPr>
            <a:grpSpLocks/>
          </p:cNvGrpSpPr>
          <p:nvPr/>
        </p:nvGrpSpPr>
        <p:grpSpPr bwMode="auto">
          <a:xfrm>
            <a:off x="6084888" y="2914650"/>
            <a:ext cx="762000" cy="633413"/>
            <a:chOff x="3401" y="1882"/>
            <a:chExt cx="468" cy="393"/>
          </a:xfrm>
        </p:grpSpPr>
        <p:sp>
          <p:nvSpPr>
            <p:cNvPr id="7226" name="Freeform 122"/>
            <p:cNvSpPr>
              <a:spLocks/>
            </p:cNvSpPr>
            <p:nvPr/>
          </p:nvSpPr>
          <p:spPr bwMode="auto">
            <a:xfrm>
              <a:off x="3648" y="1882"/>
              <a:ext cx="221" cy="174"/>
            </a:xfrm>
            <a:custGeom>
              <a:avLst/>
              <a:gdLst>
                <a:gd name="T0" fmla="*/ 12 w 886"/>
                <a:gd name="T1" fmla="*/ 578 h 694"/>
                <a:gd name="T2" fmla="*/ 44 w 886"/>
                <a:gd name="T3" fmla="*/ 509 h 694"/>
                <a:gd name="T4" fmla="*/ 84 w 886"/>
                <a:gd name="T5" fmla="*/ 428 h 694"/>
                <a:gd name="T6" fmla="*/ 131 w 886"/>
                <a:gd name="T7" fmla="*/ 341 h 694"/>
                <a:gd name="T8" fmla="*/ 181 w 886"/>
                <a:gd name="T9" fmla="*/ 252 h 694"/>
                <a:gd name="T10" fmla="*/ 235 w 886"/>
                <a:gd name="T11" fmla="*/ 168 h 694"/>
                <a:gd name="T12" fmla="*/ 288 w 886"/>
                <a:gd name="T13" fmla="*/ 95 h 694"/>
                <a:gd name="T14" fmla="*/ 340 w 886"/>
                <a:gd name="T15" fmla="*/ 36 h 694"/>
                <a:gd name="T16" fmla="*/ 385 w 886"/>
                <a:gd name="T17" fmla="*/ 13 h 694"/>
                <a:gd name="T18" fmla="*/ 437 w 886"/>
                <a:gd name="T19" fmla="*/ 9 h 694"/>
                <a:gd name="T20" fmla="*/ 500 w 886"/>
                <a:gd name="T21" fmla="*/ 6 h 694"/>
                <a:gd name="T22" fmla="*/ 570 w 886"/>
                <a:gd name="T23" fmla="*/ 5 h 694"/>
                <a:gd name="T24" fmla="*/ 642 w 886"/>
                <a:gd name="T25" fmla="*/ 4 h 694"/>
                <a:gd name="T26" fmla="*/ 710 w 886"/>
                <a:gd name="T27" fmla="*/ 3 h 694"/>
                <a:gd name="T28" fmla="*/ 770 w 886"/>
                <a:gd name="T29" fmla="*/ 1 h 694"/>
                <a:gd name="T30" fmla="*/ 818 w 886"/>
                <a:gd name="T31" fmla="*/ 0 h 694"/>
                <a:gd name="T32" fmla="*/ 746 w 886"/>
                <a:gd name="T33" fmla="*/ 144 h 694"/>
                <a:gd name="T34" fmla="*/ 782 w 886"/>
                <a:gd name="T35" fmla="*/ 145 h 694"/>
                <a:gd name="T36" fmla="*/ 818 w 886"/>
                <a:gd name="T37" fmla="*/ 148 h 694"/>
                <a:gd name="T38" fmla="*/ 853 w 886"/>
                <a:gd name="T39" fmla="*/ 150 h 694"/>
                <a:gd name="T40" fmla="*/ 886 w 886"/>
                <a:gd name="T41" fmla="*/ 157 h 694"/>
                <a:gd name="T42" fmla="*/ 869 w 886"/>
                <a:gd name="T43" fmla="*/ 188 h 694"/>
                <a:gd name="T44" fmla="*/ 841 w 886"/>
                <a:gd name="T45" fmla="*/ 217 h 694"/>
                <a:gd name="T46" fmla="*/ 806 w 886"/>
                <a:gd name="T47" fmla="*/ 244 h 694"/>
                <a:gd name="T48" fmla="*/ 765 w 886"/>
                <a:gd name="T49" fmla="*/ 270 h 694"/>
                <a:gd name="T50" fmla="*/ 725 w 886"/>
                <a:gd name="T51" fmla="*/ 294 h 694"/>
                <a:gd name="T52" fmla="*/ 687 w 886"/>
                <a:gd name="T53" fmla="*/ 319 h 694"/>
                <a:gd name="T54" fmla="*/ 655 w 886"/>
                <a:gd name="T55" fmla="*/ 343 h 694"/>
                <a:gd name="T56" fmla="*/ 633 w 886"/>
                <a:gd name="T57" fmla="*/ 369 h 694"/>
                <a:gd name="T58" fmla="*/ 599 w 886"/>
                <a:gd name="T59" fmla="*/ 427 h 694"/>
                <a:gd name="T60" fmla="*/ 556 w 886"/>
                <a:gd name="T61" fmla="*/ 508 h 694"/>
                <a:gd name="T62" fmla="*/ 514 w 886"/>
                <a:gd name="T63" fmla="*/ 600 h 694"/>
                <a:gd name="T64" fmla="*/ 486 w 886"/>
                <a:gd name="T65" fmla="*/ 694 h 694"/>
                <a:gd name="T66" fmla="*/ 437 w 886"/>
                <a:gd name="T67" fmla="*/ 685 h 694"/>
                <a:gd name="T68" fmla="*/ 376 w 886"/>
                <a:gd name="T69" fmla="*/ 672 h 694"/>
                <a:gd name="T70" fmla="*/ 306 w 886"/>
                <a:gd name="T71" fmla="*/ 659 h 694"/>
                <a:gd name="T72" fmla="*/ 233 w 886"/>
                <a:gd name="T73" fmla="*/ 645 h 694"/>
                <a:gd name="T74" fmla="*/ 161 w 886"/>
                <a:gd name="T75" fmla="*/ 631 h 694"/>
                <a:gd name="T76" fmla="*/ 95 w 886"/>
                <a:gd name="T77" fmla="*/ 620 h 694"/>
                <a:gd name="T78" fmla="*/ 40 w 886"/>
                <a:gd name="T79" fmla="*/ 612 h 694"/>
                <a:gd name="T80" fmla="*/ 0 w 886"/>
                <a:gd name="T81" fmla="*/ 608 h 6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6"/>
                <a:gd name="T124" fmla="*/ 0 h 694"/>
                <a:gd name="T125" fmla="*/ 886 w 886"/>
                <a:gd name="T126" fmla="*/ 694 h 6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6" h="694">
                  <a:moveTo>
                    <a:pt x="0" y="608"/>
                  </a:moveTo>
                  <a:lnTo>
                    <a:pt x="12" y="578"/>
                  </a:lnTo>
                  <a:lnTo>
                    <a:pt x="27" y="545"/>
                  </a:lnTo>
                  <a:lnTo>
                    <a:pt x="44" y="509"/>
                  </a:lnTo>
                  <a:lnTo>
                    <a:pt x="63" y="469"/>
                  </a:lnTo>
                  <a:lnTo>
                    <a:pt x="84" y="428"/>
                  </a:lnTo>
                  <a:lnTo>
                    <a:pt x="107" y="384"/>
                  </a:lnTo>
                  <a:lnTo>
                    <a:pt x="131" y="341"/>
                  </a:lnTo>
                  <a:lnTo>
                    <a:pt x="156" y="296"/>
                  </a:lnTo>
                  <a:lnTo>
                    <a:pt x="181" y="252"/>
                  </a:lnTo>
                  <a:lnTo>
                    <a:pt x="208" y="210"/>
                  </a:lnTo>
                  <a:lnTo>
                    <a:pt x="235" y="168"/>
                  </a:lnTo>
                  <a:lnTo>
                    <a:pt x="262" y="131"/>
                  </a:lnTo>
                  <a:lnTo>
                    <a:pt x="288" y="95"/>
                  </a:lnTo>
                  <a:lnTo>
                    <a:pt x="315" y="64"/>
                  </a:lnTo>
                  <a:lnTo>
                    <a:pt x="340" y="36"/>
                  </a:lnTo>
                  <a:lnTo>
                    <a:pt x="364" y="14"/>
                  </a:lnTo>
                  <a:lnTo>
                    <a:pt x="385" y="13"/>
                  </a:lnTo>
                  <a:lnTo>
                    <a:pt x="409" y="10"/>
                  </a:lnTo>
                  <a:lnTo>
                    <a:pt x="437" y="9"/>
                  </a:lnTo>
                  <a:lnTo>
                    <a:pt x="468" y="8"/>
                  </a:lnTo>
                  <a:lnTo>
                    <a:pt x="500" y="6"/>
                  </a:lnTo>
                  <a:lnTo>
                    <a:pt x="535" y="6"/>
                  </a:lnTo>
                  <a:lnTo>
                    <a:pt x="570" y="5"/>
                  </a:lnTo>
                  <a:lnTo>
                    <a:pt x="606" y="4"/>
                  </a:lnTo>
                  <a:lnTo>
                    <a:pt x="642" y="4"/>
                  </a:lnTo>
                  <a:lnTo>
                    <a:pt x="676" y="3"/>
                  </a:lnTo>
                  <a:lnTo>
                    <a:pt x="710" y="3"/>
                  </a:lnTo>
                  <a:lnTo>
                    <a:pt x="741" y="1"/>
                  </a:lnTo>
                  <a:lnTo>
                    <a:pt x="770" y="1"/>
                  </a:lnTo>
                  <a:lnTo>
                    <a:pt x="796" y="1"/>
                  </a:lnTo>
                  <a:lnTo>
                    <a:pt x="818" y="0"/>
                  </a:lnTo>
                  <a:lnTo>
                    <a:pt x="835" y="0"/>
                  </a:lnTo>
                  <a:lnTo>
                    <a:pt x="746" y="144"/>
                  </a:lnTo>
                  <a:lnTo>
                    <a:pt x="764" y="145"/>
                  </a:lnTo>
                  <a:lnTo>
                    <a:pt x="782" y="145"/>
                  </a:lnTo>
                  <a:lnTo>
                    <a:pt x="800" y="147"/>
                  </a:lnTo>
                  <a:lnTo>
                    <a:pt x="818" y="148"/>
                  </a:lnTo>
                  <a:lnTo>
                    <a:pt x="836" y="149"/>
                  </a:lnTo>
                  <a:lnTo>
                    <a:pt x="853" y="150"/>
                  </a:lnTo>
                  <a:lnTo>
                    <a:pt x="869" y="153"/>
                  </a:lnTo>
                  <a:lnTo>
                    <a:pt x="886" y="157"/>
                  </a:lnTo>
                  <a:lnTo>
                    <a:pt x="880" y="172"/>
                  </a:lnTo>
                  <a:lnTo>
                    <a:pt x="869" y="188"/>
                  </a:lnTo>
                  <a:lnTo>
                    <a:pt x="856" y="203"/>
                  </a:lnTo>
                  <a:lnTo>
                    <a:pt x="841" y="217"/>
                  </a:lnTo>
                  <a:lnTo>
                    <a:pt x="824" y="231"/>
                  </a:lnTo>
                  <a:lnTo>
                    <a:pt x="806" y="244"/>
                  </a:lnTo>
                  <a:lnTo>
                    <a:pt x="786" y="257"/>
                  </a:lnTo>
                  <a:lnTo>
                    <a:pt x="765" y="270"/>
                  </a:lnTo>
                  <a:lnTo>
                    <a:pt x="745" y="283"/>
                  </a:lnTo>
                  <a:lnTo>
                    <a:pt x="725" y="294"/>
                  </a:lnTo>
                  <a:lnTo>
                    <a:pt x="705" y="307"/>
                  </a:lnTo>
                  <a:lnTo>
                    <a:pt x="687" y="319"/>
                  </a:lnTo>
                  <a:lnTo>
                    <a:pt x="670" y="332"/>
                  </a:lnTo>
                  <a:lnTo>
                    <a:pt x="655" y="343"/>
                  </a:lnTo>
                  <a:lnTo>
                    <a:pt x="642" y="356"/>
                  </a:lnTo>
                  <a:lnTo>
                    <a:pt x="633" y="369"/>
                  </a:lnTo>
                  <a:lnTo>
                    <a:pt x="617" y="395"/>
                  </a:lnTo>
                  <a:lnTo>
                    <a:pt x="599" y="427"/>
                  </a:lnTo>
                  <a:lnTo>
                    <a:pt x="577" y="465"/>
                  </a:lnTo>
                  <a:lnTo>
                    <a:pt x="556" y="508"/>
                  </a:lnTo>
                  <a:lnTo>
                    <a:pt x="535" y="554"/>
                  </a:lnTo>
                  <a:lnTo>
                    <a:pt x="514" y="600"/>
                  </a:lnTo>
                  <a:lnTo>
                    <a:pt x="499" y="648"/>
                  </a:lnTo>
                  <a:lnTo>
                    <a:pt x="486" y="694"/>
                  </a:lnTo>
                  <a:lnTo>
                    <a:pt x="463" y="690"/>
                  </a:lnTo>
                  <a:lnTo>
                    <a:pt x="437" y="685"/>
                  </a:lnTo>
                  <a:lnTo>
                    <a:pt x="408" y="679"/>
                  </a:lnTo>
                  <a:lnTo>
                    <a:pt x="376" y="672"/>
                  </a:lnTo>
                  <a:lnTo>
                    <a:pt x="342" y="666"/>
                  </a:lnTo>
                  <a:lnTo>
                    <a:pt x="306" y="659"/>
                  </a:lnTo>
                  <a:lnTo>
                    <a:pt x="270" y="652"/>
                  </a:lnTo>
                  <a:lnTo>
                    <a:pt x="233" y="645"/>
                  </a:lnTo>
                  <a:lnTo>
                    <a:pt x="197" y="638"/>
                  </a:lnTo>
                  <a:lnTo>
                    <a:pt x="161" y="631"/>
                  </a:lnTo>
                  <a:lnTo>
                    <a:pt x="127" y="625"/>
                  </a:lnTo>
                  <a:lnTo>
                    <a:pt x="95" y="620"/>
                  </a:lnTo>
                  <a:lnTo>
                    <a:pt x="66" y="616"/>
                  </a:lnTo>
                  <a:lnTo>
                    <a:pt x="40" y="612"/>
                  </a:lnTo>
                  <a:lnTo>
                    <a:pt x="18" y="609"/>
                  </a:lnTo>
                  <a:lnTo>
                    <a:pt x="0" y="608"/>
                  </a:lnTo>
                  <a:close/>
                </a:path>
              </a:pathLst>
            </a:custGeom>
            <a:noFill/>
            <a:ln w="9525">
              <a:noFill/>
              <a:round/>
              <a:headEnd/>
              <a:tailEnd/>
            </a:ln>
          </p:spPr>
          <p:txBody>
            <a:bodyPr/>
            <a:lstStyle/>
            <a:p>
              <a:endParaRPr lang="en-US"/>
            </a:p>
          </p:txBody>
        </p:sp>
        <p:sp>
          <p:nvSpPr>
            <p:cNvPr id="7227" name="Freeform 123"/>
            <p:cNvSpPr>
              <a:spLocks/>
            </p:cNvSpPr>
            <p:nvPr/>
          </p:nvSpPr>
          <p:spPr bwMode="auto">
            <a:xfrm>
              <a:off x="3662" y="1894"/>
              <a:ext cx="173" cy="150"/>
            </a:xfrm>
            <a:custGeom>
              <a:avLst/>
              <a:gdLst>
                <a:gd name="T0" fmla="*/ 0 w 689"/>
                <a:gd name="T1" fmla="*/ 525 h 602"/>
                <a:gd name="T2" fmla="*/ 8 w 689"/>
                <a:gd name="T3" fmla="*/ 508 h 602"/>
                <a:gd name="T4" fmla="*/ 18 w 689"/>
                <a:gd name="T5" fmla="*/ 486 h 602"/>
                <a:gd name="T6" fmla="*/ 31 w 689"/>
                <a:gd name="T7" fmla="*/ 459 h 602"/>
                <a:gd name="T8" fmla="*/ 48 w 689"/>
                <a:gd name="T9" fmla="*/ 428 h 602"/>
                <a:gd name="T10" fmla="*/ 66 w 689"/>
                <a:gd name="T11" fmla="*/ 394 h 602"/>
                <a:gd name="T12" fmla="*/ 86 w 689"/>
                <a:gd name="T13" fmla="*/ 356 h 602"/>
                <a:gd name="T14" fmla="*/ 108 w 689"/>
                <a:gd name="T15" fmla="*/ 316 h 602"/>
                <a:gd name="T16" fmla="*/ 131 w 689"/>
                <a:gd name="T17" fmla="*/ 277 h 602"/>
                <a:gd name="T18" fmla="*/ 156 w 689"/>
                <a:gd name="T19" fmla="*/ 237 h 602"/>
                <a:gd name="T20" fmla="*/ 182 w 689"/>
                <a:gd name="T21" fmla="*/ 197 h 602"/>
                <a:gd name="T22" fmla="*/ 207 w 689"/>
                <a:gd name="T23" fmla="*/ 158 h 602"/>
                <a:gd name="T24" fmla="*/ 232 w 689"/>
                <a:gd name="T25" fmla="*/ 122 h 602"/>
                <a:gd name="T26" fmla="*/ 257 w 689"/>
                <a:gd name="T27" fmla="*/ 89 h 602"/>
                <a:gd name="T28" fmla="*/ 282 w 689"/>
                <a:gd name="T29" fmla="*/ 59 h 602"/>
                <a:gd name="T30" fmla="*/ 306 w 689"/>
                <a:gd name="T31" fmla="*/ 34 h 602"/>
                <a:gd name="T32" fmla="*/ 328 w 689"/>
                <a:gd name="T33" fmla="*/ 14 h 602"/>
                <a:gd name="T34" fmla="*/ 689 w 689"/>
                <a:gd name="T35" fmla="*/ 0 h 602"/>
                <a:gd name="T36" fmla="*/ 678 w 689"/>
                <a:gd name="T37" fmla="*/ 17 h 602"/>
                <a:gd name="T38" fmla="*/ 664 w 689"/>
                <a:gd name="T39" fmla="*/ 41 h 602"/>
                <a:gd name="T40" fmla="*/ 647 w 689"/>
                <a:gd name="T41" fmla="*/ 70 h 602"/>
                <a:gd name="T42" fmla="*/ 628 w 689"/>
                <a:gd name="T43" fmla="*/ 103 h 602"/>
                <a:gd name="T44" fmla="*/ 607 w 689"/>
                <a:gd name="T45" fmla="*/ 142 h 602"/>
                <a:gd name="T46" fmla="*/ 585 w 689"/>
                <a:gd name="T47" fmla="*/ 182 h 602"/>
                <a:gd name="T48" fmla="*/ 562 w 689"/>
                <a:gd name="T49" fmla="*/ 225 h 602"/>
                <a:gd name="T50" fmla="*/ 539 w 689"/>
                <a:gd name="T51" fmla="*/ 270 h 602"/>
                <a:gd name="T52" fmla="*/ 516 w 689"/>
                <a:gd name="T53" fmla="*/ 316 h 602"/>
                <a:gd name="T54" fmla="*/ 494 w 689"/>
                <a:gd name="T55" fmla="*/ 363 h 602"/>
                <a:gd name="T56" fmla="*/ 472 w 689"/>
                <a:gd name="T57" fmla="*/ 409 h 602"/>
                <a:gd name="T58" fmla="*/ 453 w 689"/>
                <a:gd name="T59" fmla="*/ 453 h 602"/>
                <a:gd name="T60" fmla="*/ 435 w 689"/>
                <a:gd name="T61" fmla="*/ 495 h 602"/>
                <a:gd name="T62" fmla="*/ 421 w 689"/>
                <a:gd name="T63" fmla="*/ 535 h 602"/>
                <a:gd name="T64" fmla="*/ 409 w 689"/>
                <a:gd name="T65" fmla="*/ 571 h 602"/>
                <a:gd name="T66" fmla="*/ 400 w 689"/>
                <a:gd name="T67" fmla="*/ 602 h 602"/>
                <a:gd name="T68" fmla="*/ 382 w 689"/>
                <a:gd name="T69" fmla="*/ 598 h 602"/>
                <a:gd name="T70" fmla="*/ 362 w 689"/>
                <a:gd name="T71" fmla="*/ 593 h 602"/>
                <a:gd name="T72" fmla="*/ 337 w 689"/>
                <a:gd name="T73" fmla="*/ 588 h 602"/>
                <a:gd name="T74" fmla="*/ 309 w 689"/>
                <a:gd name="T75" fmla="*/ 583 h 602"/>
                <a:gd name="T76" fmla="*/ 281 w 689"/>
                <a:gd name="T77" fmla="*/ 577 h 602"/>
                <a:gd name="T78" fmla="*/ 250 w 689"/>
                <a:gd name="T79" fmla="*/ 571 h 602"/>
                <a:gd name="T80" fmla="*/ 219 w 689"/>
                <a:gd name="T81" fmla="*/ 565 h 602"/>
                <a:gd name="T82" fmla="*/ 188 w 689"/>
                <a:gd name="T83" fmla="*/ 559 h 602"/>
                <a:gd name="T84" fmla="*/ 157 w 689"/>
                <a:gd name="T85" fmla="*/ 553 h 602"/>
                <a:gd name="T86" fmla="*/ 126 w 689"/>
                <a:gd name="T87" fmla="*/ 548 h 602"/>
                <a:gd name="T88" fmla="*/ 98 w 689"/>
                <a:gd name="T89" fmla="*/ 543 h 602"/>
                <a:gd name="T90" fmla="*/ 72 w 689"/>
                <a:gd name="T91" fmla="*/ 538 h 602"/>
                <a:gd name="T92" fmla="*/ 49 w 689"/>
                <a:gd name="T93" fmla="*/ 532 h 602"/>
                <a:gd name="T94" fmla="*/ 29 w 689"/>
                <a:gd name="T95" fmla="*/ 530 h 602"/>
                <a:gd name="T96" fmla="*/ 12 w 689"/>
                <a:gd name="T97" fmla="*/ 526 h 602"/>
                <a:gd name="T98" fmla="*/ 0 w 689"/>
                <a:gd name="T99" fmla="*/ 525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9"/>
                <a:gd name="T151" fmla="*/ 0 h 602"/>
                <a:gd name="T152" fmla="*/ 689 w 689"/>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9" h="602">
                  <a:moveTo>
                    <a:pt x="0" y="525"/>
                  </a:moveTo>
                  <a:lnTo>
                    <a:pt x="8" y="508"/>
                  </a:lnTo>
                  <a:lnTo>
                    <a:pt x="18" y="486"/>
                  </a:lnTo>
                  <a:lnTo>
                    <a:pt x="31" y="459"/>
                  </a:lnTo>
                  <a:lnTo>
                    <a:pt x="48" y="428"/>
                  </a:lnTo>
                  <a:lnTo>
                    <a:pt x="66" y="394"/>
                  </a:lnTo>
                  <a:lnTo>
                    <a:pt x="86" y="356"/>
                  </a:lnTo>
                  <a:lnTo>
                    <a:pt x="108" y="316"/>
                  </a:lnTo>
                  <a:lnTo>
                    <a:pt x="131" y="277"/>
                  </a:lnTo>
                  <a:lnTo>
                    <a:pt x="156" y="237"/>
                  </a:lnTo>
                  <a:lnTo>
                    <a:pt x="182" y="197"/>
                  </a:lnTo>
                  <a:lnTo>
                    <a:pt x="207" y="158"/>
                  </a:lnTo>
                  <a:lnTo>
                    <a:pt x="232" y="122"/>
                  </a:lnTo>
                  <a:lnTo>
                    <a:pt x="257" y="89"/>
                  </a:lnTo>
                  <a:lnTo>
                    <a:pt x="282" y="59"/>
                  </a:lnTo>
                  <a:lnTo>
                    <a:pt x="306" y="34"/>
                  </a:lnTo>
                  <a:lnTo>
                    <a:pt x="328" y="14"/>
                  </a:lnTo>
                  <a:lnTo>
                    <a:pt x="689" y="0"/>
                  </a:lnTo>
                  <a:lnTo>
                    <a:pt x="678" y="17"/>
                  </a:lnTo>
                  <a:lnTo>
                    <a:pt x="664" y="41"/>
                  </a:lnTo>
                  <a:lnTo>
                    <a:pt x="647" y="70"/>
                  </a:lnTo>
                  <a:lnTo>
                    <a:pt x="628" y="103"/>
                  </a:lnTo>
                  <a:lnTo>
                    <a:pt x="607" y="142"/>
                  </a:lnTo>
                  <a:lnTo>
                    <a:pt x="585" y="182"/>
                  </a:lnTo>
                  <a:lnTo>
                    <a:pt x="562" y="225"/>
                  </a:lnTo>
                  <a:lnTo>
                    <a:pt x="539" y="270"/>
                  </a:lnTo>
                  <a:lnTo>
                    <a:pt x="516" y="316"/>
                  </a:lnTo>
                  <a:lnTo>
                    <a:pt x="494" y="363"/>
                  </a:lnTo>
                  <a:lnTo>
                    <a:pt x="472" y="409"/>
                  </a:lnTo>
                  <a:lnTo>
                    <a:pt x="453" y="453"/>
                  </a:lnTo>
                  <a:lnTo>
                    <a:pt x="435" y="495"/>
                  </a:lnTo>
                  <a:lnTo>
                    <a:pt x="421" y="535"/>
                  </a:lnTo>
                  <a:lnTo>
                    <a:pt x="409" y="571"/>
                  </a:lnTo>
                  <a:lnTo>
                    <a:pt x="400" y="602"/>
                  </a:lnTo>
                  <a:lnTo>
                    <a:pt x="382" y="598"/>
                  </a:lnTo>
                  <a:lnTo>
                    <a:pt x="362" y="593"/>
                  </a:lnTo>
                  <a:lnTo>
                    <a:pt x="337" y="588"/>
                  </a:lnTo>
                  <a:lnTo>
                    <a:pt x="309" y="583"/>
                  </a:lnTo>
                  <a:lnTo>
                    <a:pt x="281" y="577"/>
                  </a:lnTo>
                  <a:lnTo>
                    <a:pt x="250" y="571"/>
                  </a:lnTo>
                  <a:lnTo>
                    <a:pt x="219" y="565"/>
                  </a:lnTo>
                  <a:lnTo>
                    <a:pt x="188" y="559"/>
                  </a:lnTo>
                  <a:lnTo>
                    <a:pt x="157" y="553"/>
                  </a:lnTo>
                  <a:lnTo>
                    <a:pt x="126" y="548"/>
                  </a:lnTo>
                  <a:lnTo>
                    <a:pt x="98" y="543"/>
                  </a:lnTo>
                  <a:lnTo>
                    <a:pt x="72" y="538"/>
                  </a:lnTo>
                  <a:lnTo>
                    <a:pt x="49" y="532"/>
                  </a:lnTo>
                  <a:lnTo>
                    <a:pt x="29" y="530"/>
                  </a:lnTo>
                  <a:lnTo>
                    <a:pt x="12" y="526"/>
                  </a:lnTo>
                  <a:lnTo>
                    <a:pt x="0" y="525"/>
                  </a:lnTo>
                  <a:close/>
                </a:path>
              </a:pathLst>
            </a:custGeom>
            <a:noFill/>
            <a:ln w="9525">
              <a:noFill/>
              <a:round/>
              <a:headEnd/>
              <a:tailEnd/>
            </a:ln>
          </p:spPr>
          <p:txBody>
            <a:bodyPr/>
            <a:lstStyle/>
            <a:p>
              <a:endParaRPr lang="en-US"/>
            </a:p>
          </p:txBody>
        </p:sp>
        <p:sp>
          <p:nvSpPr>
            <p:cNvPr id="7228" name="Freeform 124"/>
            <p:cNvSpPr>
              <a:spLocks/>
            </p:cNvSpPr>
            <p:nvPr/>
          </p:nvSpPr>
          <p:spPr bwMode="auto">
            <a:xfrm>
              <a:off x="3811" y="1928"/>
              <a:ext cx="39" cy="27"/>
            </a:xfrm>
            <a:custGeom>
              <a:avLst/>
              <a:gdLst>
                <a:gd name="T0" fmla="*/ 0 w 158"/>
                <a:gd name="T1" fmla="*/ 107 h 107"/>
                <a:gd name="T2" fmla="*/ 70 w 158"/>
                <a:gd name="T3" fmla="*/ 0 h 107"/>
                <a:gd name="T4" fmla="*/ 80 w 158"/>
                <a:gd name="T5" fmla="*/ 0 h 107"/>
                <a:gd name="T6" fmla="*/ 92 w 158"/>
                <a:gd name="T7" fmla="*/ 0 h 107"/>
                <a:gd name="T8" fmla="*/ 106 w 158"/>
                <a:gd name="T9" fmla="*/ 0 h 107"/>
                <a:gd name="T10" fmla="*/ 119 w 158"/>
                <a:gd name="T11" fmla="*/ 1 h 107"/>
                <a:gd name="T12" fmla="*/ 131 w 158"/>
                <a:gd name="T13" fmla="*/ 2 h 107"/>
                <a:gd name="T14" fmla="*/ 143 w 158"/>
                <a:gd name="T15" fmla="*/ 3 h 107"/>
                <a:gd name="T16" fmla="*/ 152 w 158"/>
                <a:gd name="T17" fmla="*/ 5 h 107"/>
                <a:gd name="T18" fmla="*/ 158 w 158"/>
                <a:gd name="T19" fmla="*/ 5 h 107"/>
                <a:gd name="T20" fmla="*/ 147 w 158"/>
                <a:gd name="T21" fmla="*/ 14 h 107"/>
                <a:gd name="T22" fmla="*/ 129 w 158"/>
                <a:gd name="T23" fmla="*/ 25 h 107"/>
                <a:gd name="T24" fmla="*/ 104 w 158"/>
                <a:gd name="T25" fmla="*/ 39 h 107"/>
                <a:gd name="T26" fmla="*/ 80 w 158"/>
                <a:gd name="T27" fmla="*/ 56 h 107"/>
                <a:gd name="T28" fmla="*/ 54 w 158"/>
                <a:gd name="T29" fmla="*/ 72 h 107"/>
                <a:gd name="T30" fmla="*/ 30 w 158"/>
                <a:gd name="T31" fmla="*/ 86 h 107"/>
                <a:gd name="T32" fmla="*/ 12 w 158"/>
                <a:gd name="T33" fmla="*/ 98 h 107"/>
                <a:gd name="T34" fmla="*/ 0 w 158"/>
                <a:gd name="T35" fmla="*/ 107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07"/>
                <a:gd name="T56" fmla="*/ 158 w 158"/>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07">
                  <a:moveTo>
                    <a:pt x="0" y="107"/>
                  </a:moveTo>
                  <a:lnTo>
                    <a:pt x="70" y="0"/>
                  </a:lnTo>
                  <a:lnTo>
                    <a:pt x="80" y="0"/>
                  </a:lnTo>
                  <a:lnTo>
                    <a:pt x="92" y="0"/>
                  </a:lnTo>
                  <a:lnTo>
                    <a:pt x="106" y="0"/>
                  </a:lnTo>
                  <a:lnTo>
                    <a:pt x="119" y="1"/>
                  </a:lnTo>
                  <a:lnTo>
                    <a:pt x="131" y="2"/>
                  </a:lnTo>
                  <a:lnTo>
                    <a:pt x="143" y="3"/>
                  </a:lnTo>
                  <a:lnTo>
                    <a:pt x="152" y="5"/>
                  </a:lnTo>
                  <a:lnTo>
                    <a:pt x="158" y="5"/>
                  </a:lnTo>
                  <a:lnTo>
                    <a:pt x="147" y="14"/>
                  </a:lnTo>
                  <a:lnTo>
                    <a:pt x="129" y="25"/>
                  </a:lnTo>
                  <a:lnTo>
                    <a:pt x="104" y="39"/>
                  </a:lnTo>
                  <a:lnTo>
                    <a:pt x="80" y="56"/>
                  </a:lnTo>
                  <a:lnTo>
                    <a:pt x="54" y="72"/>
                  </a:lnTo>
                  <a:lnTo>
                    <a:pt x="30" y="86"/>
                  </a:lnTo>
                  <a:lnTo>
                    <a:pt x="12" y="98"/>
                  </a:lnTo>
                  <a:lnTo>
                    <a:pt x="0" y="107"/>
                  </a:lnTo>
                  <a:close/>
                </a:path>
              </a:pathLst>
            </a:custGeom>
            <a:noFill/>
            <a:ln w="9525">
              <a:noFill/>
              <a:round/>
              <a:headEnd/>
              <a:tailEnd/>
            </a:ln>
          </p:spPr>
          <p:txBody>
            <a:bodyPr/>
            <a:lstStyle/>
            <a:p>
              <a:endParaRPr lang="en-US"/>
            </a:p>
          </p:txBody>
        </p:sp>
        <p:sp>
          <p:nvSpPr>
            <p:cNvPr id="7229" name="Freeform 125"/>
            <p:cNvSpPr>
              <a:spLocks/>
            </p:cNvSpPr>
            <p:nvPr/>
          </p:nvSpPr>
          <p:spPr bwMode="auto">
            <a:xfrm>
              <a:off x="3571" y="1992"/>
              <a:ext cx="285" cy="220"/>
            </a:xfrm>
            <a:custGeom>
              <a:avLst/>
              <a:gdLst>
                <a:gd name="T0" fmla="*/ 0 w 1143"/>
                <a:gd name="T1" fmla="*/ 207 h 879"/>
                <a:gd name="T2" fmla="*/ 645 w 1143"/>
                <a:gd name="T3" fmla="*/ 0 h 879"/>
                <a:gd name="T4" fmla="*/ 1143 w 1143"/>
                <a:gd name="T5" fmla="*/ 77 h 879"/>
                <a:gd name="T6" fmla="*/ 1131 w 1143"/>
                <a:gd name="T7" fmla="*/ 532 h 879"/>
                <a:gd name="T8" fmla="*/ 584 w 1143"/>
                <a:gd name="T9" fmla="*/ 879 h 879"/>
                <a:gd name="T10" fmla="*/ 23 w 1143"/>
                <a:gd name="T11" fmla="*/ 689 h 879"/>
                <a:gd name="T12" fmla="*/ 0 w 1143"/>
                <a:gd name="T13" fmla="*/ 207 h 879"/>
                <a:gd name="T14" fmla="*/ 0 60000 65536"/>
                <a:gd name="T15" fmla="*/ 0 60000 65536"/>
                <a:gd name="T16" fmla="*/ 0 60000 65536"/>
                <a:gd name="T17" fmla="*/ 0 60000 65536"/>
                <a:gd name="T18" fmla="*/ 0 60000 65536"/>
                <a:gd name="T19" fmla="*/ 0 60000 65536"/>
                <a:gd name="T20" fmla="*/ 0 60000 65536"/>
                <a:gd name="T21" fmla="*/ 0 w 1143"/>
                <a:gd name="T22" fmla="*/ 0 h 879"/>
                <a:gd name="T23" fmla="*/ 1143 w 1143"/>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3" h="879">
                  <a:moveTo>
                    <a:pt x="0" y="207"/>
                  </a:moveTo>
                  <a:lnTo>
                    <a:pt x="645" y="0"/>
                  </a:lnTo>
                  <a:lnTo>
                    <a:pt x="1143" y="77"/>
                  </a:lnTo>
                  <a:lnTo>
                    <a:pt x="1131" y="532"/>
                  </a:lnTo>
                  <a:lnTo>
                    <a:pt x="584" y="879"/>
                  </a:lnTo>
                  <a:lnTo>
                    <a:pt x="23" y="689"/>
                  </a:lnTo>
                  <a:lnTo>
                    <a:pt x="0" y="207"/>
                  </a:lnTo>
                  <a:close/>
                </a:path>
              </a:pathLst>
            </a:custGeom>
            <a:noFill/>
            <a:ln w="9525">
              <a:noFill/>
              <a:round/>
              <a:headEnd/>
              <a:tailEnd/>
            </a:ln>
          </p:spPr>
          <p:txBody>
            <a:bodyPr/>
            <a:lstStyle/>
            <a:p>
              <a:endParaRPr lang="en-US"/>
            </a:p>
          </p:txBody>
        </p:sp>
        <p:sp>
          <p:nvSpPr>
            <p:cNvPr id="7230" name="Freeform 126"/>
            <p:cNvSpPr>
              <a:spLocks/>
            </p:cNvSpPr>
            <p:nvPr/>
          </p:nvSpPr>
          <p:spPr bwMode="auto">
            <a:xfrm>
              <a:off x="3721" y="2027"/>
              <a:ext cx="125" cy="168"/>
            </a:xfrm>
            <a:custGeom>
              <a:avLst/>
              <a:gdLst>
                <a:gd name="T0" fmla="*/ 0 w 497"/>
                <a:gd name="T1" fmla="*/ 228 h 673"/>
                <a:gd name="T2" fmla="*/ 497 w 497"/>
                <a:gd name="T3" fmla="*/ 0 h 673"/>
                <a:gd name="T4" fmla="*/ 483 w 497"/>
                <a:gd name="T5" fmla="*/ 372 h 673"/>
                <a:gd name="T6" fmla="*/ 4 w 497"/>
                <a:gd name="T7" fmla="*/ 673 h 673"/>
                <a:gd name="T8" fmla="*/ 0 w 497"/>
                <a:gd name="T9" fmla="*/ 228 h 673"/>
                <a:gd name="T10" fmla="*/ 0 60000 65536"/>
                <a:gd name="T11" fmla="*/ 0 60000 65536"/>
                <a:gd name="T12" fmla="*/ 0 60000 65536"/>
                <a:gd name="T13" fmla="*/ 0 60000 65536"/>
                <a:gd name="T14" fmla="*/ 0 60000 65536"/>
                <a:gd name="T15" fmla="*/ 0 w 497"/>
                <a:gd name="T16" fmla="*/ 0 h 673"/>
                <a:gd name="T17" fmla="*/ 497 w 497"/>
                <a:gd name="T18" fmla="*/ 673 h 673"/>
              </a:gdLst>
              <a:ahLst/>
              <a:cxnLst>
                <a:cxn ang="T10">
                  <a:pos x="T0" y="T1"/>
                </a:cxn>
                <a:cxn ang="T11">
                  <a:pos x="T2" y="T3"/>
                </a:cxn>
                <a:cxn ang="T12">
                  <a:pos x="T4" y="T5"/>
                </a:cxn>
                <a:cxn ang="T13">
                  <a:pos x="T6" y="T7"/>
                </a:cxn>
                <a:cxn ang="T14">
                  <a:pos x="T8" y="T9"/>
                </a:cxn>
              </a:cxnLst>
              <a:rect l="T15" t="T16" r="T17" b="T18"/>
              <a:pathLst>
                <a:path w="497" h="673">
                  <a:moveTo>
                    <a:pt x="0" y="228"/>
                  </a:moveTo>
                  <a:lnTo>
                    <a:pt x="497" y="0"/>
                  </a:lnTo>
                  <a:lnTo>
                    <a:pt x="483" y="372"/>
                  </a:lnTo>
                  <a:lnTo>
                    <a:pt x="4" y="673"/>
                  </a:lnTo>
                  <a:lnTo>
                    <a:pt x="0" y="228"/>
                  </a:lnTo>
                  <a:close/>
                </a:path>
              </a:pathLst>
            </a:custGeom>
            <a:noFill/>
            <a:ln w="9525">
              <a:noFill/>
              <a:round/>
              <a:headEnd/>
              <a:tailEnd/>
            </a:ln>
          </p:spPr>
          <p:txBody>
            <a:bodyPr/>
            <a:lstStyle/>
            <a:p>
              <a:endParaRPr lang="en-US"/>
            </a:p>
          </p:txBody>
        </p:sp>
        <p:sp>
          <p:nvSpPr>
            <p:cNvPr id="7231" name="Freeform 127"/>
            <p:cNvSpPr>
              <a:spLocks/>
            </p:cNvSpPr>
            <p:nvPr/>
          </p:nvSpPr>
          <p:spPr bwMode="auto">
            <a:xfrm>
              <a:off x="3583" y="2055"/>
              <a:ext cx="127" cy="143"/>
            </a:xfrm>
            <a:custGeom>
              <a:avLst/>
              <a:gdLst>
                <a:gd name="T0" fmla="*/ 0 w 507"/>
                <a:gd name="T1" fmla="*/ 0 h 569"/>
                <a:gd name="T2" fmla="*/ 501 w 507"/>
                <a:gd name="T3" fmla="*/ 119 h 569"/>
                <a:gd name="T4" fmla="*/ 507 w 507"/>
                <a:gd name="T5" fmla="*/ 569 h 569"/>
                <a:gd name="T6" fmla="*/ 18 w 507"/>
                <a:gd name="T7" fmla="*/ 412 h 569"/>
                <a:gd name="T8" fmla="*/ 0 w 507"/>
                <a:gd name="T9" fmla="*/ 0 h 569"/>
                <a:gd name="T10" fmla="*/ 0 60000 65536"/>
                <a:gd name="T11" fmla="*/ 0 60000 65536"/>
                <a:gd name="T12" fmla="*/ 0 60000 65536"/>
                <a:gd name="T13" fmla="*/ 0 60000 65536"/>
                <a:gd name="T14" fmla="*/ 0 60000 65536"/>
                <a:gd name="T15" fmla="*/ 0 w 507"/>
                <a:gd name="T16" fmla="*/ 0 h 569"/>
                <a:gd name="T17" fmla="*/ 507 w 507"/>
                <a:gd name="T18" fmla="*/ 569 h 569"/>
              </a:gdLst>
              <a:ahLst/>
              <a:cxnLst>
                <a:cxn ang="T10">
                  <a:pos x="T0" y="T1"/>
                </a:cxn>
                <a:cxn ang="T11">
                  <a:pos x="T2" y="T3"/>
                </a:cxn>
                <a:cxn ang="T12">
                  <a:pos x="T4" y="T5"/>
                </a:cxn>
                <a:cxn ang="T13">
                  <a:pos x="T6" y="T7"/>
                </a:cxn>
                <a:cxn ang="T14">
                  <a:pos x="T8" y="T9"/>
                </a:cxn>
              </a:cxnLst>
              <a:rect l="T15" t="T16" r="T17" b="T18"/>
              <a:pathLst>
                <a:path w="507" h="569">
                  <a:moveTo>
                    <a:pt x="0" y="0"/>
                  </a:moveTo>
                  <a:lnTo>
                    <a:pt x="501" y="119"/>
                  </a:lnTo>
                  <a:lnTo>
                    <a:pt x="507" y="569"/>
                  </a:lnTo>
                  <a:lnTo>
                    <a:pt x="18" y="412"/>
                  </a:lnTo>
                  <a:lnTo>
                    <a:pt x="0" y="0"/>
                  </a:lnTo>
                  <a:close/>
                </a:path>
              </a:pathLst>
            </a:custGeom>
            <a:noFill/>
            <a:ln w="9525">
              <a:noFill/>
              <a:round/>
              <a:headEnd/>
              <a:tailEnd/>
            </a:ln>
          </p:spPr>
          <p:txBody>
            <a:bodyPr/>
            <a:lstStyle/>
            <a:p>
              <a:endParaRPr lang="en-US"/>
            </a:p>
          </p:txBody>
        </p:sp>
        <p:sp>
          <p:nvSpPr>
            <p:cNvPr id="7232" name="Freeform 128"/>
            <p:cNvSpPr>
              <a:spLocks/>
            </p:cNvSpPr>
            <p:nvPr/>
          </p:nvSpPr>
          <p:spPr bwMode="auto">
            <a:xfrm>
              <a:off x="3592" y="2003"/>
              <a:ext cx="137" cy="71"/>
            </a:xfrm>
            <a:custGeom>
              <a:avLst/>
              <a:gdLst>
                <a:gd name="T0" fmla="*/ 0 w 546"/>
                <a:gd name="T1" fmla="*/ 174 h 287"/>
                <a:gd name="T2" fmla="*/ 546 w 546"/>
                <a:gd name="T3" fmla="*/ 0 h 287"/>
                <a:gd name="T4" fmla="*/ 541 w 546"/>
                <a:gd name="T5" fmla="*/ 262 h 287"/>
                <a:gd name="T6" fmla="*/ 490 w 546"/>
                <a:gd name="T7" fmla="*/ 287 h 287"/>
                <a:gd name="T8" fmla="*/ 0 w 546"/>
                <a:gd name="T9" fmla="*/ 174 h 287"/>
                <a:gd name="T10" fmla="*/ 0 60000 65536"/>
                <a:gd name="T11" fmla="*/ 0 60000 65536"/>
                <a:gd name="T12" fmla="*/ 0 60000 65536"/>
                <a:gd name="T13" fmla="*/ 0 60000 65536"/>
                <a:gd name="T14" fmla="*/ 0 60000 65536"/>
                <a:gd name="T15" fmla="*/ 0 w 546"/>
                <a:gd name="T16" fmla="*/ 0 h 287"/>
                <a:gd name="T17" fmla="*/ 546 w 546"/>
                <a:gd name="T18" fmla="*/ 287 h 287"/>
              </a:gdLst>
              <a:ahLst/>
              <a:cxnLst>
                <a:cxn ang="T10">
                  <a:pos x="T0" y="T1"/>
                </a:cxn>
                <a:cxn ang="T11">
                  <a:pos x="T2" y="T3"/>
                </a:cxn>
                <a:cxn ang="T12">
                  <a:pos x="T4" y="T5"/>
                </a:cxn>
                <a:cxn ang="T13">
                  <a:pos x="T6" y="T7"/>
                </a:cxn>
                <a:cxn ang="T14">
                  <a:pos x="T8" y="T9"/>
                </a:cxn>
              </a:cxnLst>
              <a:rect l="T15" t="T16" r="T17" b="T18"/>
              <a:pathLst>
                <a:path w="546" h="287">
                  <a:moveTo>
                    <a:pt x="0" y="174"/>
                  </a:moveTo>
                  <a:lnTo>
                    <a:pt x="546" y="0"/>
                  </a:lnTo>
                  <a:lnTo>
                    <a:pt x="541" y="262"/>
                  </a:lnTo>
                  <a:lnTo>
                    <a:pt x="490" y="287"/>
                  </a:lnTo>
                  <a:lnTo>
                    <a:pt x="0" y="174"/>
                  </a:lnTo>
                  <a:close/>
                </a:path>
              </a:pathLst>
            </a:custGeom>
            <a:noFill/>
            <a:ln w="9525">
              <a:noFill/>
              <a:round/>
              <a:headEnd/>
              <a:tailEnd/>
            </a:ln>
          </p:spPr>
          <p:txBody>
            <a:bodyPr/>
            <a:lstStyle/>
            <a:p>
              <a:endParaRPr lang="en-US"/>
            </a:p>
          </p:txBody>
        </p:sp>
        <p:sp>
          <p:nvSpPr>
            <p:cNvPr id="7233" name="Freeform 129"/>
            <p:cNvSpPr>
              <a:spLocks/>
            </p:cNvSpPr>
            <p:nvPr/>
          </p:nvSpPr>
          <p:spPr bwMode="auto">
            <a:xfrm>
              <a:off x="3784" y="2028"/>
              <a:ext cx="24" cy="7"/>
            </a:xfrm>
            <a:custGeom>
              <a:avLst/>
              <a:gdLst>
                <a:gd name="T0" fmla="*/ 59 w 93"/>
                <a:gd name="T1" fmla="*/ 31 h 31"/>
                <a:gd name="T2" fmla="*/ 93 w 93"/>
                <a:gd name="T3" fmla="*/ 16 h 31"/>
                <a:gd name="T4" fmla="*/ 82 w 93"/>
                <a:gd name="T5" fmla="*/ 13 h 31"/>
                <a:gd name="T6" fmla="*/ 69 w 93"/>
                <a:gd name="T7" fmla="*/ 11 h 31"/>
                <a:gd name="T8" fmla="*/ 55 w 93"/>
                <a:gd name="T9" fmla="*/ 7 h 31"/>
                <a:gd name="T10" fmla="*/ 39 w 93"/>
                <a:gd name="T11" fmla="*/ 4 h 31"/>
                <a:gd name="T12" fmla="*/ 27 w 93"/>
                <a:gd name="T13" fmla="*/ 2 h 31"/>
                <a:gd name="T14" fmla="*/ 15 w 93"/>
                <a:gd name="T15" fmla="*/ 0 h 31"/>
                <a:gd name="T16" fmla="*/ 6 w 93"/>
                <a:gd name="T17" fmla="*/ 2 h 31"/>
                <a:gd name="T18" fmla="*/ 1 w 93"/>
                <a:gd name="T19" fmla="*/ 5 h 31"/>
                <a:gd name="T20" fmla="*/ 0 w 93"/>
                <a:gd name="T21" fmla="*/ 9 h 31"/>
                <a:gd name="T22" fmla="*/ 2 w 93"/>
                <a:gd name="T23" fmla="*/ 13 h 31"/>
                <a:gd name="T24" fmla="*/ 7 w 93"/>
                <a:gd name="T25" fmla="*/ 17 h 31"/>
                <a:gd name="T26" fmla="*/ 15 w 93"/>
                <a:gd name="T27" fmla="*/ 20 h 31"/>
                <a:gd name="T28" fmla="*/ 24 w 93"/>
                <a:gd name="T29" fmla="*/ 22 h 31"/>
                <a:gd name="T30" fmla="*/ 34 w 93"/>
                <a:gd name="T31" fmla="*/ 26 h 31"/>
                <a:gd name="T32" fmla="*/ 46 w 93"/>
                <a:gd name="T33" fmla="*/ 29 h 31"/>
                <a:gd name="T34" fmla="*/ 59 w 93"/>
                <a:gd name="T35" fmla="*/ 3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31"/>
                <a:gd name="T56" fmla="*/ 93 w 9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31">
                  <a:moveTo>
                    <a:pt x="59" y="31"/>
                  </a:moveTo>
                  <a:lnTo>
                    <a:pt x="93" y="16"/>
                  </a:lnTo>
                  <a:lnTo>
                    <a:pt x="82" y="13"/>
                  </a:lnTo>
                  <a:lnTo>
                    <a:pt x="69" y="11"/>
                  </a:lnTo>
                  <a:lnTo>
                    <a:pt x="55" y="7"/>
                  </a:lnTo>
                  <a:lnTo>
                    <a:pt x="39" y="4"/>
                  </a:lnTo>
                  <a:lnTo>
                    <a:pt x="27" y="2"/>
                  </a:lnTo>
                  <a:lnTo>
                    <a:pt x="15" y="0"/>
                  </a:lnTo>
                  <a:lnTo>
                    <a:pt x="6" y="2"/>
                  </a:lnTo>
                  <a:lnTo>
                    <a:pt x="1" y="5"/>
                  </a:lnTo>
                  <a:lnTo>
                    <a:pt x="0" y="9"/>
                  </a:lnTo>
                  <a:lnTo>
                    <a:pt x="2" y="13"/>
                  </a:lnTo>
                  <a:lnTo>
                    <a:pt x="7" y="17"/>
                  </a:lnTo>
                  <a:lnTo>
                    <a:pt x="15" y="20"/>
                  </a:lnTo>
                  <a:lnTo>
                    <a:pt x="24" y="22"/>
                  </a:lnTo>
                  <a:lnTo>
                    <a:pt x="34" y="26"/>
                  </a:lnTo>
                  <a:lnTo>
                    <a:pt x="46" y="29"/>
                  </a:lnTo>
                  <a:lnTo>
                    <a:pt x="59" y="31"/>
                  </a:lnTo>
                  <a:close/>
                </a:path>
              </a:pathLst>
            </a:custGeom>
            <a:noFill/>
            <a:ln w="9525">
              <a:noFill/>
              <a:round/>
              <a:headEnd/>
              <a:tailEnd/>
            </a:ln>
          </p:spPr>
          <p:txBody>
            <a:bodyPr/>
            <a:lstStyle/>
            <a:p>
              <a:endParaRPr lang="en-US"/>
            </a:p>
          </p:txBody>
        </p:sp>
        <p:sp>
          <p:nvSpPr>
            <p:cNvPr id="7234" name="Freeform 130"/>
            <p:cNvSpPr>
              <a:spLocks/>
            </p:cNvSpPr>
            <p:nvPr/>
          </p:nvSpPr>
          <p:spPr bwMode="auto">
            <a:xfrm>
              <a:off x="3739" y="2002"/>
              <a:ext cx="97" cy="61"/>
            </a:xfrm>
            <a:custGeom>
              <a:avLst/>
              <a:gdLst>
                <a:gd name="T0" fmla="*/ 315 w 390"/>
                <a:gd name="T1" fmla="*/ 99 h 245"/>
                <a:gd name="T2" fmla="*/ 390 w 390"/>
                <a:gd name="T3" fmla="*/ 66 h 245"/>
                <a:gd name="T4" fmla="*/ 4 w 390"/>
                <a:gd name="T5" fmla="*/ 0 h 245"/>
                <a:gd name="T6" fmla="*/ 0 w 390"/>
                <a:gd name="T7" fmla="*/ 245 h 245"/>
                <a:gd name="T8" fmla="*/ 215 w 390"/>
                <a:gd name="T9" fmla="*/ 146 h 245"/>
                <a:gd name="T10" fmla="*/ 199 w 390"/>
                <a:gd name="T11" fmla="*/ 142 h 245"/>
                <a:gd name="T12" fmla="*/ 184 w 390"/>
                <a:gd name="T13" fmla="*/ 138 h 245"/>
                <a:gd name="T14" fmla="*/ 170 w 390"/>
                <a:gd name="T15" fmla="*/ 133 h 245"/>
                <a:gd name="T16" fmla="*/ 158 w 390"/>
                <a:gd name="T17" fmla="*/ 126 h 245"/>
                <a:gd name="T18" fmla="*/ 148 w 390"/>
                <a:gd name="T19" fmla="*/ 120 h 245"/>
                <a:gd name="T20" fmla="*/ 143 w 390"/>
                <a:gd name="T21" fmla="*/ 112 h 245"/>
                <a:gd name="T22" fmla="*/ 141 w 390"/>
                <a:gd name="T23" fmla="*/ 103 h 245"/>
                <a:gd name="T24" fmla="*/ 145 w 390"/>
                <a:gd name="T25" fmla="*/ 93 h 245"/>
                <a:gd name="T26" fmla="*/ 156 w 390"/>
                <a:gd name="T27" fmla="*/ 84 h 245"/>
                <a:gd name="T28" fmla="*/ 174 w 390"/>
                <a:gd name="T29" fmla="*/ 80 h 245"/>
                <a:gd name="T30" fmla="*/ 197 w 390"/>
                <a:gd name="T31" fmla="*/ 80 h 245"/>
                <a:gd name="T32" fmla="*/ 222 w 390"/>
                <a:gd name="T33" fmla="*/ 83 h 245"/>
                <a:gd name="T34" fmla="*/ 248 w 390"/>
                <a:gd name="T35" fmla="*/ 87 h 245"/>
                <a:gd name="T36" fmla="*/ 274 w 390"/>
                <a:gd name="T37" fmla="*/ 92 h 245"/>
                <a:gd name="T38" fmla="*/ 297 w 390"/>
                <a:gd name="T39" fmla="*/ 97 h 245"/>
                <a:gd name="T40" fmla="*/ 315 w 390"/>
                <a:gd name="T41" fmla="*/ 99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0"/>
                <a:gd name="T64" fmla="*/ 0 h 245"/>
                <a:gd name="T65" fmla="*/ 390 w 39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0" h="245">
                  <a:moveTo>
                    <a:pt x="315" y="99"/>
                  </a:moveTo>
                  <a:lnTo>
                    <a:pt x="390" y="66"/>
                  </a:lnTo>
                  <a:lnTo>
                    <a:pt x="4" y="0"/>
                  </a:lnTo>
                  <a:lnTo>
                    <a:pt x="0" y="245"/>
                  </a:lnTo>
                  <a:lnTo>
                    <a:pt x="215" y="146"/>
                  </a:lnTo>
                  <a:lnTo>
                    <a:pt x="199" y="142"/>
                  </a:lnTo>
                  <a:lnTo>
                    <a:pt x="184" y="138"/>
                  </a:lnTo>
                  <a:lnTo>
                    <a:pt x="170" y="133"/>
                  </a:lnTo>
                  <a:lnTo>
                    <a:pt x="158" y="126"/>
                  </a:lnTo>
                  <a:lnTo>
                    <a:pt x="148" y="120"/>
                  </a:lnTo>
                  <a:lnTo>
                    <a:pt x="143" y="112"/>
                  </a:lnTo>
                  <a:lnTo>
                    <a:pt x="141" y="103"/>
                  </a:lnTo>
                  <a:lnTo>
                    <a:pt x="145" y="93"/>
                  </a:lnTo>
                  <a:lnTo>
                    <a:pt x="156" y="84"/>
                  </a:lnTo>
                  <a:lnTo>
                    <a:pt x="174" y="80"/>
                  </a:lnTo>
                  <a:lnTo>
                    <a:pt x="197" y="80"/>
                  </a:lnTo>
                  <a:lnTo>
                    <a:pt x="222" y="83"/>
                  </a:lnTo>
                  <a:lnTo>
                    <a:pt x="248" y="87"/>
                  </a:lnTo>
                  <a:lnTo>
                    <a:pt x="274" y="92"/>
                  </a:lnTo>
                  <a:lnTo>
                    <a:pt x="297" y="97"/>
                  </a:lnTo>
                  <a:lnTo>
                    <a:pt x="315" y="99"/>
                  </a:lnTo>
                  <a:close/>
                </a:path>
              </a:pathLst>
            </a:custGeom>
            <a:noFill/>
            <a:ln w="9525">
              <a:noFill/>
              <a:round/>
              <a:headEnd/>
              <a:tailEnd/>
            </a:ln>
          </p:spPr>
          <p:txBody>
            <a:bodyPr/>
            <a:lstStyle/>
            <a:p>
              <a:endParaRPr lang="en-US"/>
            </a:p>
          </p:txBody>
        </p:sp>
        <p:sp>
          <p:nvSpPr>
            <p:cNvPr id="7235" name="Freeform 131"/>
            <p:cNvSpPr>
              <a:spLocks/>
            </p:cNvSpPr>
            <p:nvPr/>
          </p:nvSpPr>
          <p:spPr bwMode="auto">
            <a:xfrm>
              <a:off x="3611" y="2076"/>
              <a:ext cx="63" cy="32"/>
            </a:xfrm>
            <a:custGeom>
              <a:avLst/>
              <a:gdLst>
                <a:gd name="T0" fmla="*/ 243 w 251"/>
                <a:gd name="T1" fmla="*/ 111 h 129"/>
                <a:gd name="T2" fmla="*/ 225 w 251"/>
                <a:gd name="T3" fmla="*/ 125 h 129"/>
                <a:gd name="T4" fmla="*/ 202 w 251"/>
                <a:gd name="T5" fmla="*/ 129 h 129"/>
                <a:gd name="T6" fmla="*/ 177 w 251"/>
                <a:gd name="T7" fmla="*/ 125 h 129"/>
                <a:gd name="T8" fmla="*/ 153 w 251"/>
                <a:gd name="T9" fmla="*/ 119 h 129"/>
                <a:gd name="T10" fmla="*/ 116 w 251"/>
                <a:gd name="T11" fmla="*/ 108 h 129"/>
                <a:gd name="T12" fmla="*/ 73 w 251"/>
                <a:gd name="T13" fmla="*/ 98 h 129"/>
                <a:gd name="T14" fmla="*/ 40 w 251"/>
                <a:gd name="T15" fmla="*/ 89 h 129"/>
                <a:gd name="T16" fmla="*/ 17 w 251"/>
                <a:gd name="T17" fmla="*/ 80 h 129"/>
                <a:gd name="T18" fmla="*/ 0 w 251"/>
                <a:gd name="T19" fmla="*/ 52 h 129"/>
                <a:gd name="T20" fmla="*/ 3 w 251"/>
                <a:gd name="T21" fmla="*/ 21 h 129"/>
                <a:gd name="T22" fmla="*/ 15 w 251"/>
                <a:gd name="T23" fmla="*/ 8 h 129"/>
                <a:gd name="T24" fmla="*/ 35 w 251"/>
                <a:gd name="T25" fmla="*/ 2 h 129"/>
                <a:gd name="T26" fmla="*/ 58 w 251"/>
                <a:gd name="T27" fmla="*/ 2 h 129"/>
                <a:gd name="T28" fmla="*/ 82 w 251"/>
                <a:gd name="T29" fmla="*/ 7 h 129"/>
                <a:gd name="T30" fmla="*/ 116 w 251"/>
                <a:gd name="T31" fmla="*/ 16 h 129"/>
                <a:gd name="T32" fmla="*/ 152 w 251"/>
                <a:gd name="T33" fmla="*/ 25 h 129"/>
                <a:gd name="T34" fmla="*/ 184 w 251"/>
                <a:gd name="T35" fmla="*/ 34 h 129"/>
                <a:gd name="T36" fmla="*/ 206 w 251"/>
                <a:gd name="T37" fmla="*/ 40 h 129"/>
                <a:gd name="T38" fmla="*/ 227 w 251"/>
                <a:gd name="T39" fmla="*/ 49 h 129"/>
                <a:gd name="T40" fmla="*/ 244 w 251"/>
                <a:gd name="T41" fmla="*/ 63 h 129"/>
                <a:gd name="T42" fmla="*/ 251 w 251"/>
                <a:gd name="T43" fmla="*/ 84 h 129"/>
                <a:gd name="T44" fmla="*/ 215 w 251"/>
                <a:gd name="T45" fmla="*/ 90 h 129"/>
                <a:gd name="T46" fmla="*/ 209 w 251"/>
                <a:gd name="T47" fmla="*/ 74 h 129"/>
                <a:gd name="T48" fmla="*/ 194 w 251"/>
                <a:gd name="T49" fmla="*/ 66 h 129"/>
                <a:gd name="T50" fmla="*/ 170 w 251"/>
                <a:gd name="T51" fmla="*/ 59 h 129"/>
                <a:gd name="T52" fmla="*/ 127 w 251"/>
                <a:gd name="T53" fmla="*/ 48 h 129"/>
                <a:gd name="T54" fmla="*/ 84 w 251"/>
                <a:gd name="T55" fmla="*/ 36 h 129"/>
                <a:gd name="T56" fmla="*/ 59 w 251"/>
                <a:gd name="T57" fmla="*/ 30 h 129"/>
                <a:gd name="T58" fmla="*/ 41 w 251"/>
                <a:gd name="T59" fmla="*/ 30 h 129"/>
                <a:gd name="T60" fmla="*/ 31 w 251"/>
                <a:gd name="T61" fmla="*/ 41 h 129"/>
                <a:gd name="T62" fmla="*/ 33 w 251"/>
                <a:gd name="T63" fmla="*/ 56 h 129"/>
                <a:gd name="T64" fmla="*/ 42 w 251"/>
                <a:gd name="T65" fmla="*/ 63 h 129"/>
                <a:gd name="T66" fmla="*/ 66 w 251"/>
                <a:gd name="T67" fmla="*/ 70 h 129"/>
                <a:gd name="T68" fmla="*/ 110 w 251"/>
                <a:gd name="T69" fmla="*/ 81 h 129"/>
                <a:gd name="T70" fmla="*/ 155 w 251"/>
                <a:gd name="T71" fmla="*/ 93 h 129"/>
                <a:gd name="T72" fmla="*/ 181 w 251"/>
                <a:gd name="T73" fmla="*/ 99 h 129"/>
                <a:gd name="T74" fmla="*/ 200 w 251"/>
                <a:gd name="T75" fmla="*/ 102 h 129"/>
                <a:gd name="T76" fmla="*/ 215 w 251"/>
                <a:gd name="T77" fmla="*/ 90 h 1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1"/>
                <a:gd name="T118" fmla="*/ 0 h 129"/>
                <a:gd name="T119" fmla="*/ 251 w 251"/>
                <a:gd name="T120" fmla="*/ 129 h 1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1" h="129">
                  <a:moveTo>
                    <a:pt x="248" y="98"/>
                  </a:moveTo>
                  <a:lnTo>
                    <a:pt x="243" y="111"/>
                  </a:lnTo>
                  <a:lnTo>
                    <a:pt x="234" y="120"/>
                  </a:lnTo>
                  <a:lnTo>
                    <a:pt x="225" y="125"/>
                  </a:lnTo>
                  <a:lnTo>
                    <a:pt x="213" y="128"/>
                  </a:lnTo>
                  <a:lnTo>
                    <a:pt x="202" y="129"/>
                  </a:lnTo>
                  <a:lnTo>
                    <a:pt x="189" y="128"/>
                  </a:lnTo>
                  <a:lnTo>
                    <a:pt x="177" y="125"/>
                  </a:lnTo>
                  <a:lnTo>
                    <a:pt x="166" y="122"/>
                  </a:lnTo>
                  <a:lnTo>
                    <a:pt x="153" y="119"/>
                  </a:lnTo>
                  <a:lnTo>
                    <a:pt x="135" y="113"/>
                  </a:lnTo>
                  <a:lnTo>
                    <a:pt x="116" y="108"/>
                  </a:lnTo>
                  <a:lnTo>
                    <a:pt x="94" y="103"/>
                  </a:lnTo>
                  <a:lnTo>
                    <a:pt x="73" y="98"/>
                  </a:lnTo>
                  <a:lnTo>
                    <a:pt x="55" y="93"/>
                  </a:lnTo>
                  <a:lnTo>
                    <a:pt x="40" y="89"/>
                  </a:lnTo>
                  <a:lnTo>
                    <a:pt x="30" y="86"/>
                  </a:lnTo>
                  <a:lnTo>
                    <a:pt x="17" y="80"/>
                  </a:lnTo>
                  <a:lnTo>
                    <a:pt x="5" y="68"/>
                  </a:lnTo>
                  <a:lnTo>
                    <a:pt x="0" y="52"/>
                  </a:lnTo>
                  <a:lnTo>
                    <a:pt x="0" y="31"/>
                  </a:lnTo>
                  <a:lnTo>
                    <a:pt x="3" y="21"/>
                  </a:lnTo>
                  <a:lnTo>
                    <a:pt x="8" y="13"/>
                  </a:lnTo>
                  <a:lnTo>
                    <a:pt x="15" y="8"/>
                  </a:lnTo>
                  <a:lnTo>
                    <a:pt x="24" y="3"/>
                  </a:lnTo>
                  <a:lnTo>
                    <a:pt x="35" y="2"/>
                  </a:lnTo>
                  <a:lnTo>
                    <a:pt x="46" y="0"/>
                  </a:lnTo>
                  <a:lnTo>
                    <a:pt x="58" y="2"/>
                  </a:lnTo>
                  <a:lnTo>
                    <a:pt x="69" y="3"/>
                  </a:lnTo>
                  <a:lnTo>
                    <a:pt x="82" y="7"/>
                  </a:lnTo>
                  <a:lnTo>
                    <a:pt x="98" y="11"/>
                  </a:lnTo>
                  <a:lnTo>
                    <a:pt x="116" y="16"/>
                  </a:lnTo>
                  <a:lnTo>
                    <a:pt x="134" y="20"/>
                  </a:lnTo>
                  <a:lnTo>
                    <a:pt x="152" y="25"/>
                  </a:lnTo>
                  <a:lnTo>
                    <a:pt x="168" y="30"/>
                  </a:lnTo>
                  <a:lnTo>
                    <a:pt x="184" y="34"/>
                  </a:lnTo>
                  <a:lnTo>
                    <a:pt x="195" y="38"/>
                  </a:lnTo>
                  <a:lnTo>
                    <a:pt x="206" y="40"/>
                  </a:lnTo>
                  <a:lnTo>
                    <a:pt x="217" y="44"/>
                  </a:lnTo>
                  <a:lnTo>
                    <a:pt x="227" y="49"/>
                  </a:lnTo>
                  <a:lnTo>
                    <a:pt x="236" y="56"/>
                  </a:lnTo>
                  <a:lnTo>
                    <a:pt x="244" y="63"/>
                  </a:lnTo>
                  <a:lnTo>
                    <a:pt x="248" y="72"/>
                  </a:lnTo>
                  <a:lnTo>
                    <a:pt x="251" y="84"/>
                  </a:lnTo>
                  <a:lnTo>
                    <a:pt x="248" y="98"/>
                  </a:lnTo>
                  <a:lnTo>
                    <a:pt x="215" y="90"/>
                  </a:lnTo>
                  <a:lnTo>
                    <a:pt x="215" y="80"/>
                  </a:lnTo>
                  <a:lnTo>
                    <a:pt x="209" y="74"/>
                  </a:lnTo>
                  <a:lnTo>
                    <a:pt x="202" y="68"/>
                  </a:lnTo>
                  <a:lnTo>
                    <a:pt x="194" y="66"/>
                  </a:lnTo>
                  <a:lnTo>
                    <a:pt x="185" y="63"/>
                  </a:lnTo>
                  <a:lnTo>
                    <a:pt x="170" y="59"/>
                  </a:lnTo>
                  <a:lnTo>
                    <a:pt x="149" y="54"/>
                  </a:lnTo>
                  <a:lnTo>
                    <a:pt x="127" y="48"/>
                  </a:lnTo>
                  <a:lnTo>
                    <a:pt x="104" y="41"/>
                  </a:lnTo>
                  <a:lnTo>
                    <a:pt x="84" y="36"/>
                  </a:lnTo>
                  <a:lnTo>
                    <a:pt x="68" y="32"/>
                  </a:lnTo>
                  <a:lnTo>
                    <a:pt x="59" y="30"/>
                  </a:lnTo>
                  <a:lnTo>
                    <a:pt x="49" y="29"/>
                  </a:lnTo>
                  <a:lnTo>
                    <a:pt x="41" y="30"/>
                  </a:lnTo>
                  <a:lnTo>
                    <a:pt x="33" y="34"/>
                  </a:lnTo>
                  <a:lnTo>
                    <a:pt x="31" y="41"/>
                  </a:lnTo>
                  <a:lnTo>
                    <a:pt x="31" y="49"/>
                  </a:lnTo>
                  <a:lnTo>
                    <a:pt x="33" y="56"/>
                  </a:lnTo>
                  <a:lnTo>
                    <a:pt x="37" y="61"/>
                  </a:lnTo>
                  <a:lnTo>
                    <a:pt x="42" y="63"/>
                  </a:lnTo>
                  <a:lnTo>
                    <a:pt x="50" y="66"/>
                  </a:lnTo>
                  <a:lnTo>
                    <a:pt x="66" y="70"/>
                  </a:lnTo>
                  <a:lnTo>
                    <a:pt x="86" y="75"/>
                  </a:lnTo>
                  <a:lnTo>
                    <a:pt x="110" y="81"/>
                  </a:lnTo>
                  <a:lnTo>
                    <a:pt x="134" y="88"/>
                  </a:lnTo>
                  <a:lnTo>
                    <a:pt x="155" y="93"/>
                  </a:lnTo>
                  <a:lnTo>
                    <a:pt x="172" y="97"/>
                  </a:lnTo>
                  <a:lnTo>
                    <a:pt x="181" y="99"/>
                  </a:lnTo>
                  <a:lnTo>
                    <a:pt x="191" y="102"/>
                  </a:lnTo>
                  <a:lnTo>
                    <a:pt x="200" y="102"/>
                  </a:lnTo>
                  <a:lnTo>
                    <a:pt x="209" y="99"/>
                  </a:lnTo>
                  <a:lnTo>
                    <a:pt x="215" y="90"/>
                  </a:lnTo>
                  <a:lnTo>
                    <a:pt x="248" y="98"/>
                  </a:lnTo>
                  <a:close/>
                </a:path>
              </a:pathLst>
            </a:custGeom>
            <a:noFill/>
            <a:ln w="9525">
              <a:noFill/>
              <a:round/>
              <a:headEnd/>
              <a:tailEnd/>
            </a:ln>
          </p:spPr>
          <p:txBody>
            <a:bodyPr/>
            <a:lstStyle/>
            <a:p>
              <a:endParaRPr lang="en-US"/>
            </a:p>
          </p:txBody>
        </p:sp>
        <p:sp>
          <p:nvSpPr>
            <p:cNvPr id="7236" name="Freeform 132"/>
            <p:cNvSpPr>
              <a:spLocks/>
            </p:cNvSpPr>
            <p:nvPr/>
          </p:nvSpPr>
          <p:spPr bwMode="auto">
            <a:xfrm>
              <a:off x="3402" y="2134"/>
              <a:ext cx="194" cy="137"/>
            </a:xfrm>
            <a:custGeom>
              <a:avLst/>
              <a:gdLst>
                <a:gd name="T0" fmla="*/ 761 w 778"/>
                <a:gd name="T1" fmla="*/ 268 h 552"/>
                <a:gd name="T2" fmla="*/ 715 w 778"/>
                <a:gd name="T3" fmla="*/ 238 h 552"/>
                <a:gd name="T4" fmla="*/ 653 w 778"/>
                <a:gd name="T5" fmla="*/ 200 h 552"/>
                <a:gd name="T6" fmla="*/ 582 w 778"/>
                <a:gd name="T7" fmla="*/ 156 h 552"/>
                <a:gd name="T8" fmla="*/ 507 w 778"/>
                <a:gd name="T9" fmla="*/ 112 h 552"/>
                <a:gd name="T10" fmla="*/ 431 w 778"/>
                <a:gd name="T11" fmla="*/ 71 h 552"/>
                <a:gd name="T12" fmla="*/ 359 w 778"/>
                <a:gd name="T13" fmla="*/ 35 h 552"/>
                <a:gd name="T14" fmla="*/ 298 w 778"/>
                <a:gd name="T15" fmla="*/ 9 h 552"/>
                <a:gd name="T16" fmla="*/ 261 w 778"/>
                <a:gd name="T17" fmla="*/ 9 h 552"/>
                <a:gd name="T18" fmla="*/ 231 w 778"/>
                <a:gd name="T19" fmla="*/ 31 h 552"/>
                <a:gd name="T20" fmla="*/ 197 w 778"/>
                <a:gd name="T21" fmla="*/ 61 h 552"/>
                <a:gd name="T22" fmla="*/ 158 w 778"/>
                <a:gd name="T23" fmla="*/ 97 h 552"/>
                <a:gd name="T24" fmla="*/ 118 w 778"/>
                <a:gd name="T25" fmla="*/ 135 h 552"/>
                <a:gd name="T26" fmla="*/ 80 w 778"/>
                <a:gd name="T27" fmla="*/ 178 h 552"/>
                <a:gd name="T28" fmla="*/ 44 w 778"/>
                <a:gd name="T29" fmla="*/ 222 h 552"/>
                <a:gd name="T30" fmla="*/ 13 w 778"/>
                <a:gd name="T31" fmla="*/ 265 h 552"/>
                <a:gd name="T32" fmla="*/ 15 w 778"/>
                <a:gd name="T33" fmla="*/ 299 h 552"/>
                <a:gd name="T34" fmla="*/ 62 w 778"/>
                <a:gd name="T35" fmla="*/ 328 h 552"/>
                <a:gd name="T36" fmla="*/ 122 w 778"/>
                <a:gd name="T37" fmla="*/ 365 h 552"/>
                <a:gd name="T38" fmla="*/ 192 w 778"/>
                <a:gd name="T39" fmla="*/ 407 h 552"/>
                <a:gd name="T40" fmla="*/ 262 w 778"/>
                <a:gd name="T41" fmla="*/ 448 h 552"/>
                <a:gd name="T42" fmla="*/ 330 w 778"/>
                <a:gd name="T43" fmla="*/ 486 h 552"/>
                <a:gd name="T44" fmla="*/ 390 w 778"/>
                <a:gd name="T45" fmla="*/ 520 h 552"/>
                <a:gd name="T46" fmla="*/ 435 w 778"/>
                <a:gd name="T47" fmla="*/ 544 h 552"/>
                <a:gd name="T48" fmla="*/ 464 w 778"/>
                <a:gd name="T49" fmla="*/ 538 h 552"/>
                <a:gd name="T50" fmla="*/ 503 w 778"/>
                <a:gd name="T51" fmla="*/ 503 h 552"/>
                <a:gd name="T52" fmla="*/ 548 w 778"/>
                <a:gd name="T53" fmla="*/ 464 h 552"/>
                <a:gd name="T54" fmla="*/ 597 w 778"/>
                <a:gd name="T55" fmla="*/ 422 h 552"/>
                <a:gd name="T56" fmla="*/ 645 w 778"/>
                <a:gd name="T57" fmla="*/ 381 h 552"/>
                <a:gd name="T58" fmla="*/ 692 w 778"/>
                <a:gd name="T59" fmla="*/ 344 h 552"/>
                <a:gd name="T60" fmla="*/ 733 w 778"/>
                <a:gd name="T61" fmla="*/ 311 h 552"/>
                <a:gd name="T62" fmla="*/ 766 w 778"/>
                <a:gd name="T63" fmla="*/ 287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8"/>
                <a:gd name="T97" fmla="*/ 0 h 552"/>
                <a:gd name="T98" fmla="*/ 778 w 778"/>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8" h="552">
                  <a:moveTo>
                    <a:pt x="778" y="279"/>
                  </a:moveTo>
                  <a:lnTo>
                    <a:pt x="761" y="268"/>
                  </a:lnTo>
                  <a:lnTo>
                    <a:pt x="741" y="254"/>
                  </a:lnTo>
                  <a:lnTo>
                    <a:pt x="715" y="238"/>
                  </a:lnTo>
                  <a:lnTo>
                    <a:pt x="685" y="219"/>
                  </a:lnTo>
                  <a:lnTo>
                    <a:pt x="653" y="200"/>
                  </a:lnTo>
                  <a:lnTo>
                    <a:pt x="618" y="178"/>
                  </a:lnTo>
                  <a:lnTo>
                    <a:pt x="582" y="156"/>
                  </a:lnTo>
                  <a:lnTo>
                    <a:pt x="545" y="134"/>
                  </a:lnTo>
                  <a:lnTo>
                    <a:pt x="507" y="112"/>
                  </a:lnTo>
                  <a:lnTo>
                    <a:pt x="468" y="92"/>
                  </a:lnTo>
                  <a:lnTo>
                    <a:pt x="431" y="71"/>
                  </a:lnTo>
                  <a:lnTo>
                    <a:pt x="393" y="53"/>
                  </a:lnTo>
                  <a:lnTo>
                    <a:pt x="359" y="35"/>
                  </a:lnTo>
                  <a:lnTo>
                    <a:pt x="327" y="21"/>
                  </a:lnTo>
                  <a:lnTo>
                    <a:pt x="298" y="9"/>
                  </a:lnTo>
                  <a:lnTo>
                    <a:pt x="273" y="0"/>
                  </a:lnTo>
                  <a:lnTo>
                    <a:pt x="261" y="9"/>
                  </a:lnTo>
                  <a:lnTo>
                    <a:pt x="247" y="20"/>
                  </a:lnTo>
                  <a:lnTo>
                    <a:pt x="231" y="31"/>
                  </a:lnTo>
                  <a:lnTo>
                    <a:pt x="215" y="45"/>
                  </a:lnTo>
                  <a:lnTo>
                    <a:pt x="197" y="61"/>
                  </a:lnTo>
                  <a:lnTo>
                    <a:pt x="179" y="78"/>
                  </a:lnTo>
                  <a:lnTo>
                    <a:pt x="158" y="97"/>
                  </a:lnTo>
                  <a:lnTo>
                    <a:pt x="139" y="115"/>
                  </a:lnTo>
                  <a:lnTo>
                    <a:pt x="118" y="135"/>
                  </a:lnTo>
                  <a:lnTo>
                    <a:pt x="99" y="156"/>
                  </a:lnTo>
                  <a:lnTo>
                    <a:pt x="80" y="178"/>
                  </a:lnTo>
                  <a:lnTo>
                    <a:pt x="62" y="200"/>
                  </a:lnTo>
                  <a:lnTo>
                    <a:pt x="44" y="222"/>
                  </a:lnTo>
                  <a:lnTo>
                    <a:pt x="27" y="243"/>
                  </a:lnTo>
                  <a:lnTo>
                    <a:pt x="13" y="265"/>
                  </a:lnTo>
                  <a:lnTo>
                    <a:pt x="0" y="287"/>
                  </a:lnTo>
                  <a:lnTo>
                    <a:pt x="15" y="299"/>
                  </a:lnTo>
                  <a:lnTo>
                    <a:pt x="37" y="313"/>
                  </a:lnTo>
                  <a:lnTo>
                    <a:pt x="62" y="328"/>
                  </a:lnTo>
                  <a:lnTo>
                    <a:pt x="91" y="346"/>
                  </a:lnTo>
                  <a:lnTo>
                    <a:pt x="122" y="365"/>
                  </a:lnTo>
                  <a:lnTo>
                    <a:pt x="157" y="386"/>
                  </a:lnTo>
                  <a:lnTo>
                    <a:pt x="192" y="407"/>
                  </a:lnTo>
                  <a:lnTo>
                    <a:pt x="228" y="427"/>
                  </a:lnTo>
                  <a:lnTo>
                    <a:pt x="262" y="448"/>
                  </a:lnTo>
                  <a:lnTo>
                    <a:pt x="298" y="467"/>
                  </a:lnTo>
                  <a:lnTo>
                    <a:pt x="330" y="486"/>
                  </a:lnTo>
                  <a:lnTo>
                    <a:pt x="363" y="503"/>
                  </a:lnTo>
                  <a:lnTo>
                    <a:pt x="390" y="520"/>
                  </a:lnTo>
                  <a:lnTo>
                    <a:pt x="414" y="533"/>
                  </a:lnTo>
                  <a:lnTo>
                    <a:pt x="435" y="544"/>
                  </a:lnTo>
                  <a:lnTo>
                    <a:pt x="449" y="552"/>
                  </a:lnTo>
                  <a:lnTo>
                    <a:pt x="464" y="538"/>
                  </a:lnTo>
                  <a:lnTo>
                    <a:pt x="482" y="521"/>
                  </a:lnTo>
                  <a:lnTo>
                    <a:pt x="503" y="503"/>
                  </a:lnTo>
                  <a:lnTo>
                    <a:pt x="525" y="484"/>
                  </a:lnTo>
                  <a:lnTo>
                    <a:pt x="548" y="464"/>
                  </a:lnTo>
                  <a:lnTo>
                    <a:pt x="572" y="444"/>
                  </a:lnTo>
                  <a:lnTo>
                    <a:pt x="597" y="422"/>
                  </a:lnTo>
                  <a:lnTo>
                    <a:pt x="621" y="401"/>
                  </a:lnTo>
                  <a:lnTo>
                    <a:pt x="645" y="381"/>
                  </a:lnTo>
                  <a:lnTo>
                    <a:pt x="669" y="362"/>
                  </a:lnTo>
                  <a:lnTo>
                    <a:pt x="692" y="344"/>
                  </a:lnTo>
                  <a:lnTo>
                    <a:pt x="714" y="326"/>
                  </a:lnTo>
                  <a:lnTo>
                    <a:pt x="733" y="311"/>
                  </a:lnTo>
                  <a:lnTo>
                    <a:pt x="751" y="297"/>
                  </a:lnTo>
                  <a:lnTo>
                    <a:pt x="766" y="287"/>
                  </a:lnTo>
                  <a:lnTo>
                    <a:pt x="778" y="279"/>
                  </a:lnTo>
                  <a:close/>
                </a:path>
              </a:pathLst>
            </a:custGeom>
            <a:noFill/>
            <a:ln w="9525">
              <a:noFill/>
              <a:round/>
              <a:headEnd/>
              <a:tailEnd/>
            </a:ln>
          </p:spPr>
          <p:txBody>
            <a:bodyPr/>
            <a:lstStyle/>
            <a:p>
              <a:endParaRPr lang="en-US"/>
            </a:p>
          </p:txBody>
        </p:sp>
        <p:sp>
          <p:nvSpPr>
            <p:cNvPr id="7237" name="Freeform 133"/>
            <p:cNvSpPr>
              <a:spLocks/>
            </p:cNvSpPr>
            <p:nvPr/>
          </p:nvSpPr>
          <p:spPr bwMode="auto">
            <a:xfrm>
              <a:off x="3544" y="1911"/>
              <a:ext cx="216" cy="154"/>
            </a:xfrm>
            <a:custGeom>
              <a:avLst/>
              <a:gdLst>
                <a:gd name="T0" fmla="*/ 849 w 865"/>
                <a:gd name="T1" fmla="*/ 421 h 620"/>
                <a:gd name="T2" fmla="*/ 806 w 865"/>
                <a:gd name="T3" fmla="*/ 365 h 620"/>
                <a:gd name="T4" fmla="*/ 755 w 865"/>
                <a:gd name="T5" fmla="*/ 304 h 620"/>
                <a:gd name="T6" fmla="*/ 696 w 865"/>
                <a:gd name="T7" fmla="*/ 237 h 620"/>
                <a:gd name="T8" fmla="*/ 633 w 865"/>
                <a:gd name="T9" fmla="*/ 171 h 620"/>
                <a:gd name="T10" fmla="*/ 570 w 865"/>
                <a:gd name="T11" fmla="*/ 110 h 620"/>
                <a:gd name="T12" fmla="*/ 508 w 865"/>
                <a:gd name="T13" fmla="*/ 56 h 620"/>
                <a:gd name="T14" fmla="*/ 451 w 865"/>
                <a:gd name="T15" fmla="*/ 15 h 620"/>
                <a:gd name="T16" fmla="*/ 408 w 865"/>
                <a:gd name="T17" fmla="*/ 3 h 620"/>
                <a:gd name="T18" fmla="*/ 362 w 865"/>
                <a:gd name="T19" fmla="*/ 11 h 620"/>
                <a:gd name="T20" fmla="*/ 305 w 865"/>
                <a:gd name="T21" fmla="*/ 22 h 620"/>
                <a:gd name="T22" fmla="*/ 245 w 865"/>
                <a:gd name="T23" fmla="*/ 35 h 620"/>
                <a:gd name="T24" fmla="*/ 182 w 865"/>
                <a:gd name="T25" fmla="*/ 48 h 620"/>
                <a:gd name="T26" fmla="*/ 121 w 865"/>
                <a:gd name="T27" fmla="*/ 62 h 620"/>
                <a:gd name="T28" fmla="*/ 68 w 865"/>
                <a:gd name="T29" fmla="*/ 74 h 620"/>
                <a:gd name="T30" fmla="*/ 27 w 865"/>
                <a:gd name="T31" fmla="*/ 83 h 620"/>
                <a:gd name="T32" fmla="*/ 120 w 865"/>
                <a:gd name="T33" fmla="*/ 193 h 620"/>
                <a:gd name="T34" fmla="*/ 89 w 865"/>
                <a:gd name="T35" fmla="*/ 202 h 620"/>
                <a:gd name="T36" fmla="*/ 58 w 865"/>
                <a:gd name="T37" fmla="*/ 211 h 620"/>
                <a:gd name="T38" fmla="*/ 29 w 865"/>
                <a:gd name="T39" fmla="*/ 221 h 620"/>
                <a:gd name="T40" fmla="*/ 0 w 865"/>
                <a:gd name="T41" fmla="*/ 233 h 620"/>
                <a:gd name="T42" fmla="*/ 21 w 865"/>
                <a:gd name="T43" fmla="*/ 257 h 620"/>
                <a:gd name="T44" fmla="*/ 52 w 865"/>
                <a:gd name="T45" fmla="*/ 277 h 620"/>
                <a:gd name="T46" fmla="*/ 88 w 865"/>
                <a:gd name="T47" fmla="*/ 293 h 620"/>
                <a:gd name="T48" fmla="*/ 129 w 865"/>
                <a:gd name="T49" fmla="*/ 308 h 620"/>
                <a:gd name="T50" fmla="*/ 169 w 865"/>
                <a:gd name="T51" fmla="*/ 320 h 620"/>
                <a:gd name="T52" fmla="*/ 207 w 865"/>
                <a:gd name="T53" fmla="*/ 335 h 620"/>
                <a:gd name="T54" fmla="*/ 241 w 865"/>
                <a:gd name="T55" fmla="*/ 349 h 620"/>
                <a:gd name="T56" fmla="*/ 265 w 865"/>
                <a:gd name="T57" fmla="*/ 367 h 620"/>
                <a:gd name="T58" fmla="*/ 306 w 865"/>
                <a:gd name="T59" fmla="*/ 410 h 620"/>
                <a:gd name="T60" fmla="*/ 360 w 865"/>
                <a:gd name="T61" fmla="*/ 472 h 620"/>
                <a:gd name="T62" fmla="*/ 414 w 865"/>
                <a:gd name="T63" fmla="*/ 544 h 620"/>
                <a:gd name="T64" fmla="*/ 459 w 865"/>
                <a:gd name="T65" fmla="*/ 620 h 620"/>
                <a:gd name="T66" fmla="*/ 500 w 865"/>
                <a:gd name="T67" fmla="*/ 602 h 620"/>
                <a:gd name="T68" fmla="*/ 552 w 865"/>
                <a:gd name="T69" fmla="*/ 579 h 620"/>
                <a:gd name="T70" fmla="*/ 610 w 865"/>
                <a:gd name="T71" fmla="*/ 552 h 620"/>
                <a:gd name="T72" fmla="*/ 670 w 865"/>
                <a:gd name="T73" fmla="*/ 524 h 620"/>
                <a:gd name="T74" fmla="*/ 730 w 865"/>
                <a:gd name="T75" fmla="*/ 498 h 620"/>
                <a:gd name="T76" fmla="*/ 784 w 865"/>
                <a:gd name="T77" fmla="*/ 473 h 620"/>
                <a:gd name="T78" fmla="*/ 832 w 865"/>
                <a:gd name="T79" fmla="*/ 455 h 620"/>
                <a:gd name="T80" fmla="*/ 865 w 865"/>
                <a:gd name="T81" fmla="*/ 444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5"/>
                <a:gd name="T124" fmla="*/ 0 h 620"/>
                <a:gd name="T125" fmla="*/ 865 w 865"/>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5" h="620">
                  <a:moveTo>
                    <a:pt x="865" y="444"/>
                  </a:moveTo>
                  <a:lnTo>
                    <a:pt x="849" y="421"/>
                  </a:lnTo>
                  <a:lnTo>
                    <a:pt x="829" y="395"/>
                  </a:lnTo>
                  <a:lnTo>
                    <a:pt x="806" y="365"/>
                  </a:lnTo>
                  <a:lnTo>
                    <a:pt x="782" y="336"/>
                  </a:lnTo>
                  <a:lnTo>
                    <a:pt x="755" y="304"/>
                  </a:lnTo>
                  <a:lnTo>
                    <a:pt x="725" y="270"/>
                  </a:lnTo>
                  <a:lnTo>
                    <a:pt x="696" y="237"/>
                  </a:lnTo>
                  <a:lnTo>
                    <a:pt x="665" y="203"/>
                  </a:lnTo>
                  <a:lnTo>
                    <a:pt x="633" y="171"/>
                  </a:lnTo>
                  <a:lnTo>
                    <a:pt x="601" y="139"/>
                  </a:lnTo>
                  <a:lnTo>
                    <a:pt x="570" y="110"/>
                  </a:lnTo>
                  <a:lnTo>
                    <a:pt x="538" y="81"/>
                  </a:lnTo>
                  <a:lnTo>
                    <a:pt x="508" y="56"/>
                  </a:lnTo>
                  <a:lnTo>
                    <a:pt x="478" y="34"/>
                  </a:lnTo>
                  <a:lnTo>
                    <a:pt x="451" y="15"/>
                  </a:lnTo>
                  <a:lnTo>
                    <a:pt x="426" y="0"/>
                  </a:lnTo>
                  <a:lnTo>
                    <a:pt x="408" y="3"/>
                  </a:lnTo>
                  <a:lnTo>
                    <a:pt x="386" y="7"/>
                  </a:lnTo>
                  <a:lnTo>
                    <a:pt x="362" y="11"/>
                  </a:lnTo>
                  <a:lnTo>
                    <a:pt x="335" y="17"/>
                  </a:lnTo>
                  <a:lnTo>
                    <a:pt x="305" y="22"/>
                  </a:lnTo>
                  <a:lnTo>
                    <a:pt x="275" y="29"/>
                  </a:lnTo>
                  <a:lnTo>
                    <a:pt x="245" y="35"/>
                  </a:lnTo>
                  <a:lnTo>
                    <a:pt x="212" y="42"/>
                  </a:lnTo>
                  <a:lnTo>
                    <a:pt x="182" y="48"/>
                  </a:lnTo>
                  <a:lnTo>
                    <a:pt x="151" y="56"/>
                  </a:lnTo>
                  <a:lnTo>
                    <a:pt x="121" y="62"/>
                  </a:lnTo>
                  <a:lnTo>
                    <a:pt x="94" y="67"/>
                  </a:lnTo>
                  <a:lnTo>
                    <a:pt x="68" y="74"/>
                  </a:lnTo>
                  <a:lnTo>
                    <a:pt x="47" y="78"/>
                  </a:lnTo>
                  <a:lnTo>
                    <a:pt x="27" y="83"/>
                  </a:lnTo>
                  <a:lnTo>
                    <a:pt x="12" y="85"/>
                  </a:lnTo>
                  <a:lnTo>
                    <a:pt x="120" y="193"/>
                  </a:lnTo>
                  <a:lnTo>
                    <a:pt x="104" y="197"/>
                  </a:lnTo>
                  <a:lnTo>
                    <a:pt x="89" y="202"/>
                  </a:lnTo>
                  <a:lnTo>
                    <a:pt x="74" y="206"/>
                  </a:lnTo>
                  <a:lnTo>
                    <a:pt x="58" y="211"/>
                  </a:lnTo>
                  <a:lnTo>
                    <a:pt x="43" y="216"/>
                  </a:lnTo>
                  <a:lnTo>
                    <a:pt x="29" y="221"/>
                  </a:lnTo>
                  <a:lnTo>
                    <a:pt x="13" y="227"/>
                  </a:lnTo>
                  <a:lnTo>
                    <a:pt x="0" y="233"/>
                  </a:lnTo>
                  <a:lnTo>
                    <a:pt x="9" y="246"/>
                  </a:lnTo>
                  <a:lnTo>
                    <a:pt x="21" y="257"/>
                  </a:lnTo>
                  <a:lnTo>
                    <a:pt x="35" y="268"/>
                  </a:lnTo>
                  <a:lnTo>
                    <a:pt x="52" y="277"/>
                  </a:lnTo>
                  <a:lnTo>
                    <a:pt x="68" y="284"/>
                  </a:lnTo>
                  <a:lnTo>
                    <a:pt x="88" y="293"/>
                  </a:lnTo>
                  <a:lnTo>
                    <a:pt x="108" y="300"/>
                  </a:lnTo>
                  <a:lnTo>
                    <a:pt x="129" y="308"/>
                  </a:lnTo>
                  <a:lnTo>
                    <a:pt x="149" y="314"/>
                  </a:lnTo>
                  <a:lnTo>
                    <a:pt x="169" y="320"/>
                  </a:lnTo>
                  <a:lnTo>
                    <a:pt x="189" y="327"/>
                  </a:lnTo>
                  <a:lnTo>
                    <a:pt x="207" y="335"/>
                  </a:lnTo>
                  <a:lnTo>
                    <a:pt x="225" y="341"/>
                  </a:lnTo>
                  <a:lnTo>
                    <a:pt x="241" y="349"/>
                  </a:lnTo>
                  <a:lnTo>
                    <a:pt x="254" y="358"/>
                  </a:lnTo>
                  <a:lnTo>
                    <a:pt x="265" y="367"/>
                  </a:lnTo>
                  <a:lnTo>
                    <a:pt x="283" y="386"/>
                  </a:lnTo>
                  <a:lnTo>
                    <a:pt x="306" y="410"/>
                  </a:lnTo>
                  <a:lnTo>
                    <a:pt x="333" y="439"/>
                  </a:lnTo>
                  <a:lnTo>
                    <a:pt x="360" y="472"/>
                  </a:lnTo>
                  <a:lnTo>
                    <a:pt x="388" y="507"/>
                  </a:lnTo>
                  <a:lnTo>
                    <a:pt x="414" y="544"/>
                  </a:lnTo>
                  <a:lnTo>
                    <a:pt x="439" y="581"/>
                  </a:lnTo>
                  <a:lnTo>
                    <a:pt x="459" y="620"/>
                  </a:lnTo>
                  <a:lnTo>
                    <a:pt x="478" y="612"/>
                  </a:lnTo>
                  <a:lnTo>
                    <a:pt x="500" y="602"/>
                  </a:lnTo>
                  <a:lnTo>
                    <a:pt x="525" y="590"/>
                  </a:lnTo>
                  <a:lnTo>
                    <a:pt x="552" y="579"/>
                  </a:lnTo>
                  <a:lnTo>
                    <a:pt x="580" y="566"/>
                  </a:lnTo>
                  <a:lnTo>
                    <a:pt x="610" y="552"/>
                  </a:lnTo>
                  <a:lnTo>
                    <a:pt x="639" y="538"/>
                  </a:lnTo>
                  <a:lnTo>
                    <a:pt x="670" y="524"/>
                  </a:lnTo>
                  <a:lnTo>
                    <a:pt x="701" y="511"/>
                  </a:lnTo>
                  <a:lnTo>
                    <a:pt x="730" y="498"/>
                  </a:lnTo>
                  <a:lnTo>
                    <a:pt x="759" y="485"/>
                  </a:lnTo>
                  <a:lnTo>
                    <a:pt x="784" y="473"/>
                  </a:lnTo>
                  <a:lnTo>
                    <a:pt x="809" y="464"/>
                  </a:lnTo>
                  <a:lnTo>
                    <a:pt x="832" y="455"/>
                  </a:lnTo>
                  <a:lnTo>
                    <a:pt x="850" y="449"/>
                  </a:lnTo>
                  <a:lnTo>
                    <a:pt x="865" y="444"/>
                  </a:lnTo>
                  <a:close/>
                </a:path>
              </a:pathLst>
            </a:custGeom>
            <a:noFill/>
            <a:ln w="9525">
              <a:noFill/>
              <a:round/>
              <a:headEnd/>
              <a:tailEnd/>
            </a:ln>
          </p:spPr>
          <p:txBody>
            <a:bodyPr/>
            <a:lstStyle/>
            <a:p>
              <a:endParaRPr lang="en-US"/>
            </a:p>
          </p:txBody>
        </p:sp>
        <p:sp>
          <p:nvSpPr>
            <p:cNvPr id="7238" name="Freeform 134"/>
            <p:cNvSpPr>
              <a:spLocks/>
            </p:cNvSpPr>
            <p:nvPr/>
          </p:nvSpPr>
          <p:spPr bwMode="auto">
            <a:xfrm>
              <a:off x="3568" y="1922"/>
              <a:ext cx="178" cy="132"/>
            </a:xfrm>
            <a:custGeom>
              <a:avLst/>
              <a:gdLst>
                <a:gd name="T0" fmla="*/ 708 w 708"/>
                <a:gd name="T1" fmla="*/ 376 h 527"/>
                <a:gd name="T2" fmla="*/ 698 w 708"/>
                <a:gd name="T3" fmla="*/ 363 h 527"/>
                <a:gd name="T4" fmla="*/ 685 w 708"/>
                <a:gd name="T5" fmla="*/ 347 h 527"/>
                <a:gd name="T6" fmla="*/ 667 w 708"/>
                <a:gd name="T7" fmla="*/ 326 h 527"/>
                <a:gd name="T8" fmla="*/ 647 w 708"/>
                <a:gd name="T9" fmla="*/ 302 h 527"/>
                <a:gd name="T10" fmla="*/ 623 w 708"/>
                <a:gd name="T11" fmla="*/ 276 h 527"/>
                <a:gd name="T12" fmla="*/ 598 w 708"/>
                <a:gd name="T13" fmla="*/ 248 h 527"/>
                <a:gd name="T14" fmla="*/ 571 w 708"/>
                <a:gd name="T15" fmla="*/ 218 h 527"/>
                <a:gd name="T16" fmla="*/ 542 w 708"/>
                <a:gd name="T17" fmla="*/ 187 h 527"/>
                <a:gd name="T18" fmla="*/ 513 w 708"/>
                <a:gd name="T19" fmla="*/ 158 h 527"/>
                <a:gd name="T20" fmla="*/ 482 w 708"/>
                <a:gd name="T21" fmla="*/ 128 h 527"/>
                <a:gd name="T22" fmla="*/ 452 w 708"/>
                <a:gd name="T23" fmla="*/ 100 h 527"/>
                <a:gd name="T24" fmla="*/ 423 w 708"/>
                <a:gd name="T25" fmla="*/ 73 h 527"/>
                <a:gd name="T26" fmla="*/ 393 w 708"/>
                <a:gd name="T27" fmla="*/ 50 h 527"/>
                <a:gd name="T28" fmla="*/ 366 w 708"/>
                <a:gd name="T29" fmla="*/ 29 h 527"/>
                <a:gd name="T30" fmla="*/ 339 w 708"/>
                <a:gd name="T31" fmla="*/ 13 h 527"/>
                <a:gd name="T32" fmla="*/ 316 w 708"/>
                <a:gd name="T33" fmla="*/ 0 h 527"/>
                <a:gd name="T34" fmla="*/ 0 w 708"/>
                <a:gd name="T35" fmla="*/ 61 h 527"/>
                <a:gd name="T36" fmla="*/ 13 w 708"/>
                <a:gd name="T37" fmla="*/ 74 h 527"/>
                <a:gd name="T38" fmla="*/ 31 w 708"/>
                <a:gd name="T39" fmla="*/ 92 h 527"/>
                <a:gd name="T40" fmla="*/ 51 w 708"/>
                <a:gd name="T41" fmla="*/ 114 h 527"/>
                <a:gd name="T42" fmla="*/ 75 w 708"/>
                <a:gd name="T43" fmla="*/ 138 h 527"/>
                <a:gd name="T44" fmla="*/ 100 w 708"/>
                <a:gd name="T45" fmla="*/ 168 h 527"/>
                <a:gd name="T46" fmla="*/ 129 w 708"/>
                <a:gd name="T47" fmla="*/ 199 h 527"/>
                <a:gd name="T48" fmla="*/ 157 w 708"/>
                <a:gd name="T49" fmla="*/ 232 h 527"/>
                <a:gd name="T50" fmla="*/ 186 w 708"/>
                <a:gd name="T51" fmla="*/ 267 h 527"/>
                <a:gd name="T52" fmla="*/ 216 w 708"/>
                <a:gd name="T53" fmla="*/ 302 h 527"/>
                <a:gd name="T54" fmla="*/ 246 w 708"/>
                <a:gd name="T55" fmla="*/ 338 h 527"/>
                <a:gd name="T56" fmla="*/ 272 w 708"/>
                <a:gd name="T57" fmla="*/ 374 h 527"/>
                <a:gd name="T58" fmla="*/ 299 w 708"/>
                <a:gd name="T59" fmla="*/ 408 h 527"/>
                <a:gd name="T60" fmla="*/ 323 w 708"/>
                <a:gd name="T61" fmla="*/ 441 h 527"/>
                <a:gd name="T62" fmla="*/ 344 w 708"/>
                <a:gd name="T63" fmla="*/ 473 h 527"/>
                <a:gd name="T64" fmla="*/ 361 w 708"/>
                <a:gd name="T65" fmla="*/ 501 h 527"/>
                <a:gd name="T66" fmla="*/ 375 w 708"/>
                <a:gd name="T67" fmla="*/ 527 h 527"/>
                <a:gd name="T68" fmla="*/ 389 w 708"/>
                <a:gd name="T69" fmla="*/ 520 h 527"/>
                <a:gd name="T70" fmla="*/ 407 w 708"/>
                <a:gd name="T71" fmla="*/ 511 h 527"/>
                <a:gd name="T72" fmla="*/ 428 w 708"/>
                <a:gd name="T73" fmla="*/ 502 h 527"/>
                <a:gd name="T74" fmla="*/ 450 w 708"/>
                <a:gd name="T75" fmla="*/ 492 h 527"/>
                <a:gd name="T76" fmla="*/ 474 w 708"/>
                <a:gd name="T77" fmla="*/ 480 h 527"/>
                <a:gd name="T78" fmla="*/ 500 w 708"/>
                <a:gd name="T79" fmla="*/ 469 h 527"/>
                <a:gd name="T80" fmla="*/ 526 w 708"/>
                <a:gd name="T81" fmla="*/ 457 h 527"/>
                <a:gd name="T82" fmla="*/ 551 w 708"/>
                <a:gd name="T83" fmla="*/ 446 h 527"/>
                <a:gd name="T84" fmla="*/ 577 w 708"/>
                <a:gd name="T85" fmla="*/ 434 h 527"/>
                <a:gd name="T86" fmla="*/ 603 w 708"/>
                <a:gd name="T87" fmla="*/ 423 h 527"/>
                <a:gd name="T88" fmla="*/ 626 w 708"/>
                <a:gd name="T89" fmla="*/ 412 h 527"/>
                <a:gd name="T90" fmla="*/ 648 w 708"/>
                <a:gd name="T91" fmla="*/ 403 h 527"/>
                <a:gd name="T92" fmla="*/ 667 w 708"/>
                <a:gd name="T93" fmla="*/ 394 h 527"/>
                <a:gd name="T94" fmla="*/ 685 w 708"/>
                <a:gd name="T95" fmla="*/ 387 h 527"/>
                <a:gd name="T96" fmla="*/ 698 w 708"/>
                <a:gd name="T97" fmla="*/ 380 h 527"/>
                <a:gd name="T98" fmla="*/ 708 w 708"/>
                <a:gd name="T99" fmla="*/ 376 h 5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8"/>
                <a:gd name="T151" fmla="*/ 0 h 527"/>
                <a:gd name="T152" fmla="*/ 708 w 708"/>
                <a:gd name="T153" fmla="*/ 527 h 5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8" h="527">
                  <a:moveTo>
                    <a:pt x="708" y="376"/>
                  </a:moveTo>
                  <a:lnTo>
                    <a:pt x="698" y="363"/>
                  </a:lnTo>
                  <a:lnTo>
                    <a:pt x="685" y="347"/>
                  </a:lnTo>
                  <a:lnTo>
                    <a:pt x="667" y="326"/>
                  </a:lnTo>
                  <a:lnTo>
                    <a:pt x="647" y="302"/>
                  </a:lnTo>
                  <a:lnTo>
                    <a:pt x="623" y="276"/>
                  </a:lnTo>
                  <a:lnTo>
                    <a:pt x="598" y="248"/>
                  </a:lnTo>
                  <a:lnTo>
                    <a:pt x="571" y="218"/>
                  </a:lnTo>
                  <a:lnTo>
                    <a:pt x="542" y="187"/>
                  </a:lnTo>
                  <a:lnTo>
                    <a:pt x="513" y="158"/>
                  </a:lnTo>
                  <a:lnTo>
                    <a:pt x="482" y="128"/>
                  </a:lnTo>
                  <a:lnTo>
                    <a:pt x="452" y="100"/>
                  </a:lnTo>
                  <a:lnTo>
                    <a:pt x="423" y="73"/>
                  </a:lnTo>
                  <a:lnTo>
                    <a:pt x="393" y="50"/>
                  </a:lnTo>
                  <a:lnTo>
                    <a:pt x="366" y="29"/>
                  </a:lnTo>
                  <a:lnTo>
                    <a:pt x="339" y="13"/>
                  </a:lnTo>
                  <a:lnTo>
                    <a:pt x="316" y="0"/>
                  </a:lnTo>
                  <a:lnTo>
                    <a:pt x="0" y="61"/>
                  </a:lnTo>
                  <a:lnTo>
                    <a:pt x="13" y="74"/>
                  </a:lnTo>
                  <a:lnTo>
                    <a:pt x="31" y="92"/>
                  </a:lnTo>
                  <a:lnTo>
                    <a:pt x="51" y="114"/>
                  </a:lnTo>
                  <a:lnTo>
                    <a:pt x="75" y="138"/>
                  </a:lnTo>
                  <a:lnTo>
                    <a:pt x="100" y="168"/>
                  </a:lnTo>
                  <a:lnTo>
                    <a:pt x="129" y="199"/>
                  </a:lnTo>
                  <a:lnTo>
                    <a:pt x="157" y="232"/>
                  </a:lnTo>
                  <a:lnTo>
                    <a:pt x="186" y="267"/>
                  </a:lnTo>
                  <a:lnTo>
                    <a:pt x="216" y="302"/>
                  </a:lnTo>
                  <a:lnTo>
                    <a:pt x="246" y="338"/>
                  </a:lnTo>
                  <a:lnTo>
                    <a:pt x="272" y="374"/>
                  </a:lnTo>
                  <a:lnTo>
                    <a:pt x="299" y="408"/>
                  </a:lnTo>
                  <a:lnTo>
                    <a:pt x="323" y="441"/>
                  </a:lnTo>
                  <a:lnTo>
                    <a:pt x="344" y="473"/>
                  </a:lnTo>
                  <a:lnTo>
                    <a:pt x="361" y="501"/>
                  </a:lnTo>
                  <a:lnTo>
                    <a:pt x="375" y="527"/>
                  </a:lnTo>
                  <a:lnTo>
                    <a:pt x="389" y="520"/>
                  </a:lnTo>
                  <a:lnTo>
                    <a:pt x="407" y="511"/>
                  </a:lnTo>
                  <a:lnTo>
                    <a:pt x="428" y="502"/>
                  </a:lnTo>
                  <a:lnTo>
                    <a:pt x="450" y="492"/>
                  </a:lnTo>
                  <a:lnTo>
                    <a:pt x="474" y="480"/>
                  </a:lnTo>
                  <a:lnTo>
                    <a:pt x="500" y="469"/>
                  </a:lnTo>
                  <a:lnTo>
                    <a:pt x="526" y="457"/>
                  </a:lnTo>
                  <a:lnTo>
                    <a:pt x="551" y="446"/>
                  </a:lnTo>
                  <a:lnTo>
                    <a:pt x="577" y="434"/>
                  </a:lnTo>
                  <a:lnTo>
                    <a:pt x="603" y="423"/>
                  </a:lnTo>
                  <a:lnTo>
                    <a:pt x="626" y="412"/>
                  </a:lnTo>
                  <a:lnTo>
                    <a:pt x="648" y="403"/>
                  </a:lnTo>
                  <a:lnTo>
                    <a:pt x="667" y="394"/>
                  </a:lnTo>
                  <a:lnTo>
                    <a:pt x="685" y="387"/>
                  </a:lnTo>
                  <a:lnTo>
                    <a:pt x="698" y="380"/>
                  </a:lnTo>
                  <a:lnTo>
                    <a:pt x="708" y="376"/>
                  </a:lnTo>
                  <a:close/>
                </a:path>
              </a:pathLst>
            </a:custGeom>
            <a:noFill/>
            <a:ln w="9525">
              <a:noFill/>
              <a:round/>
              <a:headEnd/>
              <a:tailEnd/>
            </a:ln>
          </p:spPr>
          <p:txBody>
            <a:bodyPr/>
            <a:lstStyle/>
            <a:p>
              <a:endParaRPr lang="en-US"/>
            </a:p>
          </p:txBody>
        </p:sp>
        <p:sp>
          <p:nvSpPr>
            <p:cNvPr id="7239" name="Freeform 135"/>
            <p:cNvSpPr>
              <a:spLocks/>
            </p:cNvSpPr>
            <p:nvPr/>
          </p:nvSpPr>
          <p:spPr bwMode="auto">
            <a:xfrm>
              <a:off x="3562" y="1966"/>
              <a:ext cx="40" cy="20"/>
            </a:xfrm>
            <a:custGeom>
              <a:avLst/>
              <a:gdLst>
                <a:gd name="T0" fmla="*/ 158 w 158"/>
                <a:gd name="T1" fmla="*/ 80 h 80"/>
                <a:gd name="T2" fmla="*/ 76 w 158"/>
                <a:gd name="T3" fmla="*/ 0 h 80"/>
                <a:gd name="T4" fmla="*/ 67 w 158"/>
                <a:gd name="T5" fmla="*/ 3 h 80"/>
                <a:gd name="T6" fmla="*/ 57 w 158"/>
                <a:gd name="T7" fmla="*/ 6 h 80"/>
                <a:gd name="T8" fmla="*/ 45 w 158"/>
                <a:gd name="T9" fmla="*/ 8 h 80"/>
                <a:gd name="T10" fmla="*/ 34 w 158"/>
                <a:gd name="T11" fmla="*/ 12 h 80"/>
                <a:gd name="T12" fmla="*/ 23 w 158"/>
                <a:gd name="T13" fmla="*/ 16 h 80"/>
                <a:gd name="T14" fmla="*/ 13 w 158"/>
                <a:gd name="T15" fmla="*/ 20 h 80"/>
                <a:gd name="T16" fmla="*/ 5 w 158"/>
                <a:gd name="T17" fmla="*/ 22 h 80"/>
                <a:gd name="T18" fmla="*/ 0 w 158"/>
                <a:gd name="T19" fmla="*/ 24 h 80"/>
                <a:gd name="T20" fmla="*/ 12 w 158"/>
                <a:gd name="T21" fmla="*/ 29 h 80"/>
                <a:gd name="T22" fmla="*/ 30 w 158"/>
                <a:gd name="T23" fmla="*/ 35 h 80"/>
                <a:gd name="T24" fmla="*/ 54 w 158"/>
                <a:gd name="T25" fmla="*/ 44 h 80"/>
                <a:gd name="T26" fmla="*/ 80 w 158"/>
                <a:gd name="T27" fmla="*/ 52 h 80"/>
                <a:gd name="T28" fmla="*/ 104 w 158"/>
                <a:gd name="T29" fmla="*/ 60 h 80"/>
                <a:gd name="T30" fmla="*/ 129 w 158"/>
                <a:gd name="T31" fmla="*/ 69 h 80"/>
                <a:gd name="T32" fmla="*/ 147 w 158"/>
                <a:gd name="T33" fmla="*/ 75 h 80"/>
                <a:gd name="T34" fmla="*/ 158 w 158"/>
                <a:gd name="T35" fmla="*/ 8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80"/>
                <a:gd name="T56" fmla="*/ 158 w 158"/>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80">
                  <a:moveTo>
                    <a:pt x="158" y="80"/>
                  </a:moveTo>
                  <a:lnTo>
                    <a:pt x="76" y="0"/>
                  </a:lnTo>
                  <a:lnTo>
                    <a:pt x="67" y="3"/>
                  </a:lnTo>
                  <a:lnTo>
                    <a:pt x="57" y="6"/>
                  </a:lnTo>
                  <a:lnTo>
                    <a:pt x="45" y="8"/>
                  </a:lnTo>
                  <a:lnTo>
                    <a:pt x="34" y="12"/>
                  </a:lnTo>
                  <a:lnTo>
                    <a:pt x="23" y="16"/>
                  </a:lnTo>
                  <a:lnTo>
                    <a:pt x="13" y="20"/>
                  </a:lnTo>
                  <a:lnTo>
                    <a:pt x="5" y="22"/>
                  </a:lnTo>
                  <a:lnTo>
                    <a:pt x="0" y="24"/>
                  </a:lnTo>
                  <a:lnTo>
                    <a:pt x="12" y="29"/>
                  </a:lnTo>
                  <a:lnTo>
                    <a:pt x="30" y="35"/>
                  </a:lnTo>
                  <a:lnTo>
                    <a:pt x="54" y="44"/>
                  </a:lnTo>
                  <a:lnTo>
                    <a:pt x="80" y="52"/>
                  </a:lnTo>
                  <a:lnTo>
                    <a:pt x="104" y="60"/>
                  </a:lnTo>
                  <a:lnTo>
                    <a:pt x="129" y="69"/>
                  </a:lnTo>
                  <a:lnTo>
                    <a:pt x="147" y="75"/>
                  </a:lnTo>
                  <a:lnTo>
                    <a:pt x="158" y="80"/>
                  </a:lnTo>
                  <a:close/>
                </a:path>
              </a:pathLst>
            </a:custGeom>
            <a:noFill/>
            <a:ln w="9525">
              <a:noFill/>
              <a:round/>
              <a:headEnd/>
              <a:tailEnd/>
            </a:ln>
          </p:spPr>
          <p:txBody>
            <a:bodyPr/>
            <a:lstStyle/>
            <a:p>
              <a:endParaRPr lang="en-US"/>
            </a:p>
          </p:txBody>
        </p:sp>
        <p:sp>
          <p:nvSpPr>
            <p:cNvPr id="7240" name="Freeform 136"/>
            <p:cNvSpPr>
              <a:spLocks/>
            </p:cNvSpPr>
            <p:nvPr/>
          </p:nvSpPr>
          <p:spPr bwMode="auto">
            <a:xfrm>
              <a:off x="3612" y="1940"/>
              <a:ext cx="233" cy="139"/>
            </a:xfrm>
            <a:custGeom>
              <a:avLst/>
              <a:gdLst>
                <a:gd name="T0" fmla="*/ 18 w 935"/>
                <a:gd name="T1" fmla="*/ 437 h 558"/>
                <a:gd name="T2" fmla="*/ 63 w 935"/>
                <a:gd name="T3" fmla="*/ 380 h 558"/>
                <a:gd name="T4" fmla="*/ 118 w 935"/>
                <a:gd name="T5" fmla="*/ 314 h 558"/>
                <a:gd name="T6" fmla="*/ 179 w 935"/>
                <a:gd name="T7" fmla="*/ 246 h 558"/>
                <a:gd name="T8" fmla="*/ 244 w 935"/>
                <a:gd name="T9" fmla="*/ 178 h 558"/>
                <a:gd name="T10" fmla="*/ 311 w 935"/>
                <a:gd name="T11" fmla="*/ 115 h 558"/>
                <a:gd name="T12" fmla="*/ 377 w 935"/>
                <a:gd name="T13" fmla="*/ 59 h 558"/>
                <a:gd name="T14" fmla="*/ 437 w 935"/>
                <a:gd name="T15" fmla="*/ 16 h 558"/>
                <a:gd name="T16" fmla="*/ 486 w 935"/>
                <a:gd name="T17" fmla="*/ 3 h 558"/>
                <a:gd name="T18" fmla="*/ 538 w 935"/>
                <a:gd name="T19" fmla="*/ 12 h 558"/>
                <a:gd name="T20" fmla="*/ 599 w 935"/>
                <a:gd name="T21" fmla="*/ 25 h 558"/>
                <a:gd name="T22" fmla="*/ 667 w 935"/>
                <a:gd name="T23" fmla="*/ 39 h 558"/>
                <a:gd name="T24" fmla="*/ 736 w 935"/>
                <a:gd name="T25" fmla="*/ 54 h 558"/>
                <a:gd name="T26" fmla="*/ 802 w 935"/>
                <a:gd name="T27" fmla="*/ 68 h 558"/>
                <a:gd name="T28" fmla="*/ 860 w 935"/>
                <a:gd name="T29" fmla="*/ 81 h 558"/>
                <a:gd name="T30" fmla="*/ 907 w 935"/>
                <a:gd name="T31" fmla="*/ 90 h 558"/>
                <a:gd name="T32" fmla="*/ 804 w 935"/>
                <a:gd name="T33" fmla="*/ 214 h 558"/>
                <a:gd name="T34" fmla="*/ 837 w 935"/>
                <a:gd name="T35" fmla="*/ 223 h 558"/>
                <a:gd name="T36" fmla="*/ 872 w 935"/>
                <a:gd name="T37" fmla="*/ 233 h 558"/>
                <a:gd name="T38" fmla="*/ 905 w 935"/>
                <a:gd name="T39" fmla="*/ 245 h 558"/>
                <a:gd name="T40" fmla="*/ 935 w 935"/>
                <a:gd name="T41" fmla="*/ 257 h 558"/>
                <a:gd name="T42" fmla="*/ 912 w 935"/>
                <a:gd name="T43" fmla="*/ 284 h 558"/>
                <a:gd name="T44" fmla="*/ 880 w 935"/>
                <a:gd name="T45" fmla="*/ 306 h 558"/>
                <a:gd name="T46" fmla="*/ 838 w 935"/>
                <a:gd name="T47" fmla="*/ 324 h 558"/>
                <a:gd name="T48" fmla="*/ 795 w 935"/>
                <a:gd name="T49" fmla="*/ 340 h 558"/>
                <a:gd name="T50" fmla="*/ 750 w 935"/>
                <a:gd name="T51" fmla="*/ 354 h 558"/>
                <a:gd name="T52" fmla="*/ 707 w 935"/>
                <a:gd name="T53" fmla="*/ 369 h 558"/>
                <a:gd name="T54" fmla="*/ 671 w 935"/>
                <a:gd name="T55" fmla="*/ 386 h 558"/>
                <a:gd name="T56" fmla="*/ 644 w 935"/>
                <a:gd name="T57" fmla="*/ 405 h 558"/>
                <a:gd name="T58" fmla="*/ 621 w 935"/>
                <a:gd name="T59" fmla="*/ 425 h 558"/>
                <a:gd name="T60" fmla="*/ 589 w 935"/>
                <a:gd name="T61" fmla="*/ 448 h 558"/>
                <a:gd name="T62" fmla="*/ 552 w 935"/>
                <a:gd name="T63" fmla="*/ 473 h 558"/>
                <a:gd name="T64" fmla="*/ 513 w 935"/>
                <a:gd name="T65" fmla="*/ 498 h 558"/>
                <a:gd name="T66" fmla="*/ 476 w 935"/>
                <a:gd name="T67" fmla="*/ 521 h 558"/>
                <a:gd name="T68" fmla="*/ 444 w 935"/>
                <a:gd name="T69" fmla="*/ 540 h 558"/>
                <a:gd name="T70" fmla="*/ 421 w 935"/>
                <a:gd name="T71" fmla="*/ 553 h 558"/>
                <a:gd name="T72" fmla="*/ 410 w 935"/>
                <a:gd name="T73" fmla="*/ 558 h 558"/>
                <a:gd name="T74" fmla="*/ 385 w 935"/>
                <a:gd name="T75" fmla="*/ 553 h 558"/>
                <a:gd name="T76" fmla="*/ 341 w 935"/>
                <a:gd name="T77" fmla="*/ 543 h 558"/>
                <a:gd name="T78" fmla="*/ 284 w 935"/>
                <a:gd name="T79" fmla="*/ 530 h 558"/>
                <a:gd name="T80" fmla="*/ 220 w 935"/>
                <a:gd name="T81" fmla="*/ 516 h 558"/>
                <a:gd name="T82" fmla="*/ 154 w 935"/>
                <a:gd name="T83" fmla="*/ 500 h 558"/>
                <a:gd name="T84" fmla="*/ 92 w 935"/>
                <a:gd name="T85" fmla="*/ 485 h 558"/>
                <a:gd name="T86" fmla="*/ 39 w 935"/>
                <a:gd name="T87" fmla="*/ 472 h 558"/>
                <a:gd name="T88" fmla="*/ 0 w 935"/>
                <a:gd name="T89" fmla="*/ 462 h 5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558"/>
                <a:gd name="T137" fmla="*/ 935 w 935"/>
                <a:gd name="T138" fmla="*/ 558 h 5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558">
                  <a:moveTo>
                    <a:pt x="0" y="462"/>
                  </a:moveTo>
                  <a:lnTo>
                    <a:pt x="18" y="437"/>
                  </a:lnTo>
                  <a:lnTo>
                    <a:pt x="39" y="409"/>
                  </a:lnTo>
                  <a:lnTo>
                    <a:pt x="63" y="380"/>
                  </a:lnTo>
                  <a:lnTo>
                    <a:pt x="90" y="347"/>
                  </a:lnTo>
                  <a:lnTo>
                    <a:pt x="118" y="314"/>
                  </a:lnTo>
                  <a:lnTo>
                    <a:pt x="148" y="281"/>
                  </a:lnTo>
                  <a:lnTo>
                    <a:pt x="179" y="246"/>
                  </a:lnTo>
                  <a:lnTo>
                    <a:pt x="212" y="211"/>
                  </a:lnTo>
                  <a:lnTo>
                    <a:pt x="244" y="178"/>
                  </a:lnTo>
                  <a:lnTo>
                    <a:pt x="278" y="146"/>
                  </a:lnTo>
                  <a:lnTo>
                    <a:pt x="311" y="115"/>
                  </a:lnTo>
                  <a:lnTo>
                    <a:pt x="345" y="85"/>
                  </a:lnTo>
                  <a:lnTo>
                    <a:pt x="377" y="59"/>
                  </a:lnTo>
                  <a:lnTo>
                    <a:pt x="408" y="36"/>
                  </a:lnTo>
                  <a:lnTo>
                    <a:pt x="437" y="16"/>
                  </a:lnTo>
                  <a:lnTo>
                    <a:pt x="466" y="0"/>
                  </a:lnTo>
                  <a:lnTo>
                    <a:pt x="486" y="3"/>
                  </a:lnTo>
                  <a:lnTo>
                    <a:pt x="511" y="8"/>
                  </a:lnTo>
                  <a:lnTo>
                    <a:pt x="538" y="12"/>
                  </a:lnTo>
                  <a:lnTo>
                    <a:pt x="567" y="18"/>
                  </a:lnTo>
                  <a:lnTo>
                    <a:pt x="599" y="25"/>
                  </a:lnTo>
                  <a:lnTo>
                    <a:pt x="633" y="31"/>
                  </a:lnTo>
                  <a:lnTo>
                    <a:pt x="667" y="39"/>
                  </a:lnTo>
                  <a:lnTo>
                    <a:pt x="702" y="47"/>
                  </a:lnTo>
                  <a:lnTo>
                    <a:pt x="736" y="54"/>
                  </a:lnTo>
                  <a:lnTo>
                    <a:pt x="770" y="61"/>
                  </a:lnTo>
                  <a:lnTo>
                    <a:pt x="802" y="68"/>
                  </a:lnTo>
                  <a:lnTo>
                    <a:pt x="832" y="75"/>
                  </a:lnTo>
                  <a:lnTo>
                    <a:pt x="860" y="81"/>
                  </a:lnTo>
                  <a:lnTo>
                    <a:pt x="885" y="86"/>
                  </a:lnTo>
                  <a:lnTo>
                    <a:pt x="907" y="90"/>
                  </a:lnTo>
                  <a:lnTo>
                    <a:pt x="923" y="94"/>
                  </a:lnTo>
                  <a:lnTo>
                    <a:pt x="804" y="214"/>
                  </a:lnTo>
                  <a:lnTo>
                    <a:pt x="820" y="219"/>
                  </a:lnTo>
                  <a:lnTo>
                    <a:pt x="837" y="223"/>
                  </a:lnTo>
                  <a:lnTo>
                    <a:pt x="855" y="228"/>
                  </a:lnTo>
                  <a:lnTo>
                    <a:pt x="872" y="233"/>
                  </a:lnTo>
                  <a:lnTo>
                    <a:pt x="889" y="238"/>
                  </a:lnTo>
                  <a:lnTo>
                    <a:pt x="905" y="245"/>
                  </a:lnTo>
                  <a:lnTo>
                    <a:pt x="921" y="251"/>
                  </a:lnTo>
                  <a:lnTo>
                    <a:pt x="935" y="257"/>
                  </a:lnTo>
                  <a:lnTo>
                    <a:pt x="925" y="272"/>
                  </a:lnTo>
                  <a:lnTo>
                    <a:pt x="912" y="284"/>
                  </a:lnTo>
                  <a:lnTo>
                    <a:pt x="896" y="295"/>
                  </a:lnTo>
                  <a:lnTo>
                    <a:pt x="880" y="306"/>
                  </a:lnTo>
                  <a:lnTo>
                    <a:pt x="859" y="315"/>
                  </a:lnTo>
                  <a:lnTo>
                    <a:pt x="838" y="324"/>
                  </a:lnTo>
                  <a:lnTo>
                    <a:pt x="817" y="332"/>
                  </a:lnTo>
                  <a:lnTo>
                    <a:pt x="795" y="340"/>
                  </a:lnTo>
                  <a:lnTo>
                    <a:pt x="772" y="347"/>
                  </a:lnTo>
                  <a:lnTo>
                    <a:pt x="750" y="354"/>
                  </a:lnTo>
                  <a:lnTo>
                    <a:pt x="728" y="362"/>
                  </a:lnTo>
                  <a:lnTo>
                    <a:pt x="707" y="369"/>
                  </a:lnTo>
                  <a:lnTo>
                    <a:pt x="688" y="377"/>
                  </a:lnTo>
                  <a:lnTo>
                    <a:pt x="671" y="386"/>
                  </a:lnTo>
                  <a:lnTo>
                    <a:pt x="656" y="395"/>
                  </a:lnTo>
                  <a:lnTo>
                    <a:pt x="644" y="405"/>
                  </a:lnTo>
                  <a:lnTo>
                    <a:pt x="634" y="414"/>
                  </a:lnTo>
                  <a:lnTo>
                    <a:pt x="621" y="425"/>
                  </a:lnTo>
                  <a:lnTo>
                    <a:pt x="606" y="436"/>
                  </a:lnTo>
                  <a:lnTo>
                    <a:pt x="589" y="448"/>
                  </a:lnTo>
                  <a:lnTo>
                    <a:pt x="571" y="461"/>
                  </a:lnTo>
                  <a:lnTo>
                    <a:pt x="552" y="473"/>
                  </a:lnTo>
                  <a:lnTo>
                    <a:pt x="532" y="486"/>
                  </a:lnTo>
                  <a:lnTo>
                    <a:pt x="513" y="498"/>
                  </a:lnTo>
                  <a:lnTo>
                    <a:pt x="494" y="509"/>
                  </a:lnTo>
                  <a:lnTo>
                    <a:pt x="476" y="521"/>
                  </a:lnTo>
                  <a:lnTo>
                    <a:pt x="459" y="531"/>
                  </a:lnTo>
                  <a:lnTo>
                    <a:pt x="444" y="540"/>
                  </a:lnTo>
                  <a:lnTo>
                    <a:pt x="431" y="547"/>
                  </a:lnTo>
                  <a:lnTo>
                    <a:pt x="421" y="553"/>
                  </a:lnTo>
                  <a:lnTo>
                    <a:pt x="414" y="557"/>
                  </a:lnTo>
                  <a:lnTo>
                    <a:pt x="410" y="558"/>
                  </a:lnTo>
                  <a:lnTo>
                    <a:pt x="400" y="556"/>
                  </a:lnTo>
                  <a:lnTo>
                    <a:pt x="385" y="553"/>
                  </a:lnTo>
                  <a:lnTo>
                    <a:pt x="365" y="548"/>
                  </a:lnTo>
                  <a:lnTo>
                    <a:pt x="341" y="543"/>
                  </a:lnTo>
                  <a:lnTo>
                    <a:pt x="314" y="538"/>
                  </a:lnTo>
                  <a:lnTo>
                    <a:pt x="284" y="530"/>
                  </a:lnTo>
                  <a:lnTo>
                    <a:pt x="253" y="524"/>
                  </a:lnTo>
                  <a:lnTo>
                    <a:pt x="220" y="516"/>
                  </a:lnTo>
                  <a:lnTo>
                    <a:pt x="187" y="508"/>
                  </a:lnTo>
                  <a:lnTo>
                    <a:pt x="154" y="500"/>
                  </a:lnTo>
                  <a:lnTo>
                    <a:pt x="122" y="493"/>
                  </a:lnTo>
                  <a:lnTo>
                    <a:pt x="92" y="485"/>
                  </a:lnTo>
                  <a:lnTo>
                    <a:pt x="63" y="479"/>
                  </a:lnTo>
                  <a:lnTo>
                    <a:pt x="39" y="472"/>
                  </a:lnTo>
                  <a:lnTo>
                    <a:pt x="17" y="467"/>
                  </a:lnTo>
                  <a:lnTo>
                    <a:pt x="0" y="462"/>
                  </a:lnTo>
                  <a:close/>
                </a:path>
              </a:pathLst>
            </a:custGeom>
            <a:noFill/>
            <a:ln w="9525">
              <a:noFill/>
              <a:round/>
              <a:headEnd/>
              <a:tailEnd/>
            </a:ln>
          </p:spPr>
          <p:txBody>
            <a:bodyPr/>
            <a:lstStyle/>
            <a:p>
              <a:endParaRPr lang="en-US"/>
            </a:p>
          </p:txBody>
        </p:sp>
        <p:sp>
          <p:nvSpPr>
            <p:cNvPr id="7241" name="Freeform 137"/>
            <p:cNvSpPr>
              <a:spLocks/>
            </p:cNvSpPr>
            <p:nvPr/>
          </p:nvSpPr>
          <p:spPr bwMode="auto">
            <a:xfrm>
              <a:off x="3626" y="1952"/>
              <a:ext cx="194" cy="121"/>
            </a:xfrm>
            <a:custGeom>
              <a:avLst/>
              <a:gdLst>
                <a:gd name="T0" fmla="*/ 0 w 778"/>
                <a:gd name="T1" fmla="*/ 395 h 483"/>
                <a:gd name="T2" fmla="*/ 10 w 778"/>
                <a:gd name="T3" fmla="*/ 380 h 483"/>
                <a:gd name="T4" fmla="*/ 26 w 778"/>
                <a:gd name="T5" fmla="*/ 362 h 483"/>
                <a:gd name="T6" fmla="*/ 45 w 778"/>
                <a:gd name="T7" fmla="*/ 342 h 483"/>
                <a:gd name="T8" fmla="*/ 67 w 778"/>
                <a:gd name="T9" fmla="*/ 316 h 483"/>
                <a:gd name="T10" fmla="*/ 92 w 778"/>
                <a:gd name="T11" fmla="*/ 289 h 483"/>
                <a:gd name="T12" fmla="*/ 119 w 778"/>
                <a:gd name="T13" fmla="*/ 260 h 483"/>
                <a:gd name="T14" fmla="*/ 149 w 778"/>
                <a:gd name="T15" fmla="*/ 229 h 483"/>
                <a:gd name="T16" fmla="*/ 181 w 778"/>
                <a:gd name="T17" fmla="*/ 197 h 483"/>
                <a:gd name="T18" fmla="*/ 213 w 778"/>
                <a:gd name="T19" fmla="*/ 166 h 483"/>
                <a:gd name="T20" fmla="*/ 245 w 778"/>
                <a:gd name="T21" fmla="*/ 135 h 483"/>
                <a:gd name="T22" fmla="*/ 279 w 778"/>
                <a:gd name="T23" fmla="*/ 105 h 483"/>
                <a:gd name="T24" fmla="*/ 311 w 778"/>
                <a:gd name="T25" fmla="*/ 78 h 483"/>
                <a:gd name="T26" fmla="*/ 342 w 778"/>
                <a:gd name="T27" fmla="*/ 53 h 483"/>
                <a:gd name="T28" fmla="*/ 373 w 778"/>
                <a:gd name="T29" fmla="*/ 32 h 483"/>
                <a:gd name="T30" fmla="*/ 401 w 778"/>
                <a:gd name="T31" fmla="*/ 14 h 483"/>
                <a:gd name="T32" fmla="*/ 427 w 778"/>
                <a:gd name="T33" fmla="*/ 0 h 483"/>
                <a:gd name="T34" fmla="*/ 778 w 778"/>
                <a:gd name="T35" fmla="*/ 68 h 483"/>
                <a:gd name="T36" fmla="*/ 762 w 778"/>
                <a:gd name="T37" fmla="*/ 81 h 483"/>
                <a:gd name="T38" fmla="*/ 743 w 778"/>
                <a:gd name="T39" fmla="*/ 98 h 483"/>
                <a:gd name="T40" fmla="*/ 720 w 778"/>
                <a:gd name="T41" fmla="*/ 117 h 483"/>
                <a:gd name="T42" fmla="*/ 694 w 778"/>
                <a:gd name="T43" fmla="*/ 139 h 483"/>
                <a:gd name="T44" fmla="*/ 664 w 778"/>
                <a:gd name="T45" fmla="*/ 162 h 483"/>
                <a:gd name="T46" fmla="*/ 632 w 778"/>
                <a:gd name="T47" fmla="*/ 189 h 483"/>
                <a:gd name="T48" fmla="*/ 600 w 778"/>
                <a:gd name="T49" fmla="*/ 216 h 483"/>
                <a:gd name="T50" fmla="*/ 567 w 778"/>
                <a:gd name="T51" fmla="*/ 245 h 483"/>
                <a:gd name="T52" fmla="*/ 533 w 778"/>
                <a:gd name="T53" fmla="*/ 275 h 483"/>
                <a:gd name="T54" fmla="*/ 501 w 778"/>
                <a:gd name="T55" fmla="*/ 306 h 483"/>
                <a:gd name="T56" fmla="*/ 469 w 778"/>
                <a:gd name="T57" fmla="*/ 337 h 483"/>
                <a:gd name="T58" fmla="*/ 439 w 778"/>
                <a:gd name="T59" fmla="*/ 368 h 483"/>
                <a:gd name="T60" fmla="*/ 412 w 778"/>
                <a:gd name="T61" fmla="*/ 398 h 483"/>
                <a:gd name="T62" fmla="*/ 389 w 778"/>
                <a:gd name="T63" fmla="*/ 428 h 483"/>
                <a:gd name="T64" fmla="*/ 369 w 778"/>
                <a:gd name="T65" fmla="*/ 456 h 483"/>
                <a:gd name="T66" fmla="*/ 353 w 778"/>
                <a:gd name="T67" fmla="*/ 483 h 483"/>
                <a:gd name="T68" fmla="*/ 338 w 778"/>
                <a:gd name="T69" fmla="*/ 477 h 483"/>
                <a:gd name="T70" fmla="*/ 319 w 778"/>
                <a:gd name="T71" fmla="*/ 469 h 483"/>
                <a:gd name="T72" fmla="*/ 297 w 778"/>
                <a:gd name="T73" fmla="*/ 463 h 483"/>
                <a:gd name="T74" fmla="*/ 274 w 778"/>
                <a:gd name="T75" fmla="*/ 456 h 483"/>
                <a:gd name="T76" fmla="*/ 248 w 778"/>
                <a:gd name="T77" fmla="*/ 450 h 483"/>
                <a:gd name="T78" fmla="*/ 221 w 778"/>
                <a:gd name="T79" fmla="*/ 443 h 483"/>
                <a:gd name="T80" fmla="*/ 194 w 778"/>
                <a:gd name="T81" fmla="*/ 437 h 483"/>
                <a:gd name="T82" fmla="*/ 166 w 778"/>
                <a:gd name="T83" fmla="*/ 432 h 483"/>
                <a:gd name="T84" fmla="*/ 139 w 778"/>
                <a:gd name="T85" fmla="*/ 427 h 483"/>
                <a:gd name="T86" fmla="*/ 113 w 778"/>
                <a:gd name="T87" fmla="*/ 420 h 483"/>
                <a:gd name="T88" fmla="*/ 87 w 778"/>
                <a:gd name="T89" fmla="*/ 415 h 483"/>
                <a:gd name="T90" fmla="*/ 64 w 778"/>
                <a:gd name="T91" fmla="*/ 411 h 483"/>
                <a:gd name="T92" fmla="*/ 43 w 778"/>
                <a:gd name="T93" fmla="*/ 406 h 483"/>
                <a:gd name="T94" fmla="*/ 26 w 778"/>
                <a:gd name="T95" fmla="*/ 402 h 483"/>
                <a:gd name="T96" fmla="*/ 10 w 778"/>
                <a:gd name="T97" fmla="*/ 398 h 483"/>
                <a:gd name="T98" fmla="*/ 0 w 778"/>
                <a:gd name="T99" fmla="*/ 395 h 4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8"/>
                <a:gd name="T151" fmla="*/ 0 h 483"/>
                <a:gd name="T152" fmla="*/ 778 w 778"/>
                <a:gd name="T153" fmla="*/ 483 h 4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8" h="483">
                  <a:moveTo>
                    <a:pt x="0" y="395"/>
                  </a:moveTo>
                  <a:lnTo>
                    <a:pt x="10" y="380"/>
                  </a:lnTo>
                  <a:lnTo>
                    <a:pt x="26" y="362"/>
                  </a:lnTo>
                  <a:lnTo>
                    <a:pt x="45" y="342"/>
                  </a:lnTo>
                  <a:lnTo>
                    <a:pt x="67" y="316"/>
                  </a:lnTo>
                  <a:lnTo>
                    <a:pt x="92" y="289"/>
                  </a:lnTo>
                  <a:lnTo>
                    <a:pt x="119" y="260"/>
                  </a:lnTo>
                  <a:lnTo>
                    <a:pt x="149" y="229"/>
                  </a:lnTo>
                  <a:lnTo>
                    <a:pt x="181" y="197"/>
                  </a:lnTo>
                  <a:lnTo>
                    <a:pt x="213" y="166"/>
                  </a:lnTo>
                  <a:lnTo>
                    <a:pt x="245" y="135"/>
                  </a:lnTo>
                  <a:lnTo>
                    <a:pt x="279" y="105"/>
                  </a:lnTo>
                  <a:lnTo>
                    <a:pt x="311" y="78"/>
                  </a:lnTo>
                  <a:lnTo>
                    <a:pt x="342" y="53"/>
                  </a:lnTo>
                  <a:lnTo>
                    <a:pt x="373" y="32"/>
                  </a:lnTo>
                  <a:lnTo>
                    <a:pt x="401" y="14"/>
                  </a:lnTo>
                  <a:lnTo>
                    <a:pt x="427" y="0"/>
                  </a:lnTo>
                  <a:lnTo>
                    <a:pt x="778" y="68"/>
                  </a:lnTo>
                  <a:lnTo>
                    <a:pt x="762" y="81"/>
                  </a:lnTo>
                  <a:lnTo>
                    <a:pt x="743" y="98"/>
                  </a:lnTo>
                  <a:lnTo>
                    <a:pt x="720" y="117"/>
                  </a:lnTo>
                  <a:lnTo>
                    <a:pt x="694" y="139"/>
                  </a:lnTo>
                  <a:lnTo>
                    <a:pt x="664" y="162"/>
                  </a:lnTo>
                  <a:lnTo>
                    <a:pt x="632" y="189"/>
                  </a:lnTo>
                  <a:lnTo>
                    <a:pt x="600" y="216"/>
                  </a:lnTo>
                  <a:lnTo>
                    <a:pt x="567" y="245"/>
                  </a:lnTo>
                  <a:lnTo>
                    <a:pt x="533" y="275"/>
                  </a:lnTo>
                  <a:lnTo>
                    <a:pt x="501" y="306"/>
                  </a:lnTo>
                  <a:lnTo>
                    <a:pt x="469" y="337"/>
                  </a:lnTo>
                  <a:lnTo>
                    <a:pt x="439" y="368"/>
                  </a:lnTo>
                  <a:lnTo>
                    <a:pt x="412" y="398"/>
                  </a:lnTo>
                  <a:lnTo>
                    <a:pt x="389" y="428"/>
                  </a:lnTo>
                  <a:lnTo>
                    <a:pt x="369" y="456"/>
                  </a:lnTo>
                  <a:lnTo>
                    <a:pt x="353" y="483"/>
                  </a:lnTo>
                  <a:lnTo>
                    <a:pt x="338" y="477"/>
                  </a:lnTo>
                  <a:lnTo>
                    <a:pt x="319" y="469"/>
                  </a:lnTo>
                  <a:lnTo>
                    <a:pt x="297" y="463"/>
                  </a:lnTo>
                  <a:lnTo>
                    <a:pt x="274" y="456"/>
                  </a:lnTo>
                  <a:lnTo>
                    <a:pt x="248" y="450"/>
                  </a:lnTo>
                  <a:lnTo>
                    <a:pt x="221" y="443"/>
                  </a:lnTo>
                  <a:lnTo>
                    <a:pt x="194" y="437"/>
                  </a:lnTo>
                  <a:lnTo>
                    <a:pt x="166" y="432"/>
                  </a:lnTo>
                  <a:lnTo>
                    <a:pt x="139" y="427"/>
                  </a:lnTo>
                  <a:lnTo>
                    <a:pt x="113" y="420"/>
                  </a:lnTo>
                  <a:lnTo>
                    <a:pt x="87" y="415"/>
                  </a:lnTo>
                  <a:lnTo>
                    <a:pt x="64" y="411"/>
                  </a:lnTo>
                  <a:lnTo>
                    <a:pt x="43" y="406"/>
                  </a:lnTo>
                  <a:lnTo>
                    <a:pt x="26" y="402"/>
                  </a:lnTo>
                  <a:lnTo>
                    <a:pt x="10" y="398"/>
                  </a:lnTo>
                  <a:lnTo>
                    <a:pt x="0" y="395"/>
                  </a:lnTo>
                  <a:close/>
                </a:path>
              </a:pathLst>
            </a:custGeom>
            <a:noFill/>
            <a:ln w="9525">
              <a:noFill/>
              <a:round/>
              <a:headEnd/>
              <a:tailEnd/>
            </a:ln>
          </p:spPr>
          <p:txBody>
            <a:bodyPr/>
            <a:lstStyle/>
            <a:p>
              <a:endParaRPr lang="en-US"/>
            </a:p>
          </p:txBody>
        </p:sp>
        <p:sp>
          <p:nvSpPr>
            <p:cNvPr id="7242" name="Freeform 138"/>
            <p:cNvSpPr>
              <a:spLocks/>
            </p:cNvSpPr>
            <p:nvPr/>
          </p:nvSpPr>
          <p:spPr bwMode="auto">
            <a:xfrm>
              <a:off x="3782" y="2001"/>
              <a:ext cx="44" cy="22"/>
            </a:xfrm>
            <a:custGeom>
              <a:avLst/>
              <a:gdLst>
                <a:gd name="T0" fmla="*/ 0 w 176"/>
                <a:gd name="T1" fmla="*/ 88 h 88"/>
                <a:gd name="T2" fmla="*/ 91 w 176"/>
                <a:gd name="T3" fmla="*/ 0 h 88"/>
                <a:gd name="T4" fmla="*/ 101 w 176"/>
                <a:gd name="T5" fmla="*/ 2 h 88"/>
                <a:gd name="T6" fmla="*/ 113 w 176"/>
                <a:gd name="T7" fmla="*/ 5 h 88"/>
                <a:gd name="T8" fmla="*/ 126 w 176"/>
                <a:gd name="T9" fmla="*/ 9 h 88"/>
                <a:gd name="T10" fmla="*/ 137 w 176"/>
                <a:gd name="T11" fmla="*/ 12 h 88"/>
                <a:gd name="T12" fmla="*/ 150 w 176"/>
                <a:gd name="T13" fmla="*/ 16 h 88"/>
                <a:gd name="T14" fmla="*/ 160 w 176"/>
                <a:gd name="T15" fmla="*/ 20 h 88"/>
                <a:gd name="T16" fmla="*/ 169 w 176"/>
                <a:gd name="T17" fmla="*/ 23 h 88"/>
                <a:gd name="T18" fmla="*/ 176 w 176"/>
                <a:gd name="T19" fmla="*/ 25 h 88"/>
                <a:gd name="T20" fmla="*/ 163 w 176"/>
                <a:gd name="T21" fmla="*/ 32 h 88"/>
                <a:gd name="T22" fmla="*/ 141 w 176"/>
                <a:gd name="T23" fmla="*/ 38 h 88"/>
                <a:gd name="T24" fmla="*/ 115 w 176"/>
                <a:gd name="T25" fmla="*/ 47 h 88"/>
                <a:gd name="T26" fmla="*/ 87 w 176"/>
                <a:gd name="T27" fmla="*/ 56 h 88"/>
                <a:gd name="T28" fmla="*/ 59 w 176"/>
                <a:gd name="T29" fmla="*/ 66 h 88"/>
                <a:gd name="T30" fmla="*/ 33 w 176"/>
                <a:gd name="T31" fmla="*/ 75 h 88"/>
                <a:gd name="T32" fmla="*/ 12 w 176"/>
                <a:gd name="T33" fmla="*/ 82 h 88"/>
                <a:gd name="T34" fmla="*/ 0 w 176"/>
                <a:gd name="T35" fmla="*/ 8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88"/>
                <a:gd name="T56" fmla="*/ 176 w 176"/>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88">
                  <a:moveTo>
                    <a:pt x="0" y="88"/>
                  </a:moveTo>
                  <a:lnTo>
                    <a:pt x="91" y="0"/>
                  </a:lnTo>
                  <a:lnTo>
                    <a:pt x="101" y="2"/>
                  </a:lnTo>
                  <a:lnTo>
                    <a:pt x="113" y="5"/>
                  </a:lnTo>
                  <a:lnTo>
                    <a:pt x="126" y="9"/>
                  </a:lnTo>
                  <a:lnTo>
                    <a:pt x="137" y="12"/>
                  </a:lnTo>
                  <a:lnTo>
                    <a:pt x="150" y="16"/>
                  </a:lnTo>
                  <a:lnTo>
                    <a:pt x="160" y="20"/>
                  </a:lnTo>
                  <a:lnTo>
                    <a:pt x="169" y="23"/>
                  </a:lnTo>
                  <a:lnTo>
                    <a:pt x="176" y="25"/>
                  </a:lnTo>
                  <a:lnTo>
                    <a:pt x="163" y="32"/>
                  </a:lnTo>
                  <a:lnTo>
                    <a:pt x="141" y="38"/>
                  </a:lnTo>
                  <a:lnTo>
                    <a:pt x="115" y="47"/>
                  </a:lnTo>
                  <a:lnTo>
                    <a:pt x="87" y="56"/>
                  </a:lnTo>
                  <a:lnTo>
                    <a:pt x="59" y="66"/>
                  </a:lnTo>
                  <a:lnTo>
                    <a:pt x="33" y="75"/>
                  </a:lnTo>
                  <a:lnTo>
                    <a:pt x="12" y="82"/>
                  </a:lnTo>
                  <a:lnTo>
                    <a:pt x="0" y="88"/>
                  </a:lnTo>
                  <a:close/>
                </a:path>
              </a:pathLst>
            </a:custGeom>
            <a:noFill/>
            <a:ln w="9525">
              <a:noFill/>
              <a:round/>
              <a:headEnd/>
              <a:tailEnd/>
            </a:ln>
          </p:spPr>
          <p:txBody>
            <a:bodyPr/>
            <a:lstStyle/>
            <a:p>
              <a:endParaRPr lang="en-US"/>
            </a:p>
          </p:txBody>
        </p:sp>
        <p:sp>
          <p:nvSpPr>
            <p:cNvPr id="7243" name="Freeform 139"/>
            <p:cNvSpPr>
              <a:spLocks/>
            </p:cNvSpPr>
            <p:nvPr/>
          </p:nvSpPr>
          <p:spPr bwMode="auto">
            <a:xfrm>
              <a:off x="3516" y="2151"/>
              <a:ext cx="175" cy="124"/>
            </a:xfrm>
            <a:custGeom>
              <a:avLst/>
              <a:gdLst>
                <a:gd name="T0" fmla="*/ 16 w 698"/>
                <a:gd name="T1" fmla="*/ 240 h 495"/>
                <a:gd name="T2" fmla="*/ 57 w 698"/>
                <a:gd name="T3" fmla="*/ 214 h 495"/>
                <a:gd name="T4" fmla="*/ 112 w 698"/>
                <a:gd name="T5" fmla="*/ 179 h 495"/>
                <a:gd name="T6" fmla="*/ 177 w 698"/>
                <a:gd name="T7" fmla="*/ 140 h 495"/>
                <a:gd name="T8" fmla="*/ 245 w 698"/>
                <a:gd name="T9" fmla="*/ 100 h 495"/>
                <a:gd name="T10" fmla="*/ 313 w 698"/>
                <a:gd name="T11" fmla="*/ 63 h 495"/>
                <a:gd name="T12" fmla="*/ 377 w 698"/>
                <a:gd name="T13" fmla="*/ 32 h 495"/>
                <a:gd name="T14" fmla="*/ 432 w 698"/>
                <a:gd name="T15" fmla="*/ 8 h 495"/>
                <a:gd name="T16" fmla="*/ 466 w 698"/>
                <a:gd name="T17" fmla="*/ 8 h 495"/>
                <a:gd name="T18" fmla="*/ 491 w 698"/>
                <a:gd name="T19" fmla="*/ 28 h 495"/>
                <a:gd name="T20" fmla="*/ 522 w 698"/>
                <a:gd name="T21" fmla="*/ 55 h 495"/>
                <a:gd name="T22" fmla="*/ 557 w 698"/>
                <a:gd name="T23" fmla="*/ 86 h 495"/>
                <a:gd name="T24" fmla="*/ 593 w 698"/>
                <a:gd name="T25" fmla="*/ 121 h 495"/>
                <a:gd name="T26" fmla="*/ 628 w 698"/>
                <a:gd name="T27" fmla="*/ 160 h 495"/>
                <a:gd name="T28" fmla="*/ 660 w 698"/>
                <a:gd name="T29" fmla="*/ 198 h 495"/>
                <a:gd name="T30" fmla="*/ 687 w 698"/>
                <a:gd name="T31" fmla="*/ 239 h 495"/>
                <a:gd name="T32" fmla="*/ 684 w 698"/>
                <a:gd name="T33" fmla="*/ 269 h 495"/>
                <a:gd name="T34" fmla="*/ 643 w 698"/>
                <a:gd name="T35" fmla="*/ 296 h 495"/>
                <a:gd name="T36" fmla="*/ 589 w 698"/>
                <a:gd name="T37" fmla="*/ 328 h 495"/>
                <a:gd name="T38" fmla="*/ 527 w 698"/>
                <a:gd name="T39" fmla="*/ 365 h 495"/>
                <a:gd name="T40" fmla="*/ 463 w 698"/>
                <a:gd name="T41" fmla="*/ 402 h 495"/>
                <a:gd name="T42" fmla="*/ 402 w 698"/>
                <a:gd name="T43" fmla="*/ 437 h 495"/>
                <a:gd name="T44" fmla="*/ 349 w 698"/>
                <a:gd name="T45" fmla="*/ 467 h 495"/>
                <a:gd name="T46" fmla="*/ 309 w 698"/>
                <a:gd name="T47" fmla="*/ 489 h 495"/>
                <a:gd name="T48" fmla="*/ 282 w 698"/>
                <a:gd name="T49" fmla="*/ 482 h 495"/>
                <a:gd name="T50" fmla="*/ 249 w 698"/>
                <a:gd name="T51" fmla="*/ 451 h 495"/>
                <a:gd name="T52" fmla="*/ 207 w 698"/>
                <a:gd name="T53" fmla="*/ 417 h 495"/>
                <a:gd name="T54" fmla="*/ 164 w 698"/>
                <a:gd name="T55" fmla="*/ 379 h 495"/>
                <a:gd name="T56" fmla="*/ 120 w 698"/>
                <a:gd name="T57" fmla="*/ 342 h 495"/>
                <a:gd name="T58" fmla="*/ 78 w 698"/>
                <a:gd name="T59" fmla="*/ 307 h 495"/>
                <a:gd name="T60" fmla="*/ 42 w 698"/>
                <a:gd name="T61" fmla="*/ 279 h 495"/>
                <a:gd name="T62" fmla="*/ 12 w 698"/>
                <a:gd name="T63" fmla="*/ 257 h 4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8"/>
                <a:gd name="T97" fmla="*/ 0 h 495"/>
                <a:gd name="T98" fmla="*/ 698 w 698"/>
                <a:gd name="T99" fmla="*/ 495 h 4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8" h="495">
                  <a:moveTo>
                    <a:pt x="0" y="251"/>
                  </a:moveTo>
                  <a:lnTo>
                    <a:pt x="16" y="240"/>
                  </a:lnTo>
                  <a:lnTo>
                    <a:pt x="35" y="228"/>
                  </a:lnTo>
                  <a:lnTo>
                    <a:pt x="57" y="214"/>
                  </a:lnTo>
                  <a:lnTo>
                    <a:pt x="84" y="197"/>
                  </a:lnTo>
                  <a:lnTo>
                    <a:pt x="112" y="179"/>
                  </a:lnTo>
                  <a:lnTo>
                    <a:pt x="144" y="160"/>
                  </a:lnTo>
                  <a:lnTo>
                    <a:pt x="177" y="140"/>
                  </a:lnTo>
                  <a:lnTo>
                    <a:pt x="211" y="121"/>
                  </a:lnTo>
                  <a:lnTo>
                    <a:pt x="245" y="100"/>
                  </a:lnTo>
                  <a:lnTo>
                    <a:pt x="279" y="82"/>
                  </a:lnTo>
                  <a:lnTo>
                    <a:pt x="313" y="63"/>
                  </a:lnTo>
                  <a:lnTo>
                    <a:pt x="346" y="46"/>
                  </a:lnTo>
                  <a:lnTo>
                    <a:pt x="377" y="32"/>
                  </a:lnTo>
                  <a:lnTo>
                    <a:pt x="407" y="18"/>
                  </a:lnTo>
                  <a:lnTo>
                    <a:pt x="432" y="8"/>
                  </a:lnTo>
                  <a:lnTo>
                    <a:pt x="456" y="0"/>
                  </a:lnTo>
                  <a:lnTo>
                    <a:pt x="466" y="8"/>
                  </a:lnTo>
                  <a:lnTo>
                    <a:pt x="479" y="17"/>
                  </a:lnTo>
                  <a:lnTo>
                    <a:pt x="491" y="28"/>
                  </a:lnTo>
                  <a:lnTo>
                    <a:pt x="507" y="41"/>
                  </a:lnTo>
                  <a:lnTo>
                    <a:pt x="522" y="55"/>
                  </a:lnTo>
                  <a:lnTo>
                    <a:pt x="540" y="70"/>
                  </a:lnTo>
                  <a:lnTo>
                    <a:pt x="557" y="86"/>
                  </a:lnTo>
                  <a:lnTo>
                    <a:pt x="575" y="103"/>
                  </a:lnTo>
                  <a:lnTo>
                    <a:pt x="593" y="121"/>
                  </a:lnTo>
                  <a:lnTo>
                    <a:pt x="611" y="140"/>
                  </a:lnTo>
                  <a:lnTo>
                    <a:pt x="628" y="160"/>
                  </a:lnTo>
                  <a:lnTo>
                    <a:pt x="644" y="179"/>
                  </a:lnTo>
                  <a:lnTo>
                    <a:pt x="660" y="198"/>
                  </a:lnTo>
                  <a:lnTo>
                    <a:pt x="674" y="219"/>
                  </a:lnTo>
                  <a:lnTo>
                    <a:pt x="687" y="239"/>
                  </a:lnTo>
                  <a:lnTo>
                    <a:pt x="698" y="258"/>
                  </a:lnTo>
                  <a:lnTo>
                    <a:pt x="684" y="269"/>
                  </a:lnTo>
                  <a:lnTo>
                    <a:pt x="665" y="282"/>
                  </a:lnTo>
                  <a:lnTo>
                    <a:pt x="643" y="296"/>
                  </a:lnTo>
                  <a:lnTo>
                    <a:pt x="617" y="311"/>
                  </a:lnTo>
                  <a:lnTo>
                    <a:pt x="589" y="328"/>
                  </a:lnTo>
                  <a:lnTo>
                    <a:pt x="558" y="346"/>
                  </a:lnTo>
                  <a:lnTo>
                    <a:pt x="527" y="365"/>
                  </a:lnTo>
                  <a:lnTo>
                    <a:pt x="495" y="383"/>
                  </a:lnTo>
                  <a:lnTo>
                    <a:pt x="463" y="402"/>
                  </a:lnTo>
                  <a:lnTo>
                    <a:pt x="431" y="419"/>
                  </a:lnTo>
                  <a:lnTo>
                    <a:pt x="402" y="437"/>
                  </a:lnTo>
                  <a:lnTo>
                    <a:pt x="375" y="453"/>
                  </a:lnTo>
                  <a:lnTo>
                    <a:pt x="349" y="467"/>
                  </a:lnTo>
                  <a:lnTo>
                    <a:pt x="327" y="478"/>
                  </a:lnTo>
                  <a:lnTo>
                    <a:pt x="309" y="489"/>
                  </a:lnTo>
                  <a:lnTo>
                    <a:pt x="296" y="495"/>
                  </a:lnTo>
                  <a:lnTo>
                    <a:pt x="282" y="482"/>
                  </a:lnTo>
                  <a:lnTo>
                    <a:pt x="267" y="468"/>
                  </a:lnTo>
                  <a:lnTo>
                    <a:pt x="249" y="451"/>
                  </a:lnTo>
                  <a:lnTo>
                    <a:pt x="228" y="435"/>
                  </a:lnTo>
                  <a:lnTo>
                    <a:pt x="207" y="417"/>
                  </a:lnTo>
                  <a:lnTo>
                    <a:pt x="186" y="397"/>
                  </a:lnTo>
                  <a:lnTo>
                    <a:pt x="164" y="379"/>
                  </a:lnTo>
                  <a:lnTo>
                    <a:pt x="142" y="360"/>
                  </a:lnTo>
                  <a:lnTo>
                    <a:pt x="120" y="342"/>
                  </a:lnTo>
                  <a:lnTo>
                    <a:pt x="98" y="324"/>
                  </a:lnTo>
                  <a:lnTo>
                    <a:pt x="78" y="307"/>
                  </a:lnTo>
                  <a:lnTo>
                    <a:pt x="58" y="292"/>
                  </a:lnTo>
                  <a:lnTo>
                    <a:pt x="42" y="279"/>
                  </a:lnTo>
                  <a:lnTo>
                    <a:pt x="25" y="267"/>
                  </a:lnTo>
                  <a:lnTo>
                    <a:pt x="12" y="257"/>
                  </a:lnTo>
                  <a:lnTo>
                    <a:pt x="0" y="251"/>
                  </a:lnTo>
                  <a:close/>
                </a:path>
              </a:pathLst>
            </a:custGeom>
            <a:noFill/>
            <a:ln w="9525">
              <a:noFill/>
              <a:round/>
              <a:headEnd/>
              <a:tailEnd/>
            </a:ln>
          </p:spPr>
          <p:txBody>
            <a:bodyPr/>
            <a:lstStyle/>
            <a:p>
              <a:endParaRPr lang="en-US"/>
            </a:p>
          </p:txBody>
        </p:sp>
        <p:sp>
          <p:nvSpPr>
            <p:cNvPr id="7244" name="Freeform 140"/>
            <p:cNvSpPr>
              <a:spLocks/>
            </p:cNvSpPr>
            <p:nvPr/>
          </p:nvSpPr>
          <p:spPr bwMode="auto">
            <a:xfrm>
              <a:off x="3535" y="2163"/>
              <a:ext cx="93" cy="52"/>
            </a:xfrm>
            <a:custGeom>
              <a:avLst/>
              <a:gdLst>
                <a:gd name="T0" fmla="*/ 0 w 372"/>
                <a:gd name="T1" fmla="*/ 201 h 211"/>
                <a:gd name="T2" fmla="*/ 13 w 372"/>
                <a:gd name="T3" fmla="*/ 193 h 211"/>
                <a:gd name="T4" fmla="*/ 30 w 372"/>
                <a:gd name="T5" fmla="*/ 183 h 211"/>
                <a:gd name="T6" fmla="*/ 50 w 372"/>
                <a:gd name="T7" fmla="*/ 170 h 211"/>
                <a:gd name="T8" fmla="*/ 74 w 372"/>
                <a:gd name="T9" fmla="*/ 157 h 211"/>
                <a:gd name="T10" fmla="*/ 98 w 372"/>
                <a:gd name="T11" fmla="*/ 142 h 211"/>
                <a:gd name="T12" fmla="*/ 126 w 372"/>
                <a:gd name="T13" fmla="*/ 126 h 211"/>
                <a:gd name="T14" fmla="*/ 155 w 372"/>
                <a:gd name="T15" fmla="*/ 111 h 211"/>
                <a:gd name="T16" fmla="*/ 183 w 372"/>
                <a:gd name="T17" fmla="*/ 94 h 211"/>
                <a:gd name="T18" fmla="*/ 212 w 372"/>
                <a:gd name="T19" fmla="*/ 79 h 211"/>
                <a:gd name="T20" fmla="*/ 241 w 372"/>
                <a:gd name="T21" fmla="*/ 63 h 211"/>
                <a:gd name="T22" fmla="*/ 269 w 372"/>
                <a:gd name="T23" fmla="*/ 48 h 211"/>
                <a:gd name="T24" fmla="*/ 295 w 372"/>
                <a:gd name="T25" fmla="*/ 35 h 211"/>
                <a:gd name="T26" fmla="*/ 319 w 372"/>
                <a:gd name="T27" fmla="*/ 23 h 211"/>
                <a:gd name="T28" fmla="*/ 340 w 372"/>
                <a:gd name="T29" fmla="*/ 13 h 211"/>
                <a:gd name="T30" fmla="*/ 358 w 372"/>
                <a:gd name="T31" fmla="*/ 5 h 211"/>
                <a:gd name="T32" fmla="*/ 372 w 372"/>
                <a:gd name="T33" fmla="*/ 0 h 211"/>
                <a:gd name="T34" fmla="*/ 369 w 372"/>
                <a:gd name="T35" fmla="*/ 19 h 211"/>
                <a:gd name="T36" fmla="*/ 363 w 372"/>
                <a:gd name="T37" fmla="*/ 45 h 211"/>
                <a:gd name="T38" fmla="*/ 356 w 372"/>
                <a:gd name="T39" fmla="*/ 76 h 211"/>
                <a:gd name="T40" fmla="*/ 347 w 372"/>
                <a:gd name="T41" fmla="*/ 107 h 211"/>
                <a:gd name="T42" fmla="*/ 338 w 372"/>
                <a:gd name="T43" fmla="*/ 139 h 211"/>
                <a:gd name="T44" fmla="*/ 329 w 372"/>
                <a:gd name="T45" fmla="*/ 166 h 211"/>
                <a:gd name="T46" fmla="*/ 320 w 372"/>
                <a:gd name="T47" fmla="*/ 187 h 211"/>
                <a:gd name="T48" fmla="*/ 311 w 372"/>
                <a:gd name="T49" fmla="*/ 199 h 211"/>
                <a:gd name="T50" fmla="*/ 304 w 372"/>
                <a:gd name="T51" fmla="*/ 203 h 211"/>
                <a:gd name="T52" fmla="*/ 292 w 372"/>
                <a:gd name="T53" fmla="*/ 207 h 211"/>
                <a:gd name="T54" fmla="*/ 277 w 372"/>
                <a:gd name="T55" fmla="*/ 210 h 211"/>
                <a:gd name="T56" fmla="*/ 257 w 372"/>
                <a:gd name="T57" fmla="*/ 211 h 211"/>
                <a:gd name="T58" fmla="*/ 236 w 372"/>
                <a:gd name="T59" fmla="*/ 211 h 211"/>
                <a:gd name="T60" fmla="*/ 212 w 372"/>
                <a:gd name="T61" fmla="*/ 211 h 211"/>
                <a:gd name="T62" fmla="*/ 188 w 372"/>
                <a:gd name="T63" fmla="*/ 211 h 211"/>
                <a:gd name="T64" fmla="*/ 162 w 372"/>
                <a:gd name="T65" fmla="*/ 210 h 211"/>
                <a:gd name="T66" fmla="*/ 137 w 372"/>
                <a:gd name="T67" fmla="*/ 208 h 211"/>
                <a:gd name="T68" fmla="*/ 112 w 372"/>
                <a:gd name="T69" fmla="*/ 207 h 211"/>
                <a:gd name="T70" fmla="*/ 88 w 372"/>
                <a:gd name="T71" fmla="*/ 206 h 211"/>
                <a:gd name="T72" fmla="*/ 65 w 372"/>
                <a:gd name="T73" fmla="*/ 204 h 211"/>
                <a:gd name="T74" fmla="*/ 44 w 372"/>
                <a:gd name="T75" fmla="*/ 203 h 211"/>
                <a:gd name="T76" fmla="*/ 26 w 372"/>
                <a:gd name="T77" fmla="*/ 202 h 211"/>
                <a:gd name="T78" fmla="*/ 11 w 372"/>
                <a:gd name="T79" fmla="*/ 201 h 211"/>
                <a:gd name="T80" fmla="*/ 0 w 372"/>
                <a:gd name="T81" fmla="*/ 201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2"/>
                <a:gd name="T124" fmla="*/ 0 h 211"/>
                <a:gd name="T125" fmla="*/ 372 w 372"/>
                <a:gd name="T126" fmla="*/ 211 h 2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2" h="211">
                  <a:moveTo>
                    <a:pt x="0" y="201"/>
                  </a:moveTo>
                  <a:lnTo>
                    <a:pt x="13" y="193"/>
                  </a:lnTo>
                  <a:lnTo>
                    <a:pt x="30" y="183"/>
                  </a:lnTo>
                  <a:lnTo>
                    <a:pt x="50" y="170"/>
                  </a:lnTo>
                  <a:lnTo>
                    <a:pt x="74" y="157"/>
                  </a:lnTo>
                  <a:lnTo>
                    <a:pt x="98" y="142"/>
                  </a:lnTo>
                  <a:lnTo>
                    <a:pt x="126" y="126"/>
                  </a:lnTo>
                  <a:lnTo>
                    <a:pt x="155" y="111"/>
                  </a:lnTo>
                  <a:lnTo>
                    <a:pt x="183" y="94"/>
                  </a:lnTo>
                  <a:lnTo>
                    <a:pt x="212" y="79"/>
                  </a:lnTo>
                  <a:lnTo>
                    <a:pt x="241" y="63"/>
                  </a:lnTo>
                  <a:lnTo>
                    <a:pt x="269" y="48"/>
                  </a:lnTo>
                  <a:lnTo>
                    <a:pt x="295" y="35"/>
                  </a:lnTo>
                  <a:lnTo>
                    <a:pt x="319" y="23"/>
                  </a:lnTo>
                  <a:lnTo>
                    <a:pt x="340" y="13"/>
                  </a:lnTo>
                  <a:lnTo>
                    <a:pt x="358" y="5"/>
                  </a:lnTo>
                  <a:lnTo>
                    <a:pt x="372" y="0"/>
                  </a:lnTo>
                  <a:lnTo>
                    <a:pt x="369" y="19"/>
                  </a:lnTo>
                  <a:lnTo>
                    <a:pt x="363" y="45"/>
                  </a:lnTo>
                  <a:lnTo>
                    <a:pt x="356" y="76"/>
                  </a:lnTo>
                  <a:lnTo>
                    <a:pt x="347" y="107"/>
                  </a:lnTo>
                  <a:lnTo>
                    <a:pt x="338" y="139"/>
                  </a:lnTo>
                  <a:lnTo>
                    <a:pt x="329" y="166"/>
                  </a:lnTo>
                  <a:lnTo>
                    <a:pt x="320" y="187"/>
                  </a:lnTo>
                  <a:lnTo>
                    <a:pt x="311" y="199"/>
                  </a:lnTo>
                  <a:lnTo>
                    <a:pt x="304" y="203"/>
                  </a:lnTo>
                  <a:lnTo>
                    <a:pt x="292" y="207"/>
                  </a:lnTo>
                  <a:lnTo>
                    <a:pt x="277" y="210"/>
                  </a:lnTo>
                  <a:lnTo>
                    <a:pt x="257" y="211"/>
                  </a:lnTo>
                  <a:lnTo>
                    <a:pt x="236" y="211"/>
                  </a:lnTo>
                  <a:lnTo>
                    <a:pt x="212" y="211"/>
                  </a:lnTo>
                  <a:lnTo>
                    <a:pt x="188" y="211"/>
                  </a:lnTo>
                  <a:lnTo>
                    <a:pt x="162" y="210"/>
                  </a:lnTo>
                  <a:lnTo>
                    <a:pt x="137" y="208"/>
                  </a:lnTo>
                  <a:lnTo>
                    <a:pt x="112" y="207"/>
                  </a:lnTo>
                  <a:lnTo>
                    <a:pt x="88" y="206"/>
                  </a:lnTo>
                  <a:lnTo>
                    <a:pt x="65" y="204"/>
                  </a:lnTo>
                  <a:lnTo>
                    <a:pt x="44" y="203"/>
                  </a:lnTo>
                  <a:lnTo>
                    <a:pt x="26" y="202"/>
                  </a:lnTo>
                  <a:lnTo>
                    <a:pt x="11" y="201"/>
                  </a:lnTo>
                  <a:lnTo>
                    <a:pt x="0" y="201"/>
                  </a:lnTo>
                  <a:close/>
                </a:path>
              </a:pathLst>
            </a:custGeom>
            <a:noFill/>
            <a:ln w="9525">
              <a:noFill/>
              <a:round/>
              <a:headEnd/>
              <a:tailEnd/>
            </a:ln>
          </p:spPr>
          <p:txBody>
            <a:bodyPr/>
            <a:lstStyle/>
            <a:p>
              <a:endParaRPr lang="en-US"/>
            </a:p>
          </p:txBody>
        </p:sp>
        <p:grpSp>
          <p:nvGrpSpPr>
            <p:cNvPr id="4" name="Group 141"/>
            <p:cNvGrpSpPr>
              <a:grpSpLocks/>
            </p:cNvGrpSpPr>
            <p:nvPr/>
          </p:nvGrpSpPr>
          <p:grpSpPr bwMode="auto">
            <a:xfrm>
              <a:off x="3401" y="2086"/>
              <a:ext cx="175" cy="116"/>
              <a:chOff x="3416" y="2145"/>
              <a:chExt cx="175" cy="116"/>
            </a:xfrm>
          </p:grpSpPr>
          <p:sp>
            <p:nvSpPr>
              <p:cNvPr id="7248" name="Freeform 142"/>
              <p:cNvSpPr>
                <a:spLocks/>
              </p:cNvSpPr>
              <p:nvPr/>
            </p:nvSpPr>
            <p:spPr bwMode="auto">
              <a:xfrm>
                <a:off x="3473" y="2145"/>
                <a:ext cx="105" cy="60"/>
              </a:xfrm>
              <a:custGeom>
                <a:avLst/>
                <a:gdLst>
                  <a:gd name="T0" fmla="*/ 420 w 420"/>
                  <a:gd name="T1" fmla="*/ 229 h 241"/>
                  <a:gd name="T2" fmla="*/ 406 w 420"/>
                  <a:gd name="T3" fmla="*/ 220 h 241"/>
                  <a:gd name="T4" fmla="*/ 387 w 420"/>
                  <a:gd name="T5" fmla="*/ 208 h 241"/>
                  <a:gd name="T6" fmla="*/ 364 w 420"/>
                  <a:gd name="T7" fmla="*/ 194 h 241"/>
                  <a:gd name="T8" fmla="*/ 338 w 420"/>
                  <a:gd name="T9" fmla="*/ 179 h 241"/>
                  <a:gd name="T10" fmla="*/ 308 w 420"/>
                  <a:gd name="T11" fmla="*/ 162 h 241"/>
                  <a:gd name="T12" fmla="*/ 278 w 420"/>
                  <a:gd name="T13" fmla="*/ 144 h 241"/>
                  <a:gd name="T14" fmla="*/ 245 w 420"/>
                  <a:gd name="T15" fmla="*/ 126 h 241"/>
                  <a:gd name="T16" fmla="*/ 213 w 420"/>
                  <a:gd name="T17" fmla="*/ 108 h 241"/>
                  <a:gd name="T18" fmla="*/ 180 w 420"/>
                  <a:gd name="T19" fmla="*/ 90 h 241"/>
                  <a:gd name="T20" fmla="*/ 148 w 420"/>
                  <a:gd name="T21" fmla="*/ 72 h 241"/>
                  <a:gd name="T22" fmla="*/ 117 w 420"/>
                  <a:gd name="T23" fmla="*/ 55 h 241"/>
                  <a:gd name="T24" fmla="*/ 87 w 420"/>
                  <a:gd name="T25" fmla="*/ 40 h 241"/>
                  <a:gd name="T26" fmla="*/ 60 w 420"/>
                  <a:gd name="T27" fmla="*/ 27 h 241"/>
                  <a:gd name="T28" fmla="*/ 36 w 420"/>
                  <a:gd name="T29" fmla="*/ 16 h 241"/>
                  <a:gd name="T30" fmla="*/ 15 w 420"/>
                  <a:gd name="T31" fmla="*/ 7 h 241"/>
                  <a:gd name="T32" fmla="*/ 0 w 420"/>
                  <a:gd name="T33" fmla="*/ 0 h 241"/>
                  <a:gd name="T34" fmla="*/ 4 w 420"/>
                  <a:gd name="T35" fmla="*/ 22 h 241"/>
                  <a:gd name="T36" fmla="*/ 9 w 420"/>
                  <a:gd name="T37" fmla="*/ 52 h 241"/>
                  <a:gd name="T38" fmla="*/ 18 w 420"/>
                  <a:gd name="T39" fmla="*/ 86 h 241"/>
                  <a:gd name="T40" fmla="*/ 27 w 420"/>
                  <a:gd name="T41" fmla="*/ 124 h 241"/>
                  <a:gd name="T42" fmla="*/ 37 w 420"/>
                  <a:gd name="T43" fmla="*/ 158 h 241"/>
                  <a:gd name="T44" fmla="*/ 47 w 420"/>
                  <a:gd name="T45" fmla="*/ 189 h 241"/>
                  <a:gd name="T46" fmla="*/ 58 w 420"/>
                  <a:gd name="T47" fmla="*/ 214 h 241"/>
                  <a:gd name="T48" fmla="*/ 68 w 420"/>
                  <a:gd name="T49" fmla="*/ 228 h 241"/>
                  <a:gd name="T50" fmla="*/ 77 w 420"/>
                  <a:gd name="T51" fmla="*/ 233 h 241"/>
                  <a:gd name="T52" fmla="*/ 90 w 420"/>
                  <a:gd name="T53" fmla="*/ 235 h 241"/>
                  <a:gd name="T54" fmla="*/ 108 w 420"/>
                  <a:gd name="T55" fmla="*/ 238 h 241"/>
                  <a:gd name="T56" fmla="*/ 128 w 420"/>
                  <a:gd name="T57" fmla="*/ 241 h 241"/>
                  <a:gd name="T58" fmla="*/ 153 w 420"/>
                  <a:gd name="T59" fmla="*/ 241 h 241"/>
                  <a:gd name="T60" fmla="*/ 179 w 420"/>
                  <a:gd name="T61" fmla="*/ 241 h 241"/>
                  <a:gd name="T62" fmla="*/ 207 w 420"/>
                  <a:gd name="T63" fmla="*/ 241 h 241"/>
                  <a:gd name="T64" fmla="*/ 236 w 420"/>
                  <a:gd name="T65" fmla="*/ 239 h 241"/>
                  <a:gd name="T66" fmla="*/ 265 w 420"/>
                  <a:gd name="T67" fmla="*/ 238 h 241"/>
                  <a:gd name="T68" fmla="*/ 294 w 420"/>
                  <a:gd name="T69" fmla="*/ 237 h 241"/>
                  <a:gd name="T70" fmla="*/ 321 w 420"/>
                  <a:gd name="T71" fmla="*/ 235 h 241"/>
                  <a:gd name="T72" fmla="*/ 347 w 420"/>
                  <a:gd name="T73" fmla="*/ 233 h 241"/>
                  <a:gd name="T74" fmla="*/ 371 w 420"/>
                  <a:gd name="T75" fmla="*/ 232 h 241"/>
                  <a:gd name="T76" fmla="*/ 391 w 420"/>
                  <a:gd name="T77" fmla="*/ 230 h 241"/>
                  <a:gd name="T78" fmla="*/ 407 w 420"/>
                  <a:gd name="T79" fmla="*/ 229 h 241"/>
                  <a:gd name="T80" fmla="*/ 420 w 420"/>
                  <a:gd name="T81" fmla="*/ 229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0"/>
                  <a:gd name="T124" fmla="*/ 0 h 241"/>
                  <a:gd name="T125" fmla="*/ 420 w 420"/>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0" h="241">
                    <a:moveTo>
                      <a:pt x="420" y="229"/>
                    </a:moveTo>
                    <a:lnTo>
                      <a:pt x="406" y="220"/>
                    </a:lnTo>
                    <a:lnTo>
                      <a:pt x="387" y="208"/>
                    </a:lnTo>
                    <a:lnTo>
                      <a:pt x="364" y="194"/>
                    </a:lnTo>
                    <a:lnTo>
                      <a:pt x="338" y="179"/>
                    </a:lnTo>
                    <a:lnTo>
                      <a:pt x="308" y="162"/>
                    </a:lnTo>
                    <a:lnTo>
                      <a:pt x="278" y="144"/>
                    </a:lnTo>
                    <a:lnTo>
                      <a:pt x="245" y="126"/>
                    </a:lnTo>
                    <a:lnTo>
                      <a:pt x="213" y="108"/>
                    </a:lnTo>
                    <a:lnTo>
                      <a:pt x="180" y="90"/>
                    </a:lnTo>
                    <a:lnTo>
                      <a:pt x="148" y="72"/>
                    </a:lnTo>
                    <a:lnTo>
                      <a:pt x="117" y="55"/>
                    </a:lnTo>
                    <a:lnTo>
                      <a:pt x="87" y="40"/>
                    </a:lnTo>
                    <a:lnTo>
                      <a:pt x="60" y="27"/>
                    </a:lnTo>
                    <a:lnTo>
                      <a:pt x="36" y="16"/>
                    </a:lnTo>
                    <a:lnTo>
                      <a:pt x="15" y="7"/>
                    </a:lnTo>
                    <a:lnTo>
                      <a:pt x="0" y="0"/>
                    </a:lnTo>
                    <a:lnTo>
                      <a:pt x="4" y="22"/>
                    </a:lnTo>
                    <a:lnTo>
                      <a:pt x="9" y="52"/>
                    </a:lnTo>
                    <a:lnTo>
                      <a:pt x="18" y="86"/>
                    </a:lnTo>
                    <a:lnTo>
                      <a:pt x="27" y="124"/>
                    </a:lnTo>
                    <a:lnTo>
                      <a:pt x="37" y="158"/>
                    </a:lnTo>
                    <a:lnTo>
                      <a:pt x="47" y="189"/>
                    </a:lnTo>
                    <a:lnTo>
                      <a:pt x="58" y="214"/>
                    </a:lnTo>
                    <a:lnTo>
                      <a:pt x="68" y="228"/>
                    </a:lnTo>
                    <a:lnTo>
                      <a:pt x="77" y="233"/>
                    </a:lnTo>
                    <a:lnTo>
                      <a:pt x="90" y="235"/>
                    </a:lnTo>
                    <a:lnTo>
                      <a:pt x="108" y="238"/>
                    </a:lnTo>
                    <a:lnTo>
                      <a:pt x="128" y="241"/>
                    </a:lnTo>
                    <a:lnTo>
                      <a:pt x="153" y="241"/>
                    </a:lnTo>
                    <a:lnTo>
                      <a:pt x="179" y="241"/>
                    </a:lnTo>
                    <a:lnTo>
                      <a:pt x="207" y="241"/>
                    </a:lnTo>
                    <a:lnTo>
                      <a:pt x="236" y="239"/>
                    </a:lnTo>
                    <a:lnTo>
                      <a:pt x="265" y="238"/>
                    </a:lnTo>
                    <a:lnTo>
                      <a:pt x="294" y="237"/>
                    </a:lnTo>
                    <a:lnTo>
                      <a:pt x="321" y="235"/>
                    </a:lnTo>
                    <a:lnTo>
                      <a:pt x="347" y="233"/>
                    </a:lnTo>
                    <a:lnTo>
                      <a:pt x="371" y="232"/>
                    </a:lnTo>
                    <a:lnTo>
                      <a:pt x="391" y="230"/>
                    </a:lnTo>
                    <a:lnTo>
                      <a:pt x="407" y="229"/>
                    </a:lnTo>
                    <a:lnTo>
                      <a:pt x="420" y="229"/>
                    </a:lnTo>
                    <a:close/>
                  </a:path>
                </a:pathLst>
              </a:custGeom>
              <a:noFill/>
              <a:ln w="9525">
                <a:noFill/>
                <a:round/>
                <a:headEnd/>
                <a:tailEnd/>
              </a:ln>
            </p:spPr>
            <p:txBody>
              <a:bodyPr/>
              <a:lstStyle/>
              <a:p>
                <a:endParaRPr lang="en-US"/>
              </a:p>
            </p:txBody>
          </p:sp>
          <p:sp>
            <p:nvSpPr>
              <p:cNvPr id="7249" name="Freeform 143"/>
              <p:cNvSpPr>
                <a:spLocks/>
              </p:cNvSpPr>
              <p:nvPr/>
            </p:nvSpPr>
            <p:spPr bwMode="auto">
              <a:xfrm>
                <a:off x="3514" y="2211"/>
                <a:ext cx="57" cy="46"/>
              </a:xfrm>
              <a:custGeom>
                <a:avLst/>
                <a:gdLst>
                  <a:gd name="T0" fmla="*/ 226 w 226"/>
                  <a:gd name="T1" fmla="*/ 0 h 182"/>
                  <a:gd name="T2" fmla="*/ 0 w 226"/>
                  <a:gd name="T3" fmla="*/ 182 h 182"/>
                  <a:gd name="T4" fmla="*/ 1 w 226"/>
                  <a:gd name="T5" fmla="*/ 12 h 182"/>
                  <a:gd name="T6" fmla="*/ 226 w 226"/>
                  <a:gd name="T7" fmla="*/ 0 h 182"/>
                  <a:gd name="T8" fmla="*/ 0 60000 65536"/>
                  <a:gd name="T9" fmla="*/ 0 60000 65536"/>
                  <a:gd name="T10" fmla="*/ 0 60000 65536"/>
                  <a:gd name="T11" fmla="*/ 0 60000 65536"/>
                  <a:gd name="T12" fmla="*/ 0 w 226"/>
                  <a:gd name="T13" fmla="*/ 0 h 182"/>
                  <a:gd name="T14" fmla="*/ 226 w 226"/>
                  <a:gd name="T15" fmla="*/ 182 h 182"/>
                </a:gdLst>
                <a:ahLst/>
                <a:cxnLst>
                  <a:cxn ang="T8">
                    <a:pos x="T0" y="T1"/>
                  </a:cxn>
                  <a:cxn ang="T9">
                    <a:pos x="T2" y="T3"/>
                  </a:cxn>
                  <a:cxn ang="T10">
                    <a:pos x="T4" y="T5"/>
                  </a:cxn>
                  <a:cxn ang="T11">
                    <a:pos x="T6" y="T7"/>
                  </a:cxn>
                </a:cxnLst>
                <a:rect l="T12" t="T13" r="T14" b="T15"/>
                <a:pathLst>
                  <a:path w="226" h="182">
                    <a:moveTo>
                      <a:pt x="226" y="0"/>
                    </a:moveTo>
                    <a:lnTo>
                      <a:pt x="0" y="182"/>
                    </a:lnTo>
                    <a:lnTo>
                      <a:pt x="1" y="12"/>
                    </a:lnTo>
                    <a:lnTo>
                      <a:pt x="226" y="0"/>
                    </a:lnTo>
                    <a:close/>
                  </a:path>
                </a:pathLst>
              </a:custGeom>
              <a:noFill/>
              <a:ln w="9525">
                <a:noFill/>
                <a:round/>
                <a:headEnd/>
                <a:tailEnd/>
              </a:ln>
            </p:spPr>
            <p:txBody>
              <a:bodyPr/>
              <a:lstStyle/>
              <a:p>
                <a:endParaRPr lang="en-US"/>
              </a:p>
            </p:txBody>
          </p:sp>
          <p:sp>
            <p:nvSpPr>
              <p:cNvPr id="7250" name="Freeform 144"/>
              <p:cNvSpPr>
                <a:spLocks/>
              </p:cNvSpPr>
              <p:nvPr/>
            </p:nvSpPr>
            <p:spPr bwMode="auto">
              <a:xfrm>
                <a:off x="3416" y="2150"/>
                <a:ext cx="57" cy="48"/>
              </a:xfrm>
              <a:custGeom>
                <a:avLst/>
                <a:gdLst>
                  <a:gd name="T0" fmla="*/ 226 w 226"/>
                  <a:gd name="T1" fmla="*/ 139 h 191"/>
                  <a:gd name="T2" fmla="*/ 189 w 226"/>
                  <a:gd name="T3" fmla="*/ 0 h 191"/>
                  <a:gd name="T4" fmla="*/ 0 w 226"/>
                  <a:gd name="T5" fmla="*/ 191 h 191"/>
                  <a:gd name="T6" fmla="*/ 226 w 226"/>
                  <a:gd name="T7" fmla="*/ 139 h 191"/>
                  <a:gd name="T8" fmla="*/ 0 60000 65536"/>
                  <a:gd name="T9" fmla="*/ 0 60000 65536"/>
                  <a:gd name="T10" fmla="*/ 0 60000 65536"/>
                  <a:gd name="T11" fmla="*/ 0 60000 65536"/>
                  <a:gd name="T12" fmla="*/ 0 w 226"/>
                  <a:gd name="T13" fmla="*/ 0 h 191"/>
                  <a:gd name="T14" fmla="*/ 226 w 226"/>
                  <a:gd name="T15" fmla="*/ 191 h 191"/>
                </a:gdLst>
                <a:ahLst/>
                <a:cxnLst>
                  <a:cxn ang="T8">
                    <a:pos x="T0" y="T1"/>
                  </a:cxn>
                  <a:cxn ang="T9">
                    <a:pos x="T2" y="T3"/>
                  </a:cxn>
                  <a:cxn ang="T10">
                    <a:pos x="T4" y="T5"/>
                  </a:cxn>
                  <a:cxn ang="T11">
                    <a:pos x="T6" y="T7"/>
                  </a:cxn>
                </a:cxnLst>
                <a:rect l="T12" t="T13" r="T14" b="T15"/>
                <a:pathLst>
                  <a:path w="226" h="191">
                    <a:moveTo>
                      <a:pt x="226" y="139"/>
                    </a:moveTo>
                    <a:lnTo>
                      <a:pt x="189" y="0"/>
                    </a:lnTo>
                    <a:lnTo>
                      <a:pt x="0" y="191"/>
                    </a:lnTo>
                    <a:lnTo>
                      <a:pt x="226" y="139"/>
                    </a:lnTo>
                    <a:close/>
                  </a:path>
                </a:pathLst>
              </a:custGeom>
              <a:noFill/>
              <a:ln w="9525">
                <a:noFill/>
                <a:round/>
                <a:headEnd/>
                <a:tailEnd/>
              </a:ln>
            </p:spPr>
            <p:txBody>
              <a:bodyPr/>
              <a:lstStyle/>
              <a:p>
                <a:endParaRPr lang="en-US"/>
              </a:p>
            </p:txBody>
          </p:sp>
          <p:sp>
            <p:nvSpPr>
              <p:cNvPr id="7251" name="Freeform 145"/>
              <p:cNvSpPr>
                <a:spLocks/>
              </p:cNvSpPr>
              <p:nvPr/>
            </p:nvSpPr>
            <p:spPr bwMode="auto">
              <a:xfrm>
                <a:off x="3417" y="2191"/>
                <a:ext cx="91" cy="64"/>
              </a:xfrm>
              <a:custGeom>
                <a:avLst/>
                <a:gdLst>
                  <a:gd name="T0" fmla="*/ 0 w 366"/>
                  <a:gd name="T1" fmla="*/ 54 h 256"/>
                  <a:gd name="T2" fmla="*/ 364 w 366"/>
                  <a:gd name="T3" fmla="*/ 256 h 256"/>
                  <a:gd name="T4" fmla="*/ 366 w 366"/>
                  <a:gd name="T5" fmla="*/ 91 h 256"/>
                  <a:gd name="T6" fmla="*/ 340 w 366"/>
                  <a:gd name="T7" fmla="*/ 92 h 256"/>
                  <a:gd name="T8" fmla="*/ 317 w 366"/>
                  <a:gd name="T9" fmla="*/ 91 h 256"/>
                  <a:gd name="T10" fmla="*/ 296 w 366"/>
                  <a:gd name="T11" fmla="*/ 87 h 256"/>
                  <a:gd name="T12" fmla="*/ 278 w 366"/>
                  <a:gd name="T13" fmla="*/ 79 h 256"/>
                  <a:gd name="T14" fmla="*/ 261 w 366"/>
                  <a:gd name="T15" fmla="*/ 68 h 256"/>
                  <a:gd name="T16" fmla="*/ 249 w 366"/>
                  <a:gd name="T17" fmla="*/ 51 h 256"/>
                  <a:gd name="T18" fmla="*/ 238 w 366"/>
                  <a:gd name="T19" fmla="*/ 28 h 256"/>
                  <a:gd name="T20" fmla="*/ 232 w 366"/>
                  <a:gd name="T21" fmla="*/ 0 h 256"/>
                  <a:gd name="T22" fmla="*/ 0 w 366"/>
                  <a:gd name="T23" fmla="*/ 54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6"/>
                  <a:gd name="T37" fmla="*/ 0 h 256"/>
                  <a:gd name="T38" fmla="*/ 366 w 366"/>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6" h="256">
                    <a:moveTo>
                      <a:pt x="0" y="54"/>
                    </a:moveTo>
                    <a:lnTo>
                      <a:pt x="364" y="256"/>
                    </a:lnTo>
                    <a:lnTo>
                      <a:pt x="366" y="91"/>
                    </a:lnTo>
                    <a:lnTo>
                      <a:pt x="340" y="92"/>
                    </a:lnTo>
                    <a:lnTo>
                      <a:pt x="317" y="91"/>
                    </a:lnTo>
                    <a:lnTo>
                      <a:pt x="296" y="87"/>
                    </a:lnTo>
                    <a:lnTo>
                      <a:pt x="278" y="79"/>
                    </a:lnTo>
                    <a:lnTo>
                      <a:pt x="261" y="68"/>
                    </a:lnTo>
                    <a:lnTo>
                      <a:pt x="249" y="51"/>
                    </a:lnTo>
                    <a:lnTo>
                      <a:pt x="238" y="28"/>
                    </a:lnTo>
                    <a:lnTo>
                      <a:pt x="232" y="0"/>
                    </a:lnTo>
                    <a:lnTo>
                      <a:pt x="0" y="54"/>
                    </a:lnTo>
                    <a:close/>
                  </a:path>
                </a:pathLst>
              </a:custGeom>
              <a:noFill/>
              <a:ln w="9525">
                <a:noFill/>
                <a:round/>
                <a:headEnd/>
                <a:tailEnd/>
              </a:ln>
            </p:spPr>
            <p:txBody>
              <a:bodyPr/>
              <a:lstStyle/>
              <a:p>
                <a:endParaRPr lang="en-US"/>
              </a:p>
            </p:txBody>
          </p:sp>
          <p:sp>
            <p:nvSpPr>
              <p:cNvPr id="7252" name="Freeform 146"/>
              <p:cNvSpPr>
                <a:spLocks/>
              </p:cNvSpPr>
              <p:nvPr/>
            </p:nvSpPr>
            <p:spPr bwMode="auto">
              <a:xfrm>
                <a:off x="3541" y="2221"/>
                <a:ext cx="50" cy="40"/>
              </a:xfrm>
              <a:custGeom>
                <a:avLst/>
                <a:gdLst>
                  <a:gd name="T0" fmla="*/ 0 w 199"/>
                  <a:gd name="T1" fmla="*/ 0 h 160"/>
                  <a:gd name="T2" fmla="*/ 199 w 199"/>
                  <a:gd name="T3" fmla="*/ 160 h 160"/>
                  <a:gd name="T4" fmla="*/ 198 w 199"/>
                  <a:gd name="T5" fmla="*/ 11 h 160"/>
                  <a:gd name="T6" fmla="*/ 0 w 199"/>
                  <a:gd name="T7" fmla="*/ 0 h 160"/>
                  <a:gd name="T8" fmla="*/ 0 60000 65536"/>
                  <a:gd name="T9" fmla="*/ 0 60000 65536"/>
                  <a:gd name="T10" fmla="*/ 0 60000 65536"/>
                  <a:gd name="T11" fmla="*/ 0 60000 65536"/>
                  <a:gd name="T12" fmla="*/ 0 w 199"/>
                  <a:gd name="T13" fmla="*/ 0 h 160"/>
                  <a:gd name="T14" fmla="*/ 199 w 199"/>
                  <a:gd name="T15" fmla="*/ 160 h 160"/>
                </a:gdLst>
                <a:ahLst/>
                <a:cxnLst>
                  <a:cxn ang="T8">
                    <a:pos x="T0" y="T1"/>
                  </a:cxn>
                  <a:cxn ang="T9">
                    <a:pos x="T2" y="T3"/>
                  </a:cxn>
                  <a:cxn ang="T10">
                    <a:pos x="T4" y="T5"/>
                  </a:cxn>
                  <a:cxn ang="T11">
                    <a:pos x="T6" y="T7"/>
                  </a:cxn>
                </a:cxnLst>
                <a:rect l="T12" t="T13" r="T14" b="T15"/>
                <a:pathLst>
                  <a:path w="199" h="160">
                    <a:moveTo>
                      <a:pt x="0" y="0"/>
                    </a:moveTo>
                    <a:lnTo>
                      <a:pt x="199" y="160"/>
                    </a:lnTo>
                    <a:lnTo>
                      <a:pt x="198" y="11"/>
                    </a:lnTo>
                    <a:lnTo>
                      <a:pt x="0" y="0"/>
                    </a:lnTo>
                    <a:close/>
                  </a:path>
                </a:pathLst>
              </a:custGeom>
              <a:noFill/>
              <a:ln w="9525">
                <a:noFill/>
                <a:round/>
                <a:headEnd/>
                <a:tailEnd/>
              </a:ln>
            </p:spPr>
            <p:txBody>
              <a:bodyPr/>
              <a:lstStyle/>
              <a:p>
                <a:endParaRPr lang="en-US"/>
              </a:p>
            </p:txBody>
          </p:sp>
        </p:grpSp>
        <p:sp>
          <p:nvSpPr>
            <p:cNvPr id="7246" name="Freeform 147"/>
            <p:cNvSpPr>
              <a:spLocks/>
            </p:cNvSpPr>
            <p:nvPr/>
          </p:nvSpPr>
          <p:spPr bwMode="auto">
            <a:xfrm>
              <a:off x="3628" y="2167"/>
              <a:ext cx="49" cy="42"/>
            </a:xfrm>
            <a:custGeom>
              <a:avLst/>
              <a:gdLst>
                <a:gd name="T0" fmla="*/ 0 w 196"/>
                <a:gd name="T1" fmla="*/ 123 h 170"/>
                <a:gd name="T2" fmla="*/ 32 w 196"/>
                <a:gd name="T3" fmla="*/ 0 h 170"/>
                <a:gd name="T4" fmla="*/ 196 w 196"/>
                <a:gd name="T5" fmla="*/ 170 h 170"/>
                <a:gd name="T6" fmla="*/ 0 w 196"/>
                <a:gd name="T7" fmla="*/ 123 h 170"/>
                <a:gd name="T8" fmla="*/ 0 60000 65536"/>
                <a:gd name="T9" fmla="*/ 0 60000 65536"/>
                <a:gd name="T10" fmla="*/ 0 60000 65536"/>
                <a:gd name="T11" fmla="*/ 0 60000 65536"/>
                <a:gd name="T12" fmla="*/ 0 w 196"/>
                <a:gd name="T13" fmla="*/ 0 h 170"/>
                <a:gd name="T14" fmla="*/ 196 w 196"/>
                <a:gd name="T15" fmla="*/ 170 h 170"/>
              </a:gdLst>
              <a:ahLst/>
              <a:cxnLst>
                <a:cxn ang="T8">
                  <a:pos x="T0" y="T1"/>
                </a:cxn>
                <a:cxn ang="T9">
                  <a:pos x="T2" y="T3"/>
                </a:cxn>
                <a:cxn ang="T10">
                  <a:pos x="T4" y="T5"/>
                </a:cxn>
                <a:cxn ang="T11">
                  <a:pos x="T6" y="T7"/>
                </a:cxn>
              </a:cxnLst>
              <a:rect l="T12" t="T13" r="T14" b="T15"/>
              <a:pathLst>
                <a:path w="196" h="170">
                  <a:moveTo>
                    <a:pt x="0" y="123"/>
                  </a:moveTo>
                  <a:lnTo>
                    <a:pt x="32" y="0"/>
                  </a:lnTo>
                  <a:lnTo>
                    <a:pt x="196" y="170"/>
                  </a:lnTo>
                  <a:lnTo>
                    <a:pt x="0" y="123"/>
                  </a:lnTo>
                  <a:close/>
                </a:path>
              </a:pathLst>
            </a:custGeom>
            <a:noFill/>
            <a:ln w="9525">
              <a:noFill/>
              <a:round/>
              <a:headEnd/>
              <a:tailEnd/>
            </a:ln>
          </p:spPr>
          <p:txBody>
            <a:bodyPr/>
            <a:lstStyle/>
            <a:p>
              <a:endParaRPr lang="en-US"/>
            </a:p>
          </p:txBody>
        </p:sp>
        <p:sp>
          <p:nvSpPr>
            <p:cNvPr id="7247" name="Freeform 148"/>
            <p:cNvSpPr>
              <a:spLocks/>
            </p:cNvSpPr>
            <p:nvPr/>
          </p:nvSpPr>
          <p:spPr bwMode="auto">
            <a:xfrm>
              <a:off x="3596" y="2204"/>
              <a:ext cx="80" cy="56"/>
            </a:xfrm>
            <a:custGeom>
              <a:avLst/>
              <a:gdLst>
                <a:gd name="T0" fmla="*/ 321 w 321"/>
                <a:gd name="T1" fmla="*/ 47 h 226"/>
                <a:gd name="T2" fmla="*/ 1 w 321"/>
                <a:gd name="T3" fmla="*/ 226 h 226"/>
                <a:gd name="T4" fmla="*/ 0 w 321"/>
                <a:gd name="T5" fmla="*/ 81 h 226"/>
                <a:gd name="T6" fmla="*/ 21 w 321"/>
                <a:gd name="T7" fmla="*/ 81 h 226"/>
                <a:gd name="T8" fmla="*/ 42 w 321"/>
                <a:gd name="T9" fmla="*/ 79 h 226"/>
                <a:gd name="T10" fmla="*/ 61 w 321"/>
                <a:gd name="T11" fmla="*/ 77 h 226"/>
                <a:gd name="T12" fmla="*/ 78 w 321"/>
                <a:gd name="T13" fmla="*/ 69 h 226"/>
                <a:gd name="T14" fmla="*/ 92 w 321"/>
                <a:gd name="T15" fmla="*/ 59 h 226"/>
                <a:gd name="T16" fmla="*/ 104 w 321"/>
                <a:gd name="T17" fmla="*/ 45 h 226"/>
                <a:gd name="T18" fmla="*/ 111 w 321"/>
                <a:gd name="T19" fmla="*/ 25 h 226"/>
                <a:gd name="T20" fmla="*/ 118 w 321"/>
                <a:gd name="T21" fmla="*/ 0 h 226"/>
                <a:gd name="T22" fmla="*/ 321 w 321"/>
                <a:gd name="T23" fmla="*/ 47 h 2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226"/>
                <a:gd name="T38" fmla="*/ 321 w 321"/>
                <a:gd name="T39" fmla="*/ 226 h 2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226">
                  <a:moveTo>
                    <a:pt x="321" y="47"/>
                  </a:moveTo>
                  <a:lnTo>
                    <a:pt x="1" y="226"/>
                  </a:lnTo>
                  <a:lnTo>
                    <a:pt x="0" y="81"/>
                  </a:lnTo>
                  <a:lnTo>
                    <a:pt x="21" y="81"/>
                  </a:lnTo>
                  <a:lnTo>
                    <a:pt x="42" y="79"/>
                  </a:lnTo>
                  <a:lnTo>
                    <a:pt x="61" y="77"/>
                  </a:lnTo>
                  <a:lnTo>
                    <a:pt x="78" y="69"/>
                  </a:lnTo>
                  <a:lnTo>
                    <a:pt x="92" y="59"/>
                  </a:lnTo>
                  <a:lnTo>
                    <a:pt x="104" y="45"/>
                  </a:lnTo>
                  <a:lnTo>
                    <a:pt x="111" y="25"/>
                  </a:lnTo>
                  <a:lnTo>
                    <a:pt x="118" y="0"/>
                  </a:lnTo>
                  <a:lnTo>
                    <a:pt x="321" y="47"/>
                  </a:lnTo>
                  <a:close/>
                </a:path>
              </a:pathLst>
            </a:custGeom>
            <a:noFill/>
            <a:ln w="9525">
              <a:noFill/>
              <a:round/>
              <a:headEnd/>
              <a:tailEnd/>
            </a:ln>
          </p:spPr>
          <p:txBody>
            <a:bodyPr/>
            <a:lstStyle/>
            <a:p>
              <a:endParaRPr lang="en-US"/>
            </a:p>
          </p:txBody>
        </p:sp>
      </p:grpSp>
      <p:sp>
        <p:nvSpPr>
          <p:cNvPr id="336021" name="AutoShape 149"/>
          <p:cNvSpPr>
            <a:spLocks noChangeArrowheads="1"/>
          </p:cNvSpPr>
          <p:nvPr/>
        </p:nvSpPr>
        <p:spPr bwMode="auto">
          <a:xfrm rot="10788777" flipH="1">
            <a:off x="6713538" y="4764088"/>
            <a:ext cx="477837" cy="230187"/>
          </a:xfrm>
          <a:prstGeom prst="leftArrow">
            <a:avLst>
              <a:gd name="adj1" fmla="val 50000"/>
              <a:gd name="adj2" fmla="val 51897"/>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6022" name="AutoShape 150"/>
          <p:cNvSpPr>
            <a:spLocks noChangeArrowheads="1"/>
          </p:cNvSpPr>
          <p:nvPr/>
        </p:nvSpPr>
        <p:spPr bwMode="auto">
          <a:xfrm rot="10271">
            <a:off x="381000" y="2371725"/>
            <a:ext cx="490538" cy="215900"/>
          </a:xfrm>
          <a:prstGeom prst="rightArrow">
            <a:avLst>
              <a:gd name="adj1" fmla="val 50000"/>
              <a:gd name="adj2" fmla="val 56802"/>
            </a:avLst>
          </a:prstGeom>
          <a:solidFill>
            <a:srgbClr val="0000FF"/>
          </a:solidFill>
          <a:ln w="9525">
            <a:solidFill>
              <a:srgbClr val="0000FF"/>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336023" name="AutoShape 151"/>
          <p:cNvSpPr>
            <a:spLocks noChangeArrowheads="1"/>
          </p:cNvSpPr>
          <p:nvPr/>
        </p:nvSpPr>
        <p:spPr bwMode="auto">
          <a:xfrm rot="21589729" flipH="1">
            <a:off x="404813" y="4740275"/>
            <a:ext cx="490537" cy="217488"/>
          </a:xfrm>
          <a:prstGeom prst="rightArrow">
            <a:avLst>
              <a:gd name="adj1" fmla="val 50000"/>
              <a:gd name="adj2" fmla="val 56387"/>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pic>
        <p:nvPicPr>
          <p:cNvPr id="7213" name="Picture 152" descr="HS013532"/>
          <p:cNvPicPr>
            <a:picLocks noChangeAspect="1" noChangeArrowheads="1"/>
          </p:cNvPicPr>
          <p:nvPr/>
        </p:nvPicPr>
        <p:blipFill>
          <a:blip r:embed="rId5" cstate="print"/>
          <a:srcRect/>
          <a:stretch>
            <a:fillRect/>
          </a:stretch>
        </p:blipFill>
        <p:spPr bwMode="auto">
          <a:xfrm>
            <a:off x="4191000" y="2667000"/>
            <a:ext cx="1066800" cy="633413"/>
          </a:xfrm>
          <a:prstGeom prst="rect">
            <a:avLst/>
          </a:prstGeom>
          <a:noFill/>
          <a:ln w="9525">
            <a:noFill/>
            <a:miter lim="800000"/>
            <a:headEnd/>
            <a:tailEnd/>
          </a:ln>
        </p:spPr>
      </p:pic>
      <p:pic>
        <p:nvPicPr>
          <p:cNvPr id="7214" name="Picture 153" descr="CONTEINER"/>
          <p:cNvPicPr>
            <a:picLocks noChangeAspect="1" noChangeArrowheads="1"/>
          </p:cNvPicPr>
          <p:nvPr/>
        </p:nvPicPr>
        <p:blipFill>
          <a:blip r:embed="rId6" cstate="print"/>
          <a:srcRect/>
          <a:stretch>
            <a:fillRect/>
          </a:stretch>
        </p:blipFill>
        <p:spPr bwMode="auto">
          <a:xfrm>
            <a:off x="5715000" y="2697163"/>
            <a:ext cx="1066800" cy="655637"/>
          </a:xfrm>
          <a:prstGeom prst="rect">
            <a:avLst/>
          </a:prstGeom>
          <a:noFill/>
          <a:ln w="9525">
            <a:noFill/>
            <a:miter lim="800000"/>
            <a:headEnd/>
            <a:tailEnd/>
          </a:ln>
        </p:spPr>
      </p:pic>
      <p:pic>
        <p:nvPicPr>
          <p:cNvPr id="7215" name="Picture 154" descr="CAO9MJG5"/>
          <p:cNvPicPr>
            <a:picLocks noChangeAspect="1" noChangeArrowheads="1"/>
          </p:cNvPicPr>
          <p:nvPr/>
        </p:nvPicPr>
        <p:blipFill>
          <a:blip r:embed="rId7" cstate="print"/>
          <a:srcRect r="6667" b="1285"/>
          <a:stretch>
            <a:fillRect/>
          </a:stretch>
        </p:blipFill>
        <p:spPr bwMode="auto">
          <a:xfrm>
            <a:off x="7162800" y="3886200"/>
            <a:ext cx="1066800" cy="609600"/>
          </a:xfrm>
          <a:prstGeom prst="rect">
            <a:avLst/>
          </a:prstGeom>
          <a:noFill/>
          <a:ln w="9525">
            <a:noFill/>
            <a:miter lim="800000"/>
            <a:headEnd/>
            <a:tailEnd/>
          </a:ln>
        </p:spPr>
      </p:pic>
      <p:pic>
        <p:nvPicPr>
          <p:cNvPr id="7216" name="Picture 155" descr="BARCO"/>
          <p:cNvPicPr>
            <a:picLocks noChangeAspect="1" noChangeArrowheads="1"/>
          </p:cNvPicPr>
          <p:nvPr/>
        </p:nvPicPr>
        <p:blipFill>
          <a:blip r:embed="rId8" cstate="print"/>
          <a:srcRect t="11429" r="6667" b="-2856"/>
          <a:stretch>
            <a:fillRect/>
          </a:stretch>
        </p:blipFill>
        <p:spPr bwMode="auto">
          <a:xfrm>
            <a:off x="5638800" y="4038600"/>
            <a:ext cx="1066800" cy="609600"/>
          </a:xfrm>
          <a:prstGeom prst="rect">
            <a:avLst/>
          </a:prstGeom>
          <a:noFill/>
          <a:ln w="9525">
            <a:noFill/>
            <a:miter lim="800000"/>
            <a:headEnd/>
            <a:tailEnd/>
          </a:ln>
        </p:spPr>
      </p:pic>
      <p:pic>
        <p:nvPicPr>
          <p:cNvPr id="7217" name="Picture 156" descr="CA4X7S33"/>
          <p:cNvPicPr>
            <a:picLocks noChangeAspect="1" noChangeArrowheads="1"/>
          </p:cNvPicPr>
          <p:nvPr/>
        </p:nvPicPr>
        <p:blipFill>
          <a:blip r:embed="rId9" cstate="print"/>
          <a:srcRect r="7143" b="5263"/>
          <a:stretch>
            <a:fillRect/>
          </a:stretch>
        </p:blipFill>
        <p:spPr bwMode="auto">
          <a:xfrm>
            <a:off x="7315200" y="2209800"/>
            <a:ext cx="990600" cy="1066800"/>
          </a:xfrm>
          <a:prstGeom prst="rect">
            <a:avLst/>
          </a:prstGeom>
          <a:noFill/>
          <a:ln w="9525">
            <a:noFill/>
            <a:miter lim="800000"/>
            <a:headEnd/>
            <a:tailEnd/>
          </a:ln>
        </p:spPr>
      </p:pic>
      <p:pic>
        <p:nvPicPr>
          <p:cNvPr id="7218" name="Picture 157" descr="T-056-0156"/>
          <p:cNvPicPr>
            <a:picLocks noChangeAspect="1" noChangeArrowheads="1"/>
          </p:cNvPicPr>
          <p:nvPr/>
        </p:nvPicPr>
        <p:blipFill>
          <a:blip r:embed="rId10" cstate="print"/>
          <a:srcRect l="7143" t="11348" b="-2127"/>
          <a:stretch>
            <a:fillRect/>
          </a:stretch>
        </p:blipFill>
        <p:spPr bwMode="auto">
          <a:xfrm>
            <a:off x="2667000" y="3962400"/>
            <a:ext cx="990600" cy="609600"/>
          </a:xfrm>
          <a:prstGeom prst="rect">
            <a:avLst/>
          </a:prstGeom>
          <a:noFill/>
          <a:ln w="9525">
            <a:noFill/>
            <a:miter lim="800000"/>
            <a:headEnd/>
            <a:tailEnd/>
          </a:ln>
        </p:spPr>
      </p:pic>
      <p:pic>
        <p:nvPicPr>
          <p:cNvPr id="7219" name="Picture 158" descr="FOTO"/>
          <p:cNvPicPr>
            <a:picLocks noChangeAspect="1" noChangeArrowheads="1"/>
          </p:cNvPicPr>
          <p:nvPr/>
        </p:nvPicPr>
        <p:blipFill>
          <a:blip r:embed="rId11" cstate="print"/>
          <a:srcRect t="11650"/>
          <a:stretch>
            <a:fillRect/>
          </a:stretch>
        </p:blipFill>
        <p:spPr bwMode="auto">
          <a:xfrm>
            <a:off x="4191000" y="4038600"/>
            <a:ext cx="1066800" cy="577850"/>
          </a:xfrm>
          <a:prstGeom prst="rect">
            <a:avLst/>
          </a:prstGeom>
          <a:noFill/>
          <a:ln w="9525">
            <a:noFill/>
            <a:miter lim="800000"/>
            <a:headEnd/>
            <a:tailEnd/>
          </a:ln>
        </p:spPr>
      </p:pic>
      <p:pic>
        <p:nvPicPr>
          <p:cNvPr id="7220" name="Picture 159" descr="production packing"/>
          <p:cNvPicPr>
            <a:picLocks noChangeAspect="1" noChangeArrowheads="1"/>
          </p:cNvPicPr>
          <p:nvPr/>
        </p:nvPicPr>
        <p:blipFill>
          <a:blip r:embed="rId12" cstate="print"/>
          <a:srcRect r="6667"/>
          <a:stretch>
            <a:fillRect/>
          </a:stretch>
        </p:blipFill>
        <p:spPr bwMode="auto">
          <a:xfrm>
            <a:off x="914400" y="2781300"/>
            <a:ext cx="1066800" cy="647700"/>
          </a:xfrm>
          <a:prstGeom prst="rect">
            <a:avLst/>
          </a:prstGeom>
          <a:noFill/>
          <a:ln w="9525">
            <a:noFill/>
            <a:miter lim="800000"/>
            <a:headEnd/>
            <a:tailEnd/>
          </a:ln>
        </p:spPr>
      </p:pic>
      <p:pic>
        <p:nvPicPr>
          <p:cNvPr id="7221" name="Picture 160" descr="loading`c"/>
          <p:cNvPicPr>
            <a:picLocks noChangeAspect="1" noChangeArrowheads="1"/>
          </p:cNvPicPr>
          <p:nvPr/>
        </p:nvPicPr>
        <p:blipFill>
          <a:blip r:embed="rId13" cstate="print"/>
          <a:srcRect r="5618" b="-3671"/>
          <a:stretch>
            <a:fillRect/>
          </a:stretch>
        </p:blipFill>
        <p:spPr bwMode="auto">
          <a:xfrm>
            <a:off x="2514600" y="2667000"/>
            <a:ext cx="1066800" cy="762000"/>
          </a:xfrm>
          <a:prstGeom prst="rect">
            <a:avLst/>
          </a:prstGeom>
          <a:noFill/>
          <a:ln w="9525">
            <a:noFill/>
            <a:miter lim="800000"/>
            <a:headEnd/>
            <a:tailEnd/>
          </a:ln>
        </p:spPr>
      </p:pic>
      <p:pic>
        <p:nvPicPr>
          <p:cNvPr id="7222" name="Picture 161" descr="cago"/>
          <p:cNvPicPr>
            <a:picLocks noChangeAspect="1" noChangeArrowheads="1"/>
          </p:cNvPicPr>
          <p:nvPr/>
        </p:nvPicPr>
        <p:blipFill>
          <a:blip r:embed="rId14" cstate="print"/>
          <a:srcRect r="6667" b="6569"/>
          <a:stretch>
            <a:fillRect/>
          </a:stretch>
        </p:blipFill>
        <p:spPr bwMode="auto">
          <a:xfrm>
            <a:off x="914400" y="3962400"/>
            <a:ext cx="1066800" cy="609600"/>
          </a:xfrm>
          <a:prstGeom prst="rect">
            <a:avLst/>
          </a:prstGeom>
          <a:noFill/>
          <a:ln w="9525">
            <a:noFill/>
            <a:miter lim="800000"/>
            <a:headEnd/>
            <a:tailEnd/>
          </a:ln>
        </p:spPr>
      </p:pic>
      <p:sp>
        <p:nvSpPr>
          <p:cNvPr id="336034" name="Text Box 162"/>
          <p:cNvSpPr txBox="1">
            <a:spLocks noChangeArrowheads="1"/>
          </p:cNvSpPr>
          <p:nvPr/>
        </p:nvSpPr>
        <p:spPr bwMode="auto">
          <a:xfrm>
            <a:off x="381000" y="365125"/>
            <a:ext cx="8382000" cy="954107"/>
          </a:xfrm>
          <a:prstGeom prst="rect">
            <a:avLst/>
          </a:prstGeom>
          <a:noFill/>
          <a:ln w="9525">
            <a:noFill/>
            <a:miter lim="800000"/>
            <a:headEnd/>
            <a:tailEnd/>
          </a:ln>
          <a:effectLst/>
        </p:spPr>
        <p:txBody>
          <a:bodyPr>
            <a:spAutoFit/>
          </a:bodyPr>
          <a:lstStyle/>
          <a:p>
            <a:pPr algn="ctr">
              <a:spcBef>
                <a:spcPct val="50000"/>
              </a:spcBef>
              <a:defRPr/>
            </a:pPr>
            <a:r>
              <a:rPr lang="en-US" sz="2800" b="1" u="sng" dirty="0">
                <a:solidFill>
                  <a:schemeClr val="tx2"/>
                </a:solidFill>
                <a:effectLst>
                  <a:outerShdw blurRad="38100" dist="38100" dir="2700000" algn="tl">
                    <a:srgbClr val="C0C0C0"/>
                  </a:outerShdw>
                </a:effectLst>
                <a:latin typeface="Century Gothic" pitchFamily="34" charset="0"/>
              </a:rPr>
              <a:t>The Chain of Integrity “End to End” Transport of cargo origin to Final Destination</a:t>
            </a:r>
          </a:p>
        </p:txBody>
      </p:sp>
      <p:sp>
        <p:nvSpPr>
          <p:cNvPr id="336035" name="AutoShape 163">
            <a:hlinkClick r:id="" action="ppaction://noaction" highlightClick="1"/>
          </p:cNvPr>
          <p:cNvSpPr>
            <a:spLocks noChangeArrowheads="1"/>
          </p:cNvSpPr>
          <p:nvPr/>
        </p:nvSpPr>
        <p:spPr bwMode="auto">
          <a:xfrm>
            <a:off x="7315200" y="2209800"/>
            <a:ext cx="469900" cy="541338"/>
          </a:xfrm>
          <a:prstGeom prst="actionButtonBlank">
            <a:avLst/>
          </a:prstGeom>
          <a:noFill/>
          <a:ln w="9525">
            <a:solidFill>
              <a:schemeClr val="tx1"/>
            </a:solidFill>
            <a:miter lim="800000"/>
            <a:headEnd/>
            <a:tailEnd/>
          </a:ln>
          <a:effectLst/>
        </p:spPr>
        <p:txBody>
          <a:bodyPr wrap="none" anchor="ctr"/>
          <a:lstStyle/>
          <a:p>
            <a:pPr algn="ctr" eaLnBrk="0" hangingPunct="0">
              <a:defRPr/>
            </a:pPr>
            <a:r>
              <a:rPr lang="es-CO" sz="2800" b="1">
                <a:solidFill>
                  <a:srgbClr val="FFFF00"/>
                </a:solidFill>
                <a:effectLst>
                  <a:outerShdw blurRad="38100" dist="38100" dir="2700000" algn="tl">
                    <a:srgbClr val="C0C0C0"/>
                  </a:outerShdw>
                </a:effectLst>
              </a:rPr>
              <a:t>5</a:t>
            </a:r>
          </a:p>
        </p:txBody>
      </p:sp>
      <p:sp>
        <p:nvSpPr>
          <p:cNvPr id="336036" name="AutoShape 164"/>
          <p:cNvSpPr>
            <a:spLocks noChangeArrowheads="1"/>
          </p:cNvSpPr>
          <p:nvPr/>
        </p:nvSpPr>
        <p:spPr bwMode="auto">
          <a:xfrm rot="-10788777">
            <a:off x="6953250" y="2590800"/>
            <a:ext cx="479425" cy="230188"/>
          </a:xfrm>
          <a:prstGeom prst="leftArrow">
            <a:avLst>
              <a:gd name="adj1" fmla="val 50000"/>
              <a:gd name="adj2" fmla="val 52069"/>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pic>
        <p:nvPicPr>
          <p:cNvPr id="165" name="Picture 164" descr="http://webapps/Corp_Comm/logos/Special%20Logos/CentralAmerica50th.jpg"/>
          <p:cNvPicPr>
            <a:picLocks noChangeAspect="1" noChangeArrowheads="1"/>
          </p:cNvPicPr>
          <p:nvPr/>
        </p:nvPicPr>
        <p:blipFill>
          <a:blip r:embed="rId15" cstate="print"/>
          <a:srcRect/>
          <a:stretch>
            <a:fillRect/>
          </a:stretch>
        </p:blipFill>
        <p:spPr bwMode="auto">
          <a:xfrm>
            <a:off x="8229600" y="57780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dirty="0" smtClean="0">
                <a:latin typeface="Century Gothic" pitchFamily="34" charset="0"/>
              </a:rPr>
              <a:t>When Customers are ready to ship</a:t>
            </a:r>
          </a:p>
        </p:txBody>
      </p:sp>
      <p:sp>
        <p:nvSpPr>
          <p:cNvPr id="16387" name="Rectangle 3"/>
          <p:cNvSpPr>
            <a:spLocks noGrp="1" noChangeArrowheads="1"/>
          </p:cNvSpPr>
          <p:nvPr>
            <p:ph type="body" idx="1"/>
          </p:nvPr>
        </p:nvSpPr>
        <p:spPr>
          <a:xfrm>
            <a:off x="762000" y="1371600"/>
            <a:ext cx="8382000" cy="5029200"/>
          </a:xfrm>
        </p:spPr>
        <p:txBody>
          <a:bodyPr/>
          <a:lstStyle/>
          <a:p>
            <a:pPr>
              <a:buFontTx/>
              <a:buNone/>
            </a:pPr>
            <a:r>
              <a:rPr lang="en-US" sz="2400" dirty="0" smtClean="0">
                <a:latin typeface="Century Gothic" pitchFamily="34" charset="0"/>
              </a:rPr>
              <a:t>	</a:t>
            </a:r>
            <a:r>
              <a:rPr lang="en-US" sz="2400" b="1" dirty="0" smtClean="0">
                <a:latin typeface="Century Gothic" pitchFamily="34" charset="0"/>
              </a:rPr>
              <a:t>Documents Required:</a:t>
            </a:r>
          </a:p>
          <a:p>
            <a:r>
              <a:rPr lang="en-US" sz="2400" dirty="0" smtClean="0">
                <a:latin typeface="Century Gothic" pitchFamily="34" charset="0"/>
              </a:rPr>
              <a:t>Commercial Invoice in English</a:t>
            </a:r>
          </a:p>
          <a:p>
            <a:r>
              <a:rPr lang="en-US" sz="2400" dirty="0" smtClean="0">
                <a:latin typeface="Century Gothic" pitchFamily="34" charset="0"/>
              </a:rPr>
              <a:t>Packing List </a:t>
            </a:r>
          </a:p>
          <a:p>
            <a:r>
              <a:rPr lang="en-US" sz="2400" dirty="0" smtClean="0">
                <a:latin typeface="Century Gothic" pitchFamily="34" charset="0"/>
              </a:rPr>
              <a:t>ISF form (ocean)</a:t>
            </a:r>
          </a:p>
          <a:p>
            <a:r>
              <a:rPr lang="en-US" sz="2400" dirty="0" smtClean="0">
                <a:latin typeface="Century Gothic" pitchFamily="34" charset="0"/>
              </a:rPr>
              <a:t>Certificate of Origin</a:t>
            </a:r>
          </a:p>
          <a:p>
            <a:r>
              <a:rPr lang="en-US" sz="2400" dirty="0" err="1" smtClean="0">
                <a:latin typeface="Century Gothic" pitchFamily="34" charset="0"/>
              </a:rPr>
              <a:t>Phitosanitary</a:t>
            </a:r>
            <a:r>
              <a:rPr lang="en-US" sz="2400" dirty="0" smtClean="0">
                <a:latin typeface="Century Gothic" pitchFamily="34" charset="0"/>
              </a:rPr>
              <a:t> Certificates</a:t>
            </a:r>
          </a:p>
          <a:p>
            <a:r>
              <a:rPr lang="en-US" sz="2400" dirty="0" smtClean="0">
                <a:latin typeface="Century Gothic" pitchFamily="34" charset="0"/>
              </a:rPr>
              <a:t>FDA registration number should be included on Commercial Invoice</a:t>
            </a:r>
          </a:p>
          <a:p>
            <a:r>
              <a:rPr lang="en-US" sz="2400" dirty="0" smtClean="0">
                <a:latin typeface="Century Gothic" pitchFamily="34" charset="0"/>
              </a:rPr>
              <a:t>Bill of Lading or Air Way Bill</a:t>
            </a:r>
          </a:p>
          <a:p>
            <a:r>
              <a:rPr lang="en-US" sz="2400" dirty="0" smtClean="0">
                <a:latin typeface="Century Gothic" pitchFamily="34" charset="0"/>
              </a:rPr>
              <a:t>FDA packing information </a:t>
            </a:r>
          </a:p>
        </p:txBody>
      </p:sp>
      <p:pic>
        <p:nvPicPr>
          <p:cNvPr id="16388" name="Picture 3" descr="CB-Horiz-CMYK.pdf"/>
          <p:cNvPicPr>
            <a:picLocks noChangeAspect="1"/>
          </p:cNvPicPr>
          <p:nvPr/>
        </p:nvPicPr>
        <p:blipFill>
          <a:blip r:embed="rId3" cstate="print"/>
          <a:srcRect/>
          <a:stretch>
            <a:fillRect/>
          </a:stretch>
        </p:blipFill>
        <p:spPr bwMode="auto">
          <a:xfrm>
            <a:off x="0" y="-533400"/>
            <a:ext cx="2654300" cy="2052638"/>
          </a:xfrm>
          <a:prstGeom prst="rect">
            <a:avLst/>
          </a:prstGeom>
          <a:noFill/>
          <a:ln w="9525">
            <a:noFill/>
            <a:miter lim="800000"/>
            <a:headEnd/>
            <a:tailEnd/>
          </a:ln>
        </p:spPr>
      </p:pic>
      <p:pic>
        <p:nvPicPr>
          <p:cNvPr id="5" name="Picture 4" descr="http://webapps/Corp_Comm/logos/Special%20Logos/CentralAmerica50th.jpg"/>
          <p:cNvPicPr>
            <a:picLocks noChangeAspect="1" noChangeArrowheads="1"/>
          </p:cNvPicPr>
          <p:nvPr/>
        </p:nvPicPr>
        <p:blipFill>
          <a:blip r:embed="rId4" cstate="print"/>
          <a:srcRect/>
          <a:stretch>
            <a:fillRect/>
          </a:stretch>
        </p:blipFill>
        <p:spPr bwMode="auto">
          <a:xfrm>
            <a:off x="78486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dirty="0" smtClean="0">
                <a:latin typeface="Century Gothic" pitchFamily="34" charset="0"/>
              </a:rPr>
              <a:t>First time importers</a:t>
            </a:r>
          </a:p>
        </p:txBody>
      </p:sp>
      <p:sp>
        <p:nvSpPr>
          <p:cNvPr id="15363" name="Rectangle 3"/>
          <p:cNvSpPr>
            <a:spLocks noGrp="1" noChangeArrowheads="1"/>
          </p:cNvSpPr>
          <p:nvPr>
            <p:ph type="body" idx="1"/>
          </p:nvPr>
        </p:nvSpPr>
        <p:spPr>
          <a:xfrm>
            <a:off x="609600" y="1219200"/>
            <a:ext cx="3962400" cy="5029200"/>
          </a:xfrm>
        </p:spPr>
        <p:txBody>
          <a:bodyPr/>
          <a:lstStyle/>
          <a:p>
            <a:r>
              <a:rPr lang="en-US" dirty="0" smtClean="0">
                <a:latin typeface="Century Gothic" pitchFamily="34" charset="0"/>
              </a:rPr>
              <a:t>Importer Profile</a:t>
            </a:r>
          </a:p>
          <a:p>
            <a:pPr>
              <a:buFontTx/>
              <a:buNone/>
            </a:pPr>
            <a:endParaRPr lang="en-US" dirty="0" smtClean="0">
              <a:latin typeface="Century Gothic" pitchFamily="34" charset="0"/>
            </a:endParaRPr>
          </a:p>
          <a:p>
            <a:r>
              <a:rPr lang="en-US" dirty="0" smtClean="0">
                <a:latin typeface="Century Gothic" pitchFamily="34" charset="0"/>
              </a:rPr>
              <a:t>Power of Attorney</a:t>
            </a:r>
          </a:p>
          <a:p>
            <a:pPr>
              <a:buFontTx/>
              <a:buNone/>
            </a:pPr>
            <a:endParaRPr lang="en-US" dirty="0" smtClean="0">
              <a:latin typeface="Century Gothic" pitchFamily="34" charset="0"/>
            </a:endParaRPr>
          </a:p>
          <a:p>
            <a:r>
              <a:rPr lang="en-US" dirty="0" smtClean="0">
                <a:latin typeface="Century Gothic" pitchFamily="34" charset="0"/>
              </a:rPr>
              <a:t>Bond</a:t>
            </a:r>
          </a:p>
          <a:p>
            <a:pPr>
              <a:buFontTx/>
              <a:buNone/>
            </a:pPr>
            <a:endParaRPr lang="en-US" dirty="0" smtClean="0">
              <a:latin typeface="Century Gothic" pitchFamily="34" charset="0"/>
            </a:endParaRPr>
          </a:p>
          <a:p>
            <a:r>
              <a:rPr lang="en-US" dirty="0" smtClean="0">
                <a:latin typeface="Century Gothic" pitchFamily="34" charset="0"/>
              </a:rPr>
              <a:t>ISF agreement (if ocean)</a:t>
            </a:r>
          </a:p>
          <a:p>
            <a:pPr>
              <a:buFontTx/>
              <a:buNone/>
            </a:pPr>
            <a:endParaRPr lang="en-US" dirty="0" smtClean="0">
              <a:latin typeface="Century Gothic" pitchFamily="34" charset="0"/>
            </a:endParaRPr>
          </a:p>
          <a:p>
            <a:r>
              <a:rPr lang="en-US" dirty="0" smtClean="0">
                <a:latin typeface="Century Gothic" pitchFamily="34" charset="0"/>
              </a:rPr>
              <a:t>USDA Import permits (per country and commodity)</a:t>
            </a:r>
          </a:p>
          <a:p>
            <a:endParaRPr lang="en-US" dirty="0" smtClean="0">
              <a:latin typeface="Century Gothic" pitchFamily="34" charset="0"/>
            </a:endParaRPr>
          </a:p>
          <a:p>
            <a:r>
              <a:rPr lang="en-US" dirty="0" smtClean="0">
                <a:latin typeface="Century Gothic" pitchFamily="34" charset="0"/>
              </a:rPr>
              <a:t>Credit application</a:t>
            </a:r>
          </a:p>
          <a:p>
            <a:endParaRPr lang="en-US" dirty="0" smtClean="0"/>
          </a:p>
          <a:p>
            <a:endParaRPr lang="en-US" dirty="0" smtClean="0"/>
          </a:p>
        </p:txBody>
      </p:sp>
      <p:pic>
        <p:nvPicPr>
          <p:cNvPr id="15364" name="Picture 4" descr="CB_ISF_012110"/>
          <p:cNvPicPr>
            <a:picLocks noChangeAspect="1" noChangeArrowheads="1"/>
          </p:cNvPicPr>
          <p:nvPr/>
        </p:nvPicPr>
        <p:blipFill>
          <a:blip r:embed="rId3" cstate="print"/>
          <a:srcRect/>
          <a:stretch>
            <a:fillRect/>
          </a:stretch>
        </p:blipFill>
        <p:spPr bwMode="auto">
          <a:xfrm>
            <a:off x="5638800" y="1066800"/>
            <a:ext cx="3281363" cy="4243388"/>
          </a:xfrm>
          <a:prstGeom prst="rect">
            <a:avLst/>
          </a:prstGeom>
          <a:noFill/>
          <a:ln w="9525">
            <a:noFill/>
            <a:miter lim="800000"/>
            <a:headEnd/>
            <a:tailEnd/>
          </a:ln>
        </p:spPr>
      </p:pic>
      <p:pic>
        <p:nvPicPr>
          <p:cNvPr id="15365" name="Picture 5" descr="CB_Power of Attorney_012110"/>
          <p:cNvPicPr>
            <a:picLocks noChangeAspect="1" noChangeArrowheads="1"/>
          </p:cNvPicPr>
          <p:nvPr/>
        </p:nvPicPr>
        <p:blipFill>
          <a:blip r:embed="rId4" cstate="print"/>
          <a:srcRect/>
          <a:stretch>
            <a:fillRect/>
          </a:stretch>
        </p:blipFill>
        <p:spPr bwMode="auto">
          <a:xfrm>
            <a:off x="4048125" y="2667000"/>
            <a:ext cx="2830513" cy="3657600"/>
          </a:xfrm>
          <a:prstGeom prst="rect">
            <a:avLst/>
          </a:prstGeom>
          <a:noFill/>
          <a:ln w="9525">
            <a:noFill/>
            <a:miter lim="800000"/>
            <a:headEnd/>
            <a:tailEnd/>
          </a:ln>
        </p:spPr>
      </p:pic>
      <p:pic>
        <p:nvPicPr>
          <p:cNvPr id="15366" name="Picture 3" descr="CB-Horiz-CMYK.pdf"/>
          <p:cNvPicPr>
            <a:picLocks noChangeAspect="1"/>
          </p:cNvPicPr>
          <p:nvPr/>
        </p:nvPicPr>
        <p:blipFill>
          <a:blip r:embed="rId5" cstate="print"/>
          <a:srcRect/>
          <a:stretch>
            <a:fillRect/>
          </a:stretch>
        </p:blipFill>
        <p:spPr bwMode="auto">
          <a:xfrm>
            <a:off x="0" y="-609600"/>
            <a:ext cx="2654300" cy="2052638"/>
          </a:xfrm>
          <a:prstGeom prst="rect">
            <a:avLst/>
          </a:prstGeom>
          <a:noFill/>
          <a:ln w="9525">
            <a:noFill/>
            <a:miter lim="800000"/>
            <a:headEnd/>
            <a:tailEnd/>
          </a:ln>
        </p:spPr>
      </p:pic>
      <p:pic>
        <p:nvPicPr>
          <p:cNvPr id="7" name="Picture 6" descr="http://webapps/Corp_Comm/logos/Special%20Logos/CentralAmerica50th.jpg"/>
          <p:cNvPicPr>
            <a:picLocks noChangeAspect="1" noChangeArrowheads="1"/>
          </p:cNvPicPr>
          <p:nvPr/>
        </p:nvPicPr>
        <p:blipFill>
          <a:blip r:embed="rId6" cstate="print"/>
          <a:srcRect/>
          <a:stretch>
            <a:fillRect/>
          </a:stretch>
        </p:blipFill>
        <p:spPr bwMode="auto">
          <a:xfrm>
            <a:off x="8001000" y="55626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279400" y="-76200"/>
            <a:ext cx="8610600" cy="838200"/>
          </a:xfrm>
          <a:prstGeom prst="rect">
            <a:avLst/>
          </a:prstGeom>
          <a:noFill/>
          <a:ln w="9525">
            <a:noFill/>
            <a:miter lim="800000"/>
            <a:headEnd/>
            <a:tailEnd/>
          </a:ln>
          <a:effectLst/>
        </p:spPr>
        <p:txBody>
          <a:bodyPr anchor="ctr"/>
          <a:lstStyle/>
          <a:p>
            <a:pPr algn="r">
              <a:defRPr/>
            </a:pPr>
            <a:r>
              <a:rPr lang="en-US" sz="2800" b="1" dirty="0">
                <a:solidFill>
                  <a:schemeClr val="tx2"/>
                </a:solidFill>
                <a:effectLst>
                  <a:outerShdw blurRad="38100" dist="38100" dir="2700000" algn="tl">
                    <a:srgbClr val="C0C0C0"/>
                  </a:outerShdw>
                </a:effectLst>
                <a:latin typeface="Century Gothic" pitchFamily="34" charset="0"/>
              </a:rPr>
              <a:t>Internet Bill of Lading Releases</a:t>
            </a:r>
          </a:p>
        </p:txBody>
      </p:sp>
      <p:pic>
        <p:nvPicPr>
          <p:cNvPr id="25603" name="Picture 3" descr="intro1a"/>
          <p:cNvPicPr>
            <a:picLocks noChangeAspect="1" noChangeArrowheads="1"/>
          </p:cNvPicPr>
          <p:nvPr/>
        </p:nvPicPr>
        <p:blipFill>
          <a:blip r:embed="rId2" cstate="print"/>
          <a:srcRect/>
          <a:stretch>
            <a:fillRect/>
          </a:stretch>
        </p:blipFill>
        <p:spPr bwMode="auto">
          <a:xfrm>
            <a:off x="0" y="3497263"/>
            <a:ext cx="4267200" cy="3317875"/>
          </a:xfrm>
          <a:prstGeom prst="rect">
            <a:avLst/>
          </a:prstGeom>
          <a:noFill/>
          <a:ln w="9525">
            <a:noFill/>
            <a:miter lim="800000"/>
            <a:headEnd/>
            <a:tailEnd/>
          </a:ln>
        </p:spPr>
      </p:pic>
      <p:sp>
        <p:nvSpPr>
          <p:cNvPr id="25604" name="Rectangle 4"/>
          <p:cNvSpPr>
            <a:spLocks noChangeArrowheads="1"/>
          </p:cNvSpPr>
          <p:nvPr/>
        </p:nvSpPr>
        <p:spPr bwMode="auto">
          <a:xfrm>
            <a:off x="1219200" y="966351"/>
            <a:ext cx="6934200" cy="2585323"/>
          </a:xfrm>
          <a:prstGeom prst="rect">
            <a:avLst/>
          </a:prstGeom>
          <a:noFill/>
          <a:ln w="9525">
            <a:noFill/>
            <a:miter lim="800000"/>
            <a:headEnd/>
            <a:tailEnd/>
          </a:ln>
        </p:spPr>
        <p:txBody>
          <a:bodyPr anchor="ctr">
            <a:spAutoFit/>
          </a:bodyPr>
          <a:lstStyle/>
          <a:p>
            <a:pPr eaLnBrk="0" hangingPunct="0">
              <a:spcBef>
                <a:spcPct val="50000"/>
              </a:spcBef>
              <a:buClr>
                <a:schemeClr val="accent2"/>
              </a:buClr>
              <a:buSzPct val="160000"/>
              <a:buFont typeface="Wingdings" pitchFamily="2" charset="2"/>
              <a:buBlip>
                <a:blip r:embed="rId3"/>
              </a:buBlip>
            </a:pPr>
            <a:r>
              <a:rPr lang="en-US" sz="1800" dirty="0">
                <a:solidFill>
                  <a:schemeClr val="tx1"/>
                </a:solidFill>
                <a:latin typeface="Century Gothic" pitchFamily="34" charset="0"/>
              </a:rPr>
              <a:t>Customers who use this feature will save travel and courier costs</a:t>
            </a:r>
            <a:r>
              <a:rPr lang="en-US" sz="1800" dirty="0" smtClean="0">
                <a:solidFill>
                  <a:schemeClr val="tx1"/>
                </a:solidFill>
                <a:latin typeface="Century Gothic" pitchFamily="34" charset="0"/>
              </a:rPr>
              <a:t>.</a:t>
            </a:r>
            <a:endParaRPr lang="en-US" sz="1800" dirty="0">
              <a:solidFill>
                <a:schemeClr val="tx1"/>
              </a:solidFill>
              <a:latin typeface="Century Gothic" pitchFamily="34" charset="0"/>
            </a:endParaRPr>
          </a:p>
          <a:p>
            <a:pPr eaLnBrk="0" hangingPunct="0">
              <a:spcBef>
                <a:spcPct val="50000"/>
              </a:spcBef>
              <a:buClr>
                <a:schemeClr val="accent2"/>
              </a:buClr>
              <a:buSzPct val="160000"/>
              <a:buFont typeface="Wingdings" pitchFamily="2" charset="2"/>
              <a:buBlip>
                <a:blip r:embed="rId3"/>
              </a:buBlip>
            </a:pPr>
            <a:r>
              <a:rPr lang="en-US" sz="1800" dirty="0">
                <a:solidFill>
                  <a:schemeClr val="tx1"/>
                </a:solidFill>
                <a:latin typeface="Century Gothic" pitchFamily="34" charset="0"/>
              </a:rPr>
              <a:t>Bills of Lading will be sent via the Internet</a:t>
            </a:r>
            <a:r>
              <a:rPr lang="en-US" sz="1800" dirty="0" smtClean="0">
                <a:solidFill>
                  <a:schemeClr val="tx1"/>
                </a:solidFill>
                <a:latin typeface="Century Gothic" pitchFamily="34" charset="0"/>
              </a:rPr>
              <a:t>.</a:t>
            </a:r>
            <a:endParaRPr lang="en-US" sz="1800" dirty="0">
              <a:solidFill>
                <a:schemeClr val="tx1"/>
              </a:solidFill>
              <a:latin typeface="Century Gothic" pitchFamily="34" charset="0"/>
            </a:endParaRPr>
          </a:p>
          <a:p>
            <a:pPr eaLnBrk="0" hangingPunct="0">
              <a:spcBef>
                <a:spcPct val="50000"/>
              </a:spcBef>
              <a:buClr>
                <a:schemeClr val="accent2"/>
              </a:buClr>
              <a:buSzPct val="160000"/>
              <a:buFont typeface="Wingdings" pitchFamily="2" charset="2"/>
              <a:buBlip>
                <a:blip r:embed="rId3"/>
              </a:buBlip>
            </a:pPr>
            <a:r>
              <a:rPr lang="en-US" sz="1800" dirty="0">
                <a:solidFill>
                  <a:schemeClr val="tx1"/>
                </a:solidFill>
                <a:latin typeface="Century Gothic" pitchFamily="34" charset="0"/>
              </a:rPr>
              <a:t>Crowley can send draft copies right to customers' desktops, allowing them to review the documents prior to release. We can transmit original Bills of Lading, non-negotiable and invoice copies of the Bills of Lading that shippers authorize us to print at their locations.</a:t>
            </a:r>
          </a:p>
        </p:txBody>
      </p:sp>
      <p:pic>
        <p:nvPicPr>
          <p:cNvPr id="25605" name="Picture 21" descr="SFI_SF_ppt_lg"/>
          <p:cNvPicPr>
            <a:picLocks noChangeAspect="1" noChangeArrowheads="1"/>
          </p:cNvPicPr>
          <p:nvPr/>
        </p:nvPicPr>
        <p:blipFill>
          <a:blip r:embed="rId4" cstate="print"/>
          <a:srcRect/>
          <a:stretch>
            <a:fillRect/>
          </a:stretch>
        </p:blipFill>
        <p:spPr bwMode="auto">
          <a:xfrm>
            <a:off x="6781800" y="3276600"/>
            <a:ext cx="1524000" cy="1524000"/>
          </a:xfrm>
          <a:prstGeom prst="rect">
            <a:avLst/>
          </a:prstGeom>
          <a:noFill/>
          <a:ln w="9525">
            <a:noFill/>
            <a:miter lim="800000"/>
            <a:headEnd/>
            <a:tailEnd/>
          </a:ln>
        </p:spPr>
      </p:pic>
      <p:sp>
        <p:nvSpPr>
          <p:cNvPr id="25606" name="Text Box 8"/>
          <p:cNvSpPr txBox="1">
            <a:spLocks noChangeArrowheads="1"/>
          </p:cNvSpPr>
          <p:nvPr/>
        </p:nvSpPr>
        <p:spPr bwMode="auto">
          <a:xfrm>
            <a:off x="6477000" y="4876800"/>
            <a:ext cx="2286000" cy="366712"/>
          </a:xfrm>
          <a:prstGeom prst="rect">
            <a:avLst/>
          </a:prstGeom>
          <a:noFill/>
          <a:ln w="9525">
            <a:noFill/>
            <a:miter lim="800000"/>
            <a:headEnd/>
            <a:tailEnd/>
          </a:ln>
        </p:spPr>
        <p:txBody>
          <a:bodyPr>
            <a:spAutoFit/>
          </a:bodyPr>
          <a:lstStyle/>
          <a:p>
            <a:pPr algn="ctr" eaLnBrk="0" hangingPunct="0">
              <a:spcBef>
                <a:spcPct val="60000"/>
              </a:spcBef>
              <a:buClr>
                <a:srgbClr val="B0B1B3"/>
              </a:buClr>
              <a:buFont typeface="Wingdings" pitchFamily="2" charset="2"/>
              <a:buNone/>
            </a:pPr>
            <a:r>
              <a:rPr lang="en-US" sz="1800" b="1" dirty="0">
                <a:solidFill>
                  <a:schemeClr val="tx1"/>
                </a:solidFill>
                <a:latin typeface="Century Gothic" pitchFamily="34" charset="0"/>
              </a:rPr>
              <a:t>“10+2” Program</a:t>
            </a:r>
          </a:p>
        </p:txBody>
      </p:sp>
      <p:pic>
        <p:nvPicPr>
          <p:cNvPr id="25607" name="Picture 11" descr="encalatizq2_mod_1"/>
          <p:cNvPicPr>
            <a:picLocks noChangeAspect="1" noChangeArrowheads="1"/>
          </p:cNvPicPr>
          <p:nvPr/>
        </p:nvPicPr>
        <p:blipFill>
          <a:blip r:embed="rId5" cstate="print"/>
          <a:srcRect/>
          <a:stretch>
            <a:fillRect/>
          </a:stretch>
        </p:blipFill>
        <p:spPr bwMode="auto">
          <a:xfrm>
            <a:off x="4495800" y="5381625"/>
            <a:ext cx="4648200" cy="1476375"/>
          </a:xfrm>
          <a:prstGeom prst="rect">
            <a:avLst/>
          </a:prstGeom>
          <a:noFill/>
          <a:ln w="9525">
            <a:noFill/>
            <a:miter lim="800000"/>
            <a:headEnd/>
            <a:tailEnd/>
          </a:ln>
        </p:spPr>
      </p:pic>
      <p:pic>
        <p:nvPicPr>
          <p:cNvPr id="8" name="Picture 7" descr="http://webapps/Corp_Comm/logos/Special%20Logos/CentralAmerica50th.jpg"/>
          <p:cNvPicPr>
            <a:picLocks noChangeAspect="1" noChangeArrowheads="1"/>
          </p:cNvPicPr>
          <p:nvPr/>
        </p:nvPicPr>
        <p:blipFill>
          <a:blip r:embed="rId6" cstate="print"/>
          <a:srcRect/>
          <a:stretch>
            <a:fillRect/>
          </a:stretch>
        </p:blipFill>
        <p:spPr bwMode="auto">
          <a:xfrm>
            <a:off x="152400" y="1524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dirty="0" smtClean="0"/>
              <a:t>Expedite, Follow up, Deliver </a:t>
            </a:r>
          </a:p>
        </p:txBody>
      </p:sp>
      <p:sp>
        <p:nvSpPr>
          <p:cNvPr id="17411" name="Rectangle 3"/>
          <p:cNvSpPr>
            <a:spLocks noGrp="1" noChangeArrowheads="1"/>
          </p:cNvSpPr>
          <p:nvPr>
            <p:ph type="body" idx="1"/>
          </p:nvPr>
        </p:nvSpPr>
        <p:spPr>
          <a:xfrm>
            <a:off x="457200" y="990600"/>
            <a:ext cx="8382000" cy="5029200"/>
          </a:xfrm>
        </p:spPr>
        <p:txBody>
          <a:bodyPr/>
          <a:lstStyle/>
          <a:p>
            <a:pPr>
              <a:buFontTx/>
              <a:buNone/>
            </a:pPr>
            <a:r>
              <a:rPr lang="en-US" sz="2800" dirty="0" smtClean="0">
                <a:latin typeface="Century Gothic" pitchFamily="34" charset="0"/>
              </a:rPr>
              <a:t>Traffic Procedure</a:t>
            </a:r>
            <a:r>
              <a:rPr lang="en-US" sz="1800" dirty="0" smtClean="0">
                <a:latin typeface="Century Gothic" pitchFamily="34" charset="0"/>
              </a:rPr>
              <a:t> </a:t>
            </a:r>
          </a:p>
          <a:p>
            <a:r>
              <a:rPr lang="en-US" sz="1800" dirty="0" smtClean="0">
                <a:latin typeface="Century Gothic" pitchFamily="34" charset="0"/>
              </a:rPr>
              <a:t>Pending documentation (commercial invoice, Bill of Lading and originals) is sent to our office by the shipper or the consignee and is matched with the ISF confirmation and arrival notice</a:t>
            </a:r>
          </a:p>
          <a:p>
            <a:r>
              <a:rPr lang="en-US" sz="1800" dirty="0" smtClean="0">
                <a:latin typeface="Century Gothic" pitchFamily="34" charset="0"/>
              </a:rPr>
              <a:t>Data entry processes the entry along with the FDA prior notice if needed. </a:t>
            </a:r>
          </a:p>
          <a:p>
            <a:r>
              <a:rPr lang="en-US" sz="1800" dirty="0" smtClean="0">
                <a:latin typeface="Century Gothic" pitchFamily="34" charset="0"/>
              </a:rPr>
              <a:t>Once all the information is gathered the coordinator sends out a notification with all pertinent information to customer.</a:t>
            </a:r>
          </a:p>
          <a:p>
            <a:r>
              <a:rPr lang="en-US" sz="1800" dirty="0" smtClean="0">
                <a:latin typeface="Century Gothic" pitchFamily="34" charset="0"/>
              </a:rPr>
              <a:t>The coordinator will continue to check on the arrival of the vessel until the date it arrives and will update customer each day until arrival.</a:t>
            </a:r>
          </a:p>
          <a:p>
            <a:r>
              <a:rPr lang="en-US" sz="1800" dirty="0" smtClean="0">
                <a:latin typeface="Century Gothic" pitchFamily="34" charset="0"/>
              </a:rPr>
              <a:t>When cargo arrives the coordinator will confirm PQ exam schedule and update customer. At this time the coordinator will also find out about any other inspections required and advise the customer if not already done.  </a:t>
            </a:r>
          </a:p>
          <a:p>
            <a:r>
              <a:rPr lang="en-US" sz="1800" dirty="0" smtClean="0">
                <a:latin typeface="Century Gothic" pitchFamily="34" charset="0"/>
              </a:rPr>
              <a:t>Once container has been inspected by all government agencies requesting to inspect container and released in AMS, coordinator will update customer and schedule delivery. </a:t>
            </a:r>
          </a:p>
          <a:p>
            <a:pPr>
              <a:buFontTx/>
              <a:buNone/>
            </a:pPr>
            <a:endParaRPr lang="en-US" sz="1800" dirty="0" smtClean="0"/>
          </a:p>
          <a:p>
            <a:pPr>
              <a:buFontTx/>
              <a:buNone/>
            </a:pPr>
            <a:endParaRPr lang="en-US" sz="1800" dirty="0" smtClean="0"/>
          </a:p>
          <a:p>
            <a:endParaRPr lang="en-US" sz="1800" dirty="0" smtClean="0"/>
          </a:p>
        </p:txBody>
      </p:sp>
      <p:pic>
        <p:nvPicPr>
          <p:cNvPr id="17412" name="Picture 3" descr="CB-Horiz-CMYK.pdf"/>
          <p:cNvPicPr>
            <a:picLocks noChangeAspect="1"/>
          </p:cNvPicPr>
          <p:nvPr/>
        </p:nvPicPr>
        <p:blipFill>
          <a:blip r:embed="rId3" cstate="print"/>
          <a:srcRect/>
          <a:stretch>
            <a:fillRect/>
          </a:stretch>
        </p:blipFill>
        <p:spPr bwMode="auto">
          <a:xfrm>
            <a:off x="0" y="-609600"/>
            <a:ext cx="2654300" cy="2052638"/>
          </a:xfrm>
          <a:prstGeom prst="rect">
            <a:avLst/>
          </a:prstGeom>
          <a:noFill/>
          <a:ln w="9525">
            <a:noFill/>
            <a:miter lim="800000"/>
            <a:headEnd/>
            <a:tailEnd/>
          </a:ln>
        </p:spPr>
      </p:pic>
      <p:pic>
        <p:nvPicPr>
          <p:cNvPr id="5" name="Picture 4" descr="http://webapps/Corp_Comm/logos/Special%20Logos/CentralAmerica50th.jpg"/>
          <p:cNvPicPr>
            <a:picLocks noChangeAspect="1" noChangeArrowheads="1"/>
          </p:cNvPicPr>
          <p:nvPr/>
        </p:nvPicPr>
        <p:blipFill>
          <a:blip r:embed="rId4" cstate="print"/>
          <a:srcRect/>
          <a:stretch>
            <a:fillRect/>
          </a:stretch>
        </p:blipFill>
        <p:spPr bwMode="auto">
          <a:xfrm>
            <a:off x="8077200" y="5638800"/>
            <a:ext cx="914400" cy="108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800" dirty="0" smtClean="0">
                <a:latin typeface="Century Gothic" pitchFamily="34" charset="0"/>
              </a:rPr>
              <a:t>CONTACT  INFORMATION</a:t>
            </a:r>
          </a:p>
        </p:txBody>
      </p:sp>
      <p:sp>
        <p:nvSpPr>
          <p:cNvPr id="18435" name="Rectangle 3"/>
          <p:cNvSpPr>
            <a:spLocks noGrp="1" noChangeArrowheads="1"/>
          </p:cNvSpPr>
          <p:nvPr>
            <p:ph type="body" idx="1"/>
          </p:nvPr>
        </p:nvSpPr>
        <p:spPr/>
        <p:txBody>
          <a:bodyPr/>
          <a:lstStyle/>
          <a:p>
            <a:pPr>
              <a:buFontTx/>
              <a:buNone/>
            </a:pPr>
            <a:r>
              <a:rPr lang="en-US" sz="1800" dirty="0" smtClean="0">
                <a:solidFill>
                  <a:schemeClr val="tx2"/>
                </a:solidFill>
                <a:latin typeface="Century Gothic" pitchFamily="34" charset="0"/>
              </a:rPr>
              <a:t>Contact Information:</a:t>
            </a:r>
          </a:p>
          <a:p>
            <a:pPr algn="ctr">
              <a:buFontTx/>
              <a:buNone/>
            </a:pPr>
            <a:r>
              <a:rPr lang="en-US" b="1" dirty="0" smtClean="0">
                <a:solidFill>
                  <a:schemeClr val="accent2"/>
                </a:solidFill>
                <a:latin typeface="Century Gothic" pitchFamily="34" charset="0"/>
              </a:rPr>
              <a:t>CROWLEY</a:t>
            </a:r>
          </a:p>
          <a:p>
            <a:pPr algn="ctr">
              <a:buFontTx/>
              <a:buNone/>
            </a:pPr>
            <a:r>
              <a:rPr lang="en-US" sz="1800" dirty="0" smtClean="0">
                <a:solidFill>
                  <a:schemeClr val="accent2"/>
                </a:solidFill>
                <a:latin typeface="Century Gothic" pitchFamily="34" charset="0"/>
                <a:hlinkClick r:id="rId3"/>
              </a:rPr>
              <a:t>Shras@crowley.com</a:t>
            </a:r>
            <a:endParaRPr lang="en-US" sz="1800" dirty="0" smtClean="0">
              <a:solidFill>
                <a:schemeClr val="accent2"/>
              </a:solidFill>
              <a:latin typeface="Century Gothic" pitchFamily="34" charset="0"/>
            </a:endParaRPr>
          </a:p>
          <a:p>
            <a:pPr algn="ctr">
              <a:buFontTx/>
              <a:buNone/>
            </a:pPr>
            <a:r>
              <a:rPr lang="en-US" sz="1800" dirty="0" smtClean="0">
                <a:solidFill>
                  <a:schemeClr val="accent2"/>
                </a:solidFill>
                <a:latin typeface="Century Gothic" pitchFamily="34" charset="0"/>
              </a:rPr>
              <a:t>(504) 2564-7100</a:t>
            </a:r>
          </a:p>
          <a:p>
            <a:pPr algn="ctr">
              <a:buFontTx/>
              <a:buNone/>
            </a:pPr>
            <a:endParaRPr lang="en-US" sz="1800" dirty="0" smtClean="0">
              <a:latin typeface="Century Gothic" pitchFamily="34" charset="0"/>
            </a:endParaRPr>
          </a:p>
          <a:p>
            <a:pPr algn="ctr">
              <a:buFontTx/>
              <a:buNone/>
            </a:pPr>
            <a:r>
              <a:rPr lang="en-US" sz="1800" b="1" dirty="0" smtClean="0">
                <a:latin typeface="Century Gothic" pitchFamily="34" charset="0"/>
              </a:rPr>
              <a:t>Customized Brokers a Crowley Company</a:t>
            </a:r>
          </a:p>
          <a:p>
            <a:pPr algn="ctr">
              <a:buFontTx/>
              <a:buNone/>
            </a:pPr>
            <a:r>
              <a:rPr lang="en-US" sz="1800" b="1" dirty="0" smtClean="0">
                <a:latin typeface="Century Gothic" pitchFamily="34" charset="0"/>
              </a:rPr>
              <a:t>1400 N.W. 79</a:t>
            </a:r>
            <a:r>
              <a:rPr lang="en-US" sz="1800" b="1" baseline="30000" dirty="0" smtClean="0">
                <a:latin typeface="Century Gothic" pitchFamily="34" charset="0"/>
              </a:rPr>
              <a:t>th</a:t>
            </a:r>
            <a:r>
              <a:rPr lang="en-US" sz="1800" b="1" dirty="0" smtClean="0">
                <a:latin typeface="Century Gothic" pitchFamily="34" charset="0"/>
              </a:rPr>
              <a:t> Avenue</a:t>
            </a:r>
          </a:p>
          <a:p>
            <a:pPr algn="ctr">
              <a:buFontTx/>
              <a:buNone/>
            </a:pPr>
            <a:r>
              <a:rPr lang="en-US" sz="1800" b="1" dirty="0" smtClean="0">
                <a:latin typeface="Century Gothic" pitchFamily="34" charset="0"/>
              </a:rPr>
              <a:t>Miami, Florida 33126</a:t>
            </a:r>
          </a:p>
          <a:p>
            <a:pPr algn="ctr">
              <a:buFontTx/>
              <a:buNone/>
            </a:pPr>
            <a:r>
              <a:rPr lang="en-US" sz="1800" b="1" dirty="0" smtClean="0">
                <a:latin typeface="Century Gothic" pitchFamily="34" charset="0"/>
              </a:rPr>
              <a:t>(305) 471 8989</a:t>
            </a:r>
          </a:p>
          <a:p>
            <a:pPr algn="ctr">
              <a:buFontTx/>
              <a:buNone/>
            </a:pPr>
            <a:r>
              <a:rPr lang="en-US" sz="1800" b="1" dirty="0" smtClean="0">
                <a:latin typeface="Century Gothic" pitchFamily="34" charset="0"/>
                <a:hlinkClick r:id="rId4"/>
              </a:rPr>
              <a:t>Ocean@customizedbrokers.net</a:t>
            </a:r>
            <a:endParaRPr lang="en-US" sz="1800" b="1" dirty="0" smtClean="0">
              <a:latin typeface="Century Gothic" pitchFamily="34" charset="0"/>
            </a:endParaRPr>
          </a:p>
          <a:p>
            <a:pPr algn="ctr">
              <a:buFontTx/>
              <a:buNone/>
            </a:pPr>
            <a:r>
              <a:rPr lang="en-US" sz="1800" b="1" dirty="0" smtClean="0">
                <a:latin typeface="Century Gothic" pitchFamily="34" charset="0"/>
              </a:rPr>
              <a:t>ISF@customizedbrokers.net</a:t>
            </a:r>
          </a:p>
          <a:p>
            <a:pPr algn="ctr">
              <a:buFontTx/>
              <a:buNone/>
            </a:pPr>
            <a:r>
              <a:rPr lang="en-US" sz="1800" b="1" dirty="0" smtClean="0">
                <a:latin typeface="Century Gothic" pitchFamily="34" charset="0"/>
                <a:hlinkClick r:id="rId5"/>
              </a:rPr>
              <a:t>Air@customizedbrokers.net</a:t>
            </a:r>
            <a:endParaRPr lang="en-US" sz="1800" b="1" dirty="0" smtClean="0">
              <a:latin typeface="Century Gothic" pitchFamily="34" charset="0"/>
            </a:endParaRPr>
          </a:p>
          <a:p>
            <a:pPr algn="ctr">
              <a:buFontTx/>
              <a:buNone/>
            </a:pPr>
            <a:r>
              <a:rPr lang="en-US" sz="1800" b="1" dirty="0" smtClean="0">
                <a:latin typeface="Century Gothic" pitchFamily="34" charset="0"/>
              </a:rPr>
              <a:t>Exports@customizedbrokers.net</a:t>
            </a:r>
          </a:p>
          <a:p>
            <a:pPr>
              <a:buFontTx/>
              <a:buNone/>
            </a:pPr>
            <a:r>
              <a:rPr lang="en-US" sz="1800" b="1" dirty="0" smtClean="0">
                <a:latin typeface="Century Gothic" pitchFamily="34" charset="0"/>
              </a:rPr>
              <a:t>			      Info@customizedbrokers.net</a:t>
            </a:r>
          </a:p>
        </p:txBody>
      </p:sp>
      <p:pic>
        <p:nvPicPr>
          <p:cNvPr id="18436" name="Picture 3" descr="CB-Horiz-CMYK.pdf"/>
          <p:cNvPicPr>
            <a:picLocks noChangeAspect="1"/>
          </p:cNvPicPr>
          <p:nvPr/>
        </p:nvPicPr>
        <p:blipFill>
          <a:blip r:embed="rId6" cstate="print"/>
          <a:srcRect/>
          <a:stretch>
            <a:fillRect/>
          </a:stretch>
        </p:blipFill>
        <p:spPr bwMode="auto">
          <a:xfrm>
            <a:off x="457200" y="2590800"/>
            <a:ext cx="2057400" cy="1591040"/>
          </a:xfrm>
          <a:prstGeom prst="rect">
            <a:avLst/>
          </a:prstGeom>
          <a:noFill/>
          <a:ln w="9525">
            <a:noFill/>
            <a:miter lim="800000"/>
            <a:headEnd/>
            <a:tailEnd/>
          </a:ln>
        </p:spPr>
      </p:pic>
      <p:pic>
        <p:nvPicPr>
          <p:cNvPr id="81922" name="Picture 2" descr="http://webapps/corp_comm/logos/high_jpg/Color_Logo.jpg"/>
          <p:cNvPicPr>
            <a:picLocks noChangeAspect="1" noChangeArrowheads="1"/>
          </p:cNvPicPr>
          <p:nvPr/>
        </p:nvPicPr>
        <p:blipFill>
          <a:blip r:embed="rId7" cstate="print"/>
          <a:srcRect/>
          <a:stretch>
            <a:fillRect/>
          </a:stretch>
        </p:blipFill>
        <p:spPr bwMode="auto">
          <a:xfrm>
            <a:off x="914400" y="990600"/>
            <a:ext cx="895350" cy="762000"/>
          </a:xfrm>
          <a:prstGeom prst="rect">
            <a:avLst/>
          </a:prstGeom>
          <a:noFill/>
        </p:spPr>
      </p:pic>
      <p:pic>
        <p:nvPicPr>
          <p:cNvPr id="6" name="Picture 5" descr="http://webapps/Corp_Comm/logos/Special%20Logos/CentralAmerica50th.jpg"/>
          <p:cNvPicPr>
            <a:picLocks noChangeAspect="1" noChangeArrowheads="1"/>
          </p:cNvPicPr>
          <p:nvPr/>
        </p:nvPicPr>
        <p:blipFill>
          <a:blip r:embed="rId8" cstate="print"/>
          <a:srcRect/>
          <a:stretch>
            <a:fillRect/>
          </a:stretch>
        </p:blipFill>
        <p:spPr bwMode="auto">
          <a:xfrm>
            <a:off x="7543800" y="5029200"/>
            <a:ext cx="1366012" cy="16134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9"/>
          <p:cNvSpPr>
            <a:spLocks noChangeArrowheads="1"/>
          </p:cNvSpPr>
          <p:nvPr/>
        </p:nvSpPr>
        <p:spPr bwMode="auto">
          <a:xfrm>
            <a:off x="0" y="3124200"/>
            <a:ext cx="9144000" cy="762000"/>
          </a:xfrm>
          <a:prstGeom prst="rect">
            <a:avLst/>
          </a:prstGeom>
          <a:noFill/>
          <a:ln w="9525">
            <a:noFill/>
            <a:miter lim="800000"/>
            <a:headEnd/>
            <a:tailEnd/>
          </a:ln>
        </p:spPr>
        <p:txBody>
          <a:bodyPr wrap="square">
            <a:spAutoFit/>
          </a:bodyPr>
          <a:lstStyle/>
          <a:p>
            <a:pPr algn="ctr" eaLnBrk="0" hangingPunct="0">
              <a:spcBef>
                <a:spcPct val="50000"/>
              </a:spcBef>
            </a:pPr>
            <a:r>
              <a:rPr lang="en-US" sz="4400" b="1" dirty="0">
                <a:latin typeface="Century Gothic" pitchFamily="34" charset="0"/>
              </a:rPr>
              <a:t>Thanks</a:t>
            </a:r>
          </a:p>
        </p:txBody>
      </p:sp>
      <p:pic>
        <p:nvPicPr>
          <p:cNvPr id="34819" name="Picture 10" descr="9766-xxs"/>
          <p:cNvPicPr>
            <a:picLocks noChangeAspect="1" noChangeArrowheads="1"/>
          </p:cNvPicPr>
          <p:nvPr/>
        </p:nvPicPr>
        <p:blipFill>
          <a:blip r:embed="rId3" cstate="print"/>
          <a:srcRect/>
          <a:stretch>
            <a:fillRect/>
          </a:stretch>
        </p:blipFill>
        <p:spPr bwMode="auto">
          <a:xfrm>
            <a:off x="533400" y="457200"/>
            <a:ext cx="2514600" cy="1689100"/>
          </a:xfrm>
          <a:prstGeom prst="rect">
            <a:avLst/>
          </a:prstGeom>
          <a:noFill/>
          <a:ln w="9525">
            <a:noFill/>
            <a:miter lim="800000"/>
            <a:headEnd/>
            <a:tailEnd/>
          </a:ln>
        </p:spPr>
      </p:pic>
      <p:pic>
        <p:nvPicPr>
          <p:cNvPr id="34820" name="Picture 11" descr="american%20flag%20picture"/>
          <p:cNvPicPr>
            <a:picLocks noChangeAspect="1" noChangeArrowheads="1"/>
          </p:cNvPicPr>
          <p:nvPr/>
        </p:nvPicPr>
        <p:blipFill>
          <a:blip r:embed="rId4" cstate="print"/>
          <a:srcRect/>
          <a:stretch>
            <a:fillRect/>
          </a:stretch>
        </p:blipFill>
        <p:spPr bwMode="auto">
          <a:xfrm>
            <a:off x="6096000" y="457200"/>
            <a:ext cx="2590800" cy="1714500"/>
          </a:xfrm>
          <a:prstGeom prst="rect">
            <a:avLst/>
          </a:prstGeom>
          <a:noFill/>
          <a:ln w="9525">
            <a:noFill/>
            <a:miter lim="800000"/>
            <a:headEnd/>
            <a:tailEnd/>
          </a:ln>
        </p:spPr>
      </p:pic>
      <p:pic>
        <p:nvPicPr>
          <p:cNvPr id="34822" name="Picture 13" descr="Picture1"/>
          <p:cNvPicPr>
            <a:picLocks noChangeAspect="1" noChangeArrowheads="1"/>
          </p:cNvPicPr>
          <p:nvPr/>
        </p:nvPicPr>
        <p:blipFill>
          <a:blip r:embed="rId5" cstate="print"/>
          <a:srcRect/>
          <a:stretch>
            <a:fillRect/>
          </a:stretch>
        </p:blipFill>
        <p:spPr bwMode="auto">
          <a:xfrm>
            <a:off x="2286000" y="3886200"/>
            <a:ext cx="4948238" cy="2590800"/>
          </a:xfrm>
          <a:prstGeom prst="rect">
            <a:avLst/>
          </a:prstGeom>
          <a:noFill/>
          <a:ln w="9525">
            <a:noFill/>
            <a:miter lim="800000"/>
            <a:headEnd/>
            <a:tailEnd/>
          </a:ln>
        </p:spPr>
      </p:pic>
      <p:pic>
        <p:nvPicPr>
          <p:cNvPr id="8" name="Picture 5" descr="http://webapps/Corp_Comm/logos/Special%20Logos/CentralAmerica50th.jpg"/>
          <p:cNvPicPr>
            <a:picLocks noChangeAspect="1" noChangeArrowheads="1"/>
          </p:cNvPicPr>
          <p:nvPr/>
        </p:nvPicPr>
        <p:blipFill>
          <a:blip r:embed="rId6" cstate="print"/>
          <a:srcRect/>
          <a:stretch>
            <a:fillRect/>
          </a:stretch>
        </p:blipFill>
        <p:spPr bwMode="auto">
          <a:xfrm>
            <a:off x="3505200" y="381000"/>
            <a:ext cx="2064512" cy="24384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0" y="2286000"/>
            <a:ext cx="6858000" cy="4572000"/>
          </a:xfrm>
          <a:prstGeom prst="rect">
            <a:avLst/>
          </a:prstGeom>
          <a:noFill/>
          <a:ln w="9525">
            <a:noFill/>
            <a:miter lim="800000"/>
            <a:headEnd/>
            <a:tailEnd/>
          </a:ln>
          <a:effectLst/>
        </p:spPr>
      </p:pic>
      <p:sp>
        <p:nvSpPr>
          <p:cNvPr id="5" name="Rectangle 4"/>
          <p:cNvSpPr/>
          <p:nvPr/>
        </p:nvSpPr>
        <p:spPr>
          <a:xfrm>
            <a:off x="0" y="762000"/>
            <a:ext cx="9144000" cy="2031325"/>
          </a:xfrm>
          <a:prstGeom prst="rect">
            <a:avLst/>
          </a:prstGeom>
          <a:noFill/>
          <a:ln>
            <a:noFill/>
          </a:ln>
        </p:spPr>
        <p:txBody>
          <a:bodyPr wrap="square">
            <a:spAutoFit/>
          </a:bodyPr>
          <a:lstStyle/>
          <a:p>
            <a:pPr algn="ctr"/>
            <a:r>
              <a:rPr lang="en-US" sz="1800" dirty="0" smtClean="0">
                <a:solidFill>
                  <a:schemeClr val="tx1"/>
                </a:solidFill>
                <a:latin typeface="Century Gothic" pitchFamily="34" charset="0"/>
              </a:rPr>
              <a:t>2011 marks </a:t>
            </a:r>
            <a:r>
              <a:rPr lang="en-US" sz="1800" b="1" i="1" dirty="0" smtClean="0">
                <a:solidFill>
                  <a:schemeClr val="tx1"/>
                </a:solidFill>
                <a:latin typeface="Century Gothic" pitchFamily="34" charset="0"/>
              </a:rPr>
              <a:t>the 50th anniversary </a:t>
            </a:r>
            <a:r>
              <a:rPr lang="en-US" sz="1800" dirty="0" smtClean="0">
                <a:solidFill>
                  <a:schemeClr val="tx1"/>
                </a:solidFill>
                <a:latin typeface="Century Gothic" pitchFamily="34" charset="0"/>
              </a:rPr>
              <a:t>of ocean cargo transportation service between the U.S. and Central America for Crowley and predecessor company Coordinated Caribbean Transport (CCT). Since 1961, Crowley has helped the region blossom into the shipping hub that it is today, and has contributed to the development of Central America’s economy, culture and ports. Crowley now reflects on its history of faithful service to the people of Central America while also looking forward to the next 50 years of growth and opportunity. </a:t>
            </a:r>
            <a:endParaRPr lang="en-US" sz="1800" dirty="0">
              <a:solidFill>
                <a:schemeClr val="tx1"/>
              </a:solidFill>
              <a:latin typeface="Century Gothic" pitchFamily="34" charset="0"/>
            </a:endParaRP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b="1" dirty="0" smtClean="0">
                <a:solidFill>
                  <a:schemeClr val="tx2"/>
                </a:solidFill>
                <a:effectLst>
                  <a:outerShdw blurRad="38100" dist="38100" dir="2700000" algn="tl">
                    <a:srgbClr val="000000">
                      <a:alpha val="43137"/>
                    </a:srgbClr>
                  </a:outerShdw>
                </a:effectLst>
                <a:latin typeface="Century Gothic" pitchFamily="34" charset="0"/>
              </a:rPr>
              <a:t>CELEBRATING 50 YEARS OF LEADERSHIP, GROWTH AND SUSTAINABILITY</a:t>
            </a:r>
            <a:endParaRPr lang="en-US" b="1" dirty="0">
              <a:solidFill>
                <a:schemeClr val="tx2"/>
              </a:solidFill>
              <a:effectLst>
                <a:outerShdw blurRad="38100" dist="38100" dir="2700000" algn="tl">
                  <a:srgbClr val="000000">
                    <a:alpha val="43137"/>
                  </a:srgbClr>
                </a:outerShdw>
              </a:effectLst>
              <a:latin typeface="Century Gothic" pitchFamily="34" charset="0"/>
            </a:endParaRPr>
          </a:p>
        </p:txBody>
      </p:sp>
      <p:pic>
        <p:nvPicPr>
          <p:cNvPr id="9" name="Picture 5" descr="http://webapps/Corp_Comm/logos/Special%20Logos/CentralAmerica50th.jpg"/>
          <p:cNvPicPr>
            <a:picLocks noChangeAspect="1" noChangeArrowheads="1"/>
          </p:cNvPicPr>
          <p:nvPr/>
        </p:nvPicPr>
        <p:blipFill>
          <a:blip r:embed="rId3" cstate="print"/>
          <a:srcRect/>
          <a:stretch>
            <a:fillRect/>
          </a:stretch>
        </p:blipFill>
        <p:spPr bwMode="auto">
          <a:xfrm>
            <a:off x="7010400" y="3581400"/>
            <a:ext cx="1905000" cy="2286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p:txBody>
          <a:bodyPr/>
          <a:lstStyle/>
          <a:p>
            <a:pPr eaLnBrk="1" hangingPunct="1">
              <a:defRPr/>
            </a:pPr>
            <a:r>
              <a:rPr lang="en-US" sz="2800" dirty="0" smtClean="0">
                <a:effectLst>
                  <a:outerShdw blurRad="38100" dist="38100" dir="2700000" algn="tl">
                    <a:srgbClr val="C0C0C0"/>
                  </a:outerShdw>
                </a:effectLst>
                <a:latin typeface="Century Gothic" pitchFamily="34" charset="0"/>
              </a:rPr>
              <a:t>Crowley</a:t>
            </a:r>
            <a:r>
              <a:rPr lang="en-US" dirty="0" smtClean="0">
                <a:effectLst>
                  <a:outerShdw blurRad="38100" dist="38100" dir="2700000" algn="tl">
                    <a:srgbClr val="C0C0C0"/>
                  </a:outerShdw>
                </a:effectLst>
                <a:latin typeface="Century Gothic" pitchFamily="34" charset="0"/>
              </a:rPr>
              <a:t> Services Today</a:t>
            </a:r>
          </a:p>
        </p:txBody>
      </p:sp>
      <p:sp>
        <p:nvSpPr>
          <p:cNvPr id="1030" name="Rectangle 1027"/>
          <p:cNvSpPr>
            <a:spLocks noGrp="1" noChangeArrowheads="1"/>
          </p:cNvSpPr>
          <p:nvPr>
            <p:ph type="body" idx="1"/>
          </p:nvPr>
        </p:nvSpPr>
        <p:spPr>
          <a:xfrm>
            <a:off x="381000" y="1066800"/>
            <a:ext cx="6019800" cy="3200400"/>
          </a:xfrm>
        </p:spPr>
        <p:txBody>
          <a:bodyPr/>
          <a:lstStyle/>
          <a:p>
            <a:pPr eaLnBrk="1" hangingPunct="1">
              <a:lnSpc>
                <a:spcPct val="90000"/>
              </a:lnSpc>
            </a:pPr>
            <a:r>
              <a:rPr lang="en-US" sz="1600" dirty="0" smtClean="0">
                <a:latin typeface="Century Gothic" pitchFamily="34" charset="0"/>
                <a:cs typeface="Times New Roman" pitchFamily="18" charset="0"/>
              </a:rPr>
              <a:t>Liner Shipping Services</a:t>
            </a:r>
          </a:p>
          <a:p>
            <a:pPr eaLnBrk="1" hangingPunct="1">
              <a:lnSpc>
                <a:spcPct val="90000"/>
              </a:lnSpc>
            </a:pPr>
            <a:r>
              <a:rPr lang="en-US" sz="1600" dirty="0" smtClean="0">
                <a:latin typeface="Century Gothic" pitchFamily="34" charset="0"/>
                <a:cs typeface="Times New Roman" pitchFamily="18" charset="0"/>
              </a:rPr>
              <a:t>Worldwide Logistics</a:t>
            </a:r>
          </a:p>
          <a:p>
            <a:pPr eaLnBrk="1" hangingPunct="1">
              <a:lnSpc>
                <a:spcPct val="90000"/>
              </a:lnSpc>
            </a:pPr>
            <a:r>
              <a:rPr lang="en-US" sz="1600" dirty="0" smtClean="0">
                <a:latin typeface="Century Gothic" pitchFamily="34" charset="0"/>
                <a:cs typeface="Times New Roman" pitchFamily="18" charset="0"/>
              </a:rPr>
              <a:t>Energy Support Services</a:t>
            </a:r>
          </a:p>
          <a:p>
            <a:pPr eaLnBrk="1" hangingPunct="1">
              <a:lnSpc>
                <a:spcPct val="90000"/>
              </a:lnSpc>
            </a:pPr>
            <a:r>
              <a:rPr lang="en-US" sz="1600" dirty="0" smtClean="0">
                <a:latin typeface="Century Gothic" pitchFamily="34" charset="0"/>
                <a:cs typeface="Times New Roman" pitchFamily="18" charset="0"/>
              </a:rPr>
              <a:t>Contract Towing &amp; Transportation </a:t>
            </a:r>
          </a:p>
          <a:p>
            <a:pPr eaLnBrk="1" hangingPunct="1">
              <a:lnSpc>
                <a:spcPct val="90000"/>
              </a:lnSpc>
            </a:pPr>
            <a:r>
              <a:rPr lang="en-US" sz="1600" dirty="0" smtClean="0">
                <a:latin typeface="Century Gothic" pitchFamily="34" charset="0"/>
                <a:cs typeface="Times New Roman" pitchFamily="18" charset="0"/>
              </a:rPr>
              <a:t>Ocean Towing &amp; Transportation</a:t>
            </a:r>
          </a:p>
          <a:p>
            <a:pPr eaLnBrk="1" hangingPunct="1">
              <a:lnSpc>
                <a:spcPct val="90000"/>
              </a:lnSpc>
            </a:pPr>
            <a:r>
              <a:rPr lang="en-US" sz="1600" dirty="0" smtClean="0">
                <a:latin typeface="Century Gothic" pitchFamily="34" charset="0"/>
                <a:cs typeface="Times New Roman" pitchFamily="18" charset="0"/>
              </a:rPr>
              <a:t>Ship Assist &amp; Escort Services</a:t>
            </a:r>
          </a:p>
          <a:p>
            <a:pPr eaLnBrk="1" hangingPunct="1">
              <a:lnSpc>
                <a:spcPct val="90000"/>
              </a:lnSpc>
            </a:pPr>
            <a:r>
              <a:rPr lang="en-US" sz="1600" dirty="0" smtClean="0">
                <a:latin typeface="Century Gothic" pitchFamily="34" charset="0"/>
                <a:cs typeface="Times New Roman" pitchFamily="18" charset="0"/>
              </a:rPr>
              <a:t>Petroleum/Chemical Transport</a:t>
            </a:r>
          </a:p>
          <a:p>
            <a:pPr eaLnBrk="1" hangingPunct="1">
              <a:lnSpc>
                <a:spcPct val="90000"/>
              </a:lnSpc>
            </a:pPr>
            <a:r>
              <a:rPr lang="en-US" sz="1600" dirty="0" smtClean="0">
                <a:latin typeface="Century Gothic" pitchFamily="34" charset="0"/>
                <a:cs typeface="Times New Roman" pitchFamily="18" charset="0"/>
              </a:rPr>
              <a:t>Fuel Sales and Distribution</a:t>
            </a:r>
          </a:p>
          <a:p>
            <a:pPr eaLnBrk="1" hangingPunct="1">
              <a:lnSpc>
                <a:spcPct val="90000"/>
              </a:lnSpc>
            </a:pPr>
            <a:r>
              <a:rPr lang="en-US" sz="1600" dirty="0" smtClean="0">
                <a:latin typeface="Century Gothic" pitchFamily="34" charset="0"/>
                <a:cs typeface="Times New Roman" pitchFamily="18" charset="0"/>
              </a:rPr>
              <a:t>Salvage &amp; Emergency Response</a:t>
            </a:r>
          </a:p>
          <a:p>
            <a:pPr eaLnBrk="1" hangingPunct="1">
              <a:lnSpc>
                <a:spcPct val="90000"/>
              </a:lnSpc>
            </a:pPr>
            <a:r>
              <a:rPr lang="en-US" sz="1600" dirty="0" smtClean="0">
                <a:latin typeface="Century Gothic" pitchFamily="34" charset="0"/>
                <a:cs typeface="Times New Roman" pitchFamily="18" charset="0"/>
              </a:rPr>
              <a:t>Ship Management</a:t>
            </a:r>
          </a:p>
          <a:p>
            <a:pPr eaLnBrk="1" hangingPunct="1">
              <a:lnSpc>
                <a:spcPct val="90000"/>
              </a:lnSpc>
            </a:pPr>
            <a:r>
              <a:rPr lang="en-US" sz="1600" dirty="0" smtClean="0">
                <a:latin typeface="Century Gothic" pitchFamily="34" charset="0"/>
                <a:cs typeface="Times New Roman" pitchFamily="18" charset="0"/>
              </a:rPr>
              <a:t>Vessel Construction/Naval Architecture</a:t>
            </a:r>
            <a:endParaRPr lang="en-US" sz="1600" dirty="0" smtClean="0">
              <a:latin typeface="Century Gothic" pitchFamily="34" charset="0"/>
            </a:endParaRPr>
          </a:p>
        </p:txBody>
      </p:sp>
      <p:graphicFrame>
        <p:nvGraphicFramePr>
          <p:cNvPr id="1027" name="Object 1032"/>
          <p:cNvGraphicFramePr>
            <a:graphicFrameLocks noChangeAspect="1"/>
          </p:cNvGraphicFramePr>
          <p:nvPr/>
        </p:nvGraphicFramePr>
        <p:xfrm>
          <a:off x="4800600" y="4800600"/>
          <a:ext cx="2032000" cy="1676400"/>
        </p:xfrm>
        <a:graphic>
          <a:graphicData uri="http://schemas.openxmlformats.org/presentationml/2006/ole">
            <p:oleObj spid="_x0000_s1027" name="Image" r:id="rId3" imgW="2388987" imgH="1753618" progId="">
              <p:embed/>
            </p:oleObj>
          </a:graphicData>
        </a:graphic>
      </p:graphicFrame>
      <p:graphicFrame>
        <p:nvGraphicFramePr>
          <p:cNvPr id="1028" name="Object 1033"/>
          <p:cNvGraphicFramePr>
            <a:graphicFrameLocks noChangeAspect="1"/>
          </p:cNvGraphicFramePr>
          <p:nvPr/>
        </p:nvGraphicFramePr>
        <p:xfrm>
          <a:off x="6839023" y="762000"/>
          <a:ext cx="2152577" cy="1752600"/>
        </p:xfrm>
        <a:graphic>
          <a:graphicData uri="http://schemas.openxmlformats.org/presentationml/2006/ole">
            <p:oleObj spid="_x0000_s1028" name="Image" r:id="rId4" imgW="2363572" imgH="1550300" progId="">
              <p:embed/>
            </p:oleObj>
          </a:graphicData>
        </a:graphic>
      </p:graphicFrame>
      <p:pic>
        <p:nvPicPr>
          <p:cNvPr id="1031" name="Picture 1038" descr="Picture12"/>
          <p:cNvPicPr>
            <a:picLocks noChangeAspect="1" noChangeArrowheads="1"/>
          </p:cNvPicPr>
          <p:nvPr/>
        </p:nvPicPr>
        <p:blipFill>
          <a:blip r:embed="rId5" cstate="print"/>
          <a:srcRect l="16000" r="9334"/>
          <a:stretch>
            <a:fillRect/>
          </a:stretch>
        </p:blipFill>
        <p:spPr bwMode="auto">
          <a:xfrm>
            <a:off x="228600" y="4724400"/>
            <a:ext cx="2133600" cy="1762125"/>
          </a:xfrm>
          <a:prstGeom prst="rect">
            <a:avLst/>
          </a:prstGeom>
          <a:noFill/>
          <a:ln w="9525">
            <a:noFill/>
            <a:miter lim="800000"/>
            <a:headEnd/>
            <a:tailEnd/>
          </a:ln>
        </p:spPr>
      </p:pic>
      <p:pic>
        <p:nvPicPr>
          <p:cNvPr id="1032" name="Picture 1041" descr="log-intermodal"/>
          <p:cNvPicPr>
            <a:picLocks noChangeAspect="1" noChangeArrowheads="1"/>
          </p:cNvPicPr>
          <p:nvPr/>
        </p:nvPicPr>
        <p:blipFill>
          <a:blip r:embed="rId6" cstate="print"/>
          <a:srcRect l="3200" t="7648" r="3200" b="21765"/>
          <a:stretch>
            <a:fillRect/>
          </a:stretch>
        </p:blipFill>
        <p:spPr bwMode="auto">
          <a:xfrm>
            <a:off x="6934200" y="4267200"/>
            <a:ext cx="2057400" cy="1524000"/>
          </a:xfrm>
          <a:prstGeom prst="rect">
            <a:avLst/>
          </a:prstGeom>
          <a:noFill/>
          <a:ln w="9525">
            <a:noFill/>
            <a:miter lim="800000"/>
            <a:headEnd/>
            <a:tailEnd/>
          </a:ln>
        </p:spPr>
      </p:pic>
      <p:pic>
        <p:nvPicPr>
          <p:cNvPr id="1035" name="Picture 11" descr="Crowley-Liner-Shipping-Logistics-K-Breeze"/>
          <p:cNvPicPr>
            <a:picLocks noChangeAspect="1" noChangeArrowheads="1"/>
          </p:cNvPicPr>
          <p:nvPr/>
        </p:nvPicPr>
        <p:blipFill>
          <a:blip r:embed="rId7" cstate="print"/>
          <a:srcRect/>
          <a:stretch>
            <a:fillRect/>
          </a:stretch>
        </p:blipFill>
        <p:spPr bwMode="auto">
          <a:xfrm>
            <a:off x="2438400" y="4800600"/>
            <a:ext cx="2209800" cy="1657351"/>
          </a:xfrm>
          <a:prstGeom prst="rect">
            <a:avLst/>
          </a:prstGeom>
          <a:noFill/>
        </p:spPr>
      </p:pic>
      <p:pic>
        <p:nvPicPr>
          <p:cNvPr id="1037" name="Picture 13" descr="Crowley-Liner-Shipping-Logistics-Costa-Rica-Banana-Farm"/>
          <p:cNvPicPr>
            <a:picLocks noChangeAspect="1" noChangeArrowheads="1"/>
          </p:cNvPicPr>
          <p:nvPr/>
        </p:nvPicPr>
        <p:blipFill>
          <a:blip r:embed="rId8" cstate="print"/>
          <a:srcRect/>
          <a:stretch>
            <a:fillRect/>
          </a:stretch>
        </p:blipFill>
        <p:spPr bwMode="auto">
          <a:xfrm>
            <a:off x="6858000" y="2667000"/>
            <a:ext cx="2134173" cy="1419225"/>
          </a:xfrm>
          <a:prstGeom prst="rect">
            <a:avLst/>
          </a:prstGeom>
          <a:noFill/>
        </p:spPr>
      </p:pic>
      <p:pic>
        <p:nvPicPr>
          <p:cNvPr id="12" name="Picture 3" descr="CB-Horiz-CMYK.pdf"/>
          <p:cNvPicPr>
            <a:picLocks noChangeAspect="1"/>
          </p:cNvPicPr>
          <p:nvPr/>
        </p:nvPicPr>
        <p:blipFill>
          <a:blip r:embed="rId9" cstate="print"/>
          <a:srcRect/>
          <a:stretch>
            <a:fillRect/>
          </a:stretch>
        </p:blipFill>
        <p:spPr bwMode="auto">
          <a:xfrm>
            <a:off x="4419600" y="609600"/>
            <a:ext cx="2842939" cy="2198385"/>
          </a:xfrm>
          <a:prstGeom prst="rect">
            <a:avLst/>
          </a:prstGeom>
          <a:noFill/>
          <a:ln w="9525">
            <a:noFill/>
            <a:miter lim="800000"/>
            <a:headEnd/>
            <a:tailEnd/>
          </a:ln>
        </p:spPr>
      </p:pic>
      <p:pic>
        <p:nvPicPr>
          <p:cNvPr id="11" name="Picture 10" descr="http://webapps/Corp_Comm/logos/Special%20Logos/CentralAmerica50th.jpg"/>
          <p:cNvPicPr>
            <a:picLocks noChangeAspect="1" noChangeArrowheads="1"/>
          </p:cNvPicPr>
          <p:nvPr/>
        </p:nvPicPr>
        <p:blipFill>
          <a:blip r:embed="rId10" cstate="print"/>
          <a:srcRect/>
          <a:stretch>
            <a:fillRect/>
          </a:stretch>
        </p:blipFill>
        <p:spPr bwMode="auto">
          <a:xfrm>
            <a:off x="5105400" y="2590800"/>
            <a:ext cx="1295400" cy="1530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410200" y="838200"/>
            <a:ext cx="3733800" cy="5257800"/>
          </a:xfrm>
          <a:prstGeom prst="rect">
            <a:avLst/>
          </a:prstGeom>
          <a:noFill/>
          <a:ln w="9525">
            <a:noFill/>
            <a:miter lim="800000"/>
            <a:headEnd/>
            <a:tailEnd/>
          </a:ln>
        </p:spPr>
        <p:txBody>
          <a:bodyPr/>
          <a:lstStyle/>
          <a:p>
            <a:pPr>
              <a:spcBef>
                <a:spcPct val="20000"/>
              </a:spcBef>
            </a:pPr>
            <a:r>
              <a:rPr lang="en-US" sz="1600" dirty="0">
                <a:solidFill>
                  <a:schemeClr val="tx1"/>
                </a:solidFill>
                <a:latin typeface="Century Gothic" pitchFamily="34" charset="0"/>
                <a:cs typeface="Times New Roman" pitchFamily="18" charset="0"/>
              </a:rPr>
              <a:t>Crowley</a:t>
            </a:r>
            <a:r>
              <a:rPr lang="en-US" sz="1600" dirty="0">
                <a:solidFill>
                  <a:srgbClr val="000000"/>
                </a:solidFill>
                <a:latin typeface="Century Gothic" pitchFamily="34" charset="0"/>
                <a:cs typeface="Times New Roman" pitchFamily="18" charset="0"/>
              </a:rPr>
              <a:t> is the leading ocean cargo carrier between the United States and Puerto Rico, the Caribbean, Bahamas, Central America and  Dominican Republic.</a:t>
            </a:r>
          </a:p>
          <a:p>
            <a:pPr>
              <a:spcBef>
                <a:spcPct val="20000"/>
              </a:spcBef>
            </a:pPr>
            <a:endParaRPr lang="en-US" sz="1600" dirty="0">
              <a:solidFill>
                <a:srgbClr val="000000"/>
              </a:solidFill>
              <a:latin typeface="Century Gothic" pitchFamily="34" charset="0"/>
              <a:cs typeface="Times New Roman" pitchFamily="18" charset="0"/>
            </a:endParaRPr>
          </a:p>
          <a:p>
            <a:pPr>
              <a:spcBef>
                <a:spcPct val="20000"/>
              </a:spcBef>
            </a:pPr>
            <a:r>
              <a:rPr lang="en-US" sz="1600" dirty="0">
                <a:solidFill>
                  <a:srgbClr val="000000"/>
                </a:solidFill>
                <a:latin typeface="Century Gothic" pitchFamily="34" charset="0"/>
                <a:cs typeface="Times New Roman" pitchFamily="18" charset="0"/>
              </a:rPr>
              <a:t>Services </a:t>
            </a:r>
            <a:r>
              <a:rPr lang="en-US" sz="1800" dirty="0">
                <a:solidFill>
                  <a:srgbClr val="000000"/>
                </a:solidFill>
                <a:latin typeface="Century Gothic" pitchFamily="34" charset="0"/>
                <a:cs typeface="Times New Roman" pitchFamily="18" charset="0"/>
              </a:rPr>
              <a:t>include</a:t>
            </a:r>
            <a:r>
              <a:rPr lang="en-US" sz="1600" dirty="0">
                <a:solidFill>
                  <a:srgbClr val="000000"/>
                </a:solidFill>
                <a:latin typeface="Century Gothic" pitchFamily="34" charset="0"/>
                <a:cs typeface="Times New Roman" pitchFamily="18" charset="0"/>
              </a:rPr>
              <a:t> regularly scheduled liner operations for cargo shipped in containers and/or trailers; rolling stock such as cars, trucks, buses and construction equipment; and </a:t>
            </a:r>
            <a:r>
              <a:rPr lang="en-US" sz="1600" dirty="0" smtClean="0">
                <a:solidFill>
                  <a:srgbClr val="000000"/>
                </a:solidFill>
                <a:latin typeface="Century Gothic" pitchFamily="34" charset="0"/>
                <a:cs typeface="Times New Roman" pitchFamily="18" charset="0"/>
              </a:rPr>
              <a:t>break-bulk</a:t>
            </a:r>
            <a:r>
              <a:rPr lang="en-US" sz="1600" dirty="0">
                <a:solidFill>
                  <a:srgbClr val="000000"/>
                </a:solidFill>
                <a:latin typeface="Century Gothic" pitchFamily="34" charset="0"/>
                <a:cs typeface="Times New Roman" pitchFamily="18" charset="0"/>
              </a:rPr>
              <a:t>, heavy lift and over-dimensional items via Crowley’s extensive fleet of </a:t>
            </a:r>
            <a:r>
              <a:rPr lang="en-US" sz="1600" dirty="0" smtClean="0">
                <a:solidFill>
                  <a:srgbClr val="000000"/>
                </a:solidFill>
                <a:latin typeface="Century Gothic" pitchFamily="34" charset="0"/>
                <a:cs typeface="Times New Roman" pitchFamily="18" charset="0"/>
              </a:rPr>
              <a:t>specialized </a:t>
            </a:r>
            <a:r>
              <a:rPr lang="en-US" sz="1600" dirty="0">
                <a:solidFill>
                  <a:srgbClr val="000000"/>
                </a:solidFill>
                <a:latin typeface="Century Gothic" pitchFamily="34" charset="0"/>
                <a:cs typeface="Times New Roman" pitchFamily="18" charset="0"/>
              </a:rPr>
              <a:t>equipment and vessels. </a:t>
            </a:r>
          </a:p>
          <a:p>
            <a:pPr>
              <a:spcBef>
                <a:spcPct val="20000"/>
              </a:spcBef>
            </a:pPr>
            <a:endParaRPr lang="en-US" sz="1600" dirty="0">
              <a:solidFill>
                <a:srgbClr val="000000"/>
              </a:solidFill>
              <a:latin typeface="Century Gothic" pitchFamily="34" charset="0"/>
              <a:cs typeface="Times New Roman" pitchFamily="18" charset="0"/>
            </a:endParaRPr>
          </a:p>
          <a:p>
            <a:pPr>
              <a:spcBef>
                <a:spcPct val="20000"/>
              </a:spcBef>
            </a:pPr>
            <a:r>
              <a:rPr lang="en-US" sz="1600" dirty="0">
                <a:solidFill>
                  <a:srgbClr val="000000"/>
                </a:solidFill>
                <a:latin typeface="Century Gothic" pitchFamily="34" charset="0"/>
                <a:cs typeface="Times New Roman" pitchFamily="18" charset="0"/>
              </a:rPr>
              <a:t>With its frequents, fast service, Crowley can provide unmatched </a:t>
            </a:r>
            <a:r>
              <a:rPr lang="en-US" sz="1600" dirty="0" smtClean="0">
                <a:solidFill>
                  <a:srgbClr val="000000"/>
                </a:solidFill>
                <a:latin typeface="Century Gothic" pitchFamily="34" charset="0"/>
                <a:cs typeface="Times New Roman" pitchFamily="18" charset="0"/>
              </a:rPr>
              <a:t>Speed </a:t>
            </a:r>
            <a:r>
              <a:rPr lang="en-US" sz="1600" dirty="0">
                <a:solidFill>
                  <a:srgbClr val="000000"/>
                </a:solidFill>
                <a:latin typeface="Century Gothic" pitchFamily="34" charset="0"/>
                <a:cs typeface="Times New Roman" pitchFamily="18" charset="0"/>
              </a:rPr>
              <a:t>to Market within the U.S., Central and Caribbean Region. </a:t>
            </a:r>
          </a:p>
        </p:txBody>
      </p:sp>
      <p:pic>
        <p:nvPicPr>
          <p:cNvPr id="13315" name="Picture 3"/>
          <p:cNvPicPr>
            <a:picLocks noChangeAspect="1" noChangeArrowheads="1"/>
          </p:cNvPicPr>
          <p:nvPr/>
        </p:nvPicPr>
        <p:blipFill>
          <a:blip r:embed="rId2" cstate="print"/>
          <a:srcRect/>
          <a:stretch>
            <a:fillRect/>
          </a:stretch>
        </p:blipFill>
        <p:spPr bwMode="auto">
          <a:xfrm>
            <a:off x="0" y="0"/>
            <a:ext cx="5327650" cy="6858000"/>
          </a:xfrm>
          <a:prstGeom prst="rect">
            <a:avLst/>
          </a:prstGeom>
          <a:noFill/>
          <a:ln w="28575">
            <a:solidFill>
              <a:schemeClr val="tx1"/>
            </a:solidFill>
            <a:miter lim="800000"/>
            <a:headEnd/>
            <a:tailEnd/>
          </a:ln>
        </p:spPr>
      </p:pic>
      <p:sp>
        <p:nvSpPr>
          <p:cNvPr id="318468" name="Rectangle 4"/>
          <p:cNvSpPr>
            <a:spLocks noGrp="1" noChangeArrowheads="1"/>
          </p:cNvSpPr>
          <p:nvPr>
            <p:ph type="title"/>
          </p:nvPr>
        </p:nvSpPr>
        <p:spPr>
          <a:xfrm>
            <a:off x="5257800" y="228600"/>
            <a:ext cx="3810000" cy="381000"/>
          </a:xfrm>
        </p:spPr>
        <p:txBody>
          <a:bodyPr/>
          <a:lstStyle/>
          <a:p>
            <a:pPr algn="ctr" eaLnBrk="1" hangingPunct="1">
              <a:defRPr/>
            </a:pPr>
            <a:r>
              <a:rPr lang="en-US" sz="2800" dirty="0" smtClean="0">
                <a:effectLst>
                  <a:outerShdw blurRad="38100" dist="38100" dir="2700000" algn="tl">
                    <a:srgbClr val="C0C0C0"/>
                  </a:outerShdw>
                </a:effectLst>
                <a:latin typeface="Century Gothic" pitchFamily="34" charset="0"/>
              </a:rPr>
              <a:t>Liner Shipping Services</a:t>
            </a:r>
          </a:p>
        </p:txBody>
      </p:sp>
      <p:pic>
        <p:nvPicPr>
          <p:cNvPr id="13317" name="Picture 5"/>
          <p:cNvPicPr>
            <a:picLocks noChangeAspect="1" noChangeArrowheads="1"/>
          </p:cNvPicPr>
          <p:nvPr/>
        </p:nvPicPr>
        <p:blipFill>
          <a:blip r:embed="rId3" cstate="print"/>
          <a:srcRect/>
          <a:stretch>
            <a:fillRect/>
          </a:stretch>
        </p:blipFill>
        <p:spPr bwMode="auto">
          <a:xfrm>
            <a:off x="6019800" y="6096000"/>
            <a:ext cx="2590800" cy="528637"/>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152400" y="152400"/>
            <a:ext cx="6172200" cy="1077218"/>
          </a:xfrm>
          <a:prstGeom prst="rect">
            <a:avLst/>
          </a:prstGeom>
          <a:noFill/>
          <a:ln w="9525">
            <a:noFill/>
            <a:miter lim="800000"/>
            <a:headEnd/>
            <a:tailEnd/>
          </a:ln>
        </p:spPr>
        <p:txBody>
          <a:bodyPr wrap="square">
            <a:spAutoFit/>
          </a:bodyPr>
          <a:lstStyle/>
          <a:p>
            <a:r>
              <a:rPr lang="en-US" sz="2800" b="1" dirty="0" smtClean="0">
                <a:solidFill>
                  <a:schemeClr val="tx2"/>
                </a:solidFill>
                <a:latin typeface="Century Gothic" pitchFamily="34" charset="0"/>
              </a:rPr>
              <a:t>Reefer Units</a:t>
            </a:r>
          </a:p>
          <a:p>
            <a:r>
              <a:rPr lang="en-US" sz="1800" b="1" dirty="0" smtClean="0">
                <a:latin typeface="Century Gothic" pitchFamily="34" charset="0"/>
              </a:rPr>
              <a:t>Crowley has the most modern refrigerated container fleet in the industry in Thermo King and Carrier</a:t>
            </a:r>
            <a:endParaRPr lang="en-US" sz="1800" b="1" dirty="0">
              <a:latin typeface="Century Gothic" pitchFamily="34" charset="0"/>
            </a:endParaRPr>
          </a:p>
        </p:txBody>
      </p:sp>
      <p:pic>
        <p:nvPicPr>
          <p:cNvPr id="21507" name="Picture 13"/>
          <p:cNvPicPr>
            <a:picLocks noChangeAspect="1" noChangeArrowheads="1"/>
          </p:cNvPicPr>
          <p:nvPr/>
        </p:nvPicPr>
        <p:blipFill>
          <a:blip r:embed="rId2" cstate="print"/>
          <a:srcRect t="2499" r="3371"/>
          <a:stretch>
            <a:fillRect/>
          </a:stretch>
        </p:blipFill>
        <p:spPr bwMode="auto">
          <a:xfrm>
            <a:off x="7306861" y="2209800"/>
            <a:ext cx="1837139" cy="4495800"/>
          </a:xfrm>
          <a:prstGeom prst="rect">
            <a:avLst/>
          </a:prstGeom>
          <a:noFill/>
          <a:ln w="9525">
            <a:noFill/>
            <a:miter lim="800000"/>
            <a:headEnd/>
            <a:tailEnd/>
          </a:ln>
        </p:spPr>
      </p:pic>
      <p:pic>
        <p:nvPicPr>
          <p:cNvPr id="21509" name="Picture 15" descr="40RE"/>
          <p:cNvPicPr>
            <a:picLocks noChangeAspect="1" noChangeArrowheads="1"/>
          </p:cNvPicPr>
          <p:nvPr/>
        </p:nvPicPr>
        <p:blipFill>
          <a:blip r:embed="rId3" cstate="print"/>
          <a:srcRect l="42982" t="7312" r="11787" b="21999"/>
          <a:stretch>
            <a:fillRect/>
          </a:stretch>
        </p:blipFill>
        <p:spPr bwMode="auto">
          <a:xfrm>
            <a:off x="6152897" y="0"/>
            <a:ext cx="2991103" cy="2133600"/>
          </a:xfrm>
          <a:prstGeom prst="rect">
            <a:avLst/>
          </a:prstGeom>
          <a:noFill/>
          <a:ln w="9525">
            <a:noFill/>
            <a:miter lim="800000"/>
            <a:headEnd/>
            <a:tailEnd/>
          </a:ln>
        </p:spPr>
      </p:pic>
      <p:sp>
        <p:nvSpPr>
          <p:cNvPr id="9" name="Rectangle 8"/>
          <p:cNvSpPr/>
          <p:nvPr/>
        </p:nvSpPr>
        <p:spPr>
          <a:xfrm>
            <a:off x="228600" y="838200"/>
            <a:ext cx="7543800" cy="6986528"/>
          </a:xfrm>
          <a:prstGeom prst="rect">
            <a:avLst/>
          </a:prstGeom>
        </p:spPr>
        <p:txBody>
          <a:bodyPr wrap="square">
            <a:spAutoFit/>
          </a:bodyPr>
          <a:lstStyle/>
          <a:p>
            <a:r>
              <a:rPr lang="en-US" sz="1600" dirty="0" smtClean="0"/>
              <a:t>                                                </a:t>
            </a:r>
          </a:p>
          <a:p>
            <a:endParaRPr lang="en-US" sz="1600" dirty="0" smtClean="0"/>
          </a:p>
          <a:p>
            <a:r>
              <a:rPr lang="en-US" sz="1600" dirty="0" smtClean="0">
                <a:solidFill>
                  <a:schemeClr val="tx1"/>
                </a:solidFill>
                <a:latin typeface="Century Gothic" pitchFamily="34" charset="0"/>
              </a:rPr>
              <a:t>Because each unit is capable of maintaining temperatures to within </a:t>
            </a:r>
          </a:p>
          <a:p>
            <a:r>
              <a:rPr lang="en-US" sz="1600" dirty="0" smtClean="0">
                <a:solidFill>
                  <a:schemeClr val="tx1"/>
                </a:solidFill>
                <a:latin typeface="Century Gothic" pitchFamily="34" charset="0"/>
              </a:rPr>
              <a:t>plus or minus one-half degree Fahrenheit even in 122-degree </a:t>
            </a:r>
          </a:p>
          <a:p>
            <a:r>
              <a:rPr lang="en-US" sz="1600" dirty="0" smtClean="0">
                <a:solidFill>
                  <a:schemeClr val="tx1"/>
                </a:solidFill>
                <a:latin typeface="Century Gothic" pitchFamily="34" charset="0"/>
              </a:rPr>
              <a:t>ambient temperatures, you can ship with confidence.</a:t>
            </a:r>
          </a:p>
          <a:p>
            <a:r>
              <a:rPr lang="en-US" sz="1600" dirty="0" smtClean="0">
                <a:solidFill>
                  <a:schemeClr val="tx1"/>
                </a:solidFill>
                <a:latin typeface="Century Gothic" pitchFamily="34" charset="0"/>
              </a:rPr>
              <a:t>Hand-held computers allow our operators to access advanced </a:t>
            </a:r>
          </a:p>
          <a:p>
            <a:r>
              <a:rPr lang="en-US" sz="1600" dirty="0" smtClean="0">
                <a:solidFill>
                  <a:schemeClr val="tx1"/>
                </a:solidFill>
                <a:latin typeface="Century Gothic" pitchFamily="34" charset="0"/>
              </a:rPr>
              <a:t>microprocessors for diagnostic checks, and download all transit data. </a:t>
            </a:r>
          </a:p>
          <a:p>
            <a:r>
              <a:rPr lang="en-US" sz="1600" dirty="0" smtClean="0">
                <a:solidFill>
                  <a:schemeClr val="tx1"/>
                </a:solidFill>
                <a:latin typeface="Century Gothic" pitchFamily="34" charset="0"/>
              </a:rPr>
              <a:t>An extensive pre-trip function performs the industries most accurate </a:t>
            </a:r>
          </a:p>
          <a:p>
            <a:r>
              <a:rPr lang="en-US" sz="1600" dirty="0" smtClean="0">
                <a:solidFill>
                  <a:schemeClr val="tx1"/>
                </a:solidFill>
                <a:latin typeface="Century Gothic" pitchFamily="34" charset="0"/>
              </a:rPr>
              <a:t>performance check. </a:t>
            </a:r>
          </a:p>
          <a:p>
            <a:r>
              <a:rPr lang="en-US" sz="1600" dirty="0" smtClean="0">
                <a:solidFill>
                  <a:schemeClr val="tx1"/>
                </a:solidFill>
                <a:latin typeface="Century Gothic" pitchFamily="34" charset="0"/>
              </a:rPr>
              <a:t>As produce farmers across the Americas gear up for the peak winter produce season, Crowley has added 400 new refrigerated containers to its fleet to accommodate their </a:t>
            </a:r>
          </a:p>
          <a:p>
            <a:r>
              <a:rPr lang="en-US" sz="1600" dirty="0" smtClean="0">
                <a:solidFill>
                  <a:schemeClr val="tx1"/>
                </a:solidFill>
                <a:latin typeface="Century Gothic" pitchFamily="34" charset="0"/>
              </a:rPr>
              <a:t>needs.</a:t>
            </a:r>
          </a:p>
          <a:p>
            <a:endParaRPr lang="en-US" sz="1600" dirty="0" smtClean="0">
              <a:solidFill>
                <a:schemeClr val="tx1"/>
              </a:solidFill>
              <a:latin typeface="Century Gothic" pitchFamily="34" charset="0"/>
            </a:endParaRPr>
          </a:p>
          <a:p>
            <a:r>
              <a:rPr lang="en-US" sz="1600" dirty="0" smtClean="0">
                <a:solidFill>
                  <a:schemeClr val="tx1"/>
                </a:solidFill>
                <a:latin typeface="Century Gothic" pitchFamily="34" charset="0"/>
              </a:rPr>
              <a:t>This state-of-the art equipment feature the most efficient and environmentally friendly technology, to ensure Crowley and customers reduce their environmental footprint.</a:t>
            </a:r>
          </a:p>
          <a:p>
            <a:endParaRPr lang="en-US" sz="1600" dirty="0" smtClean="0">
              <a:solidFill>
                <a:schemeClr val="tx1"/>
              </a:solidFill>
              <a:latin typeface="Century Gothic" pitchFamily="34" charset="0"/>
            </a:endParaRPr>
          </a:p>
          <a:p>
            <a:r>
              <a:rPr lang="en-US" sz="1600" dirty="0" smtClean="0">
                <a:solidFill>
                  <a:schemeClr val="tx1"/>
                </a:solidFill>
                <a:latin typeface="Century Gothic" pitchFamily="34" charset="0"/>
              </a:rPr>
              <a:t>Today, the company owns and leases more than 44,000 pieces of specialized equipment, including more than 20,394 chassis, 18,280 dry containers and more than 3,000 </a:t>
            </a:r>
          </a:p>
          <a:p>
            <a:r>
              <a:rPr lang="en-US" sz="1600" dirty="0" smtClean="0">
                <a:solidFill>
                  <a:schemeClr val="tx1"/>
                </a:solidFill>
                <a:latin typeface="Century Gothic" pitchFamily="34" charset="0"/>
              </a:rPr>
              <a:t>refrigerated containers—all of which come in a variety of sizes and are </a:t>
            </a:r>
          </a:p>
          <a:p>
            <a:r>
              <a:rPr lang="en-US" sz="1600" dirty="0" smtClean="0">
                <a:solidFill>
                  <a:schemeClr val="tx1"/>
                </a:solidFill>
                <a:latin typeface="Century Gothic" pitchFamily="34" charset="0"/>
              </a:rPr>
              <a:t>strategically located throughout the United States, Central America and the Caribbean.</a:t>
            </a:r>
          </a:p>
          <a:p>
            <a:endParaRPr lang="en-US" sz="1600" dirty="0" smtClean="0">
              <a:solidFill>
                <a:schemeClr val="tx1"/>
              </a:solidFill>
            </a:endParaRPr>
          </a:p>
          <a:p>
            <a:endParaRPr lang="en-US" sz="1600" dirty="0" smtClean="0">
              <a:solidFill>
                <a:schemeClr val="tx1"/>
              </a:solidFill>
              <a:latin typeface="+mn-lt"/>
            </a:endParaRPr>
          </a:p>
          <a:p>
            <a:endParaRPr lang="en-US" sz="1600" dirty="0" smtClean="0"/>
          </a:p>
          <a:p>
            <a:endParaRPr lang="en-US" sz="1600"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5" descr="40RE"/>
          <p:cNvPicPr>
            <a:picLocks noChangeAspect="1" noChangeArrowheads="1"/>
          </p:cNvPicPr>
          <p:nvPr/>
        </p:nvPicPr>
        <p:blipFill>
          <a:blip r:embed="rId2" cstate="print"/>
          <a:srcRect r="2000"/>
          <a:stretch>
            <a:fillRect/>
          </a:stretch>
        </p:blipFill>
        <p:spPr bwMode="auto">
          <a:xfrm>
            <a:off x="381000" y="1447801"/>
            <a:ext cx="4191000" cy="2122258"/>
          </a:xfrm>
          <a:prstGeom prst="rect">
            <a:avLst/>
          </a:prstGeom>
          <a:noFill/>
          <a:ln w="9525">
            <a:noFill/>
            <a:miter lim="800000"/>
            <a:headEnd/>
            <a:tailEnd/>
          </a:ln>
        </p:spPr>
      </p:pic>
      <p:sp>
        <p:nvSpPr>
          <p:cNvPr id="218140" name="Rectangle 28"/>
          <p:cNvSpPr>
            <a:spLocks noChangeArrowheads="1"/>
          </p:cNvSpPr>
          <p:nvPr/>
        </p:nvSpPr>
        <p:spPr bwMode="auto">
          <a:xfrm>
            <a:off x="4267200" y="0"/>
            <a:ext cx="4724400" cy="914400"/>
          </a:xfrm>
          <a:prstGeom prst="rect">
            <a:avLst/>
          </a:prstGeom>
          <a:noFill/>
          <a:ln w="9525">
            <a:noFill/>
            <a:miter lim="800000"/>
            <a:headEnd/>
            <a:tailEnd/>
          </a:ln>
          <a:effectLst/>
        </p:spPr>
        <p:txBody>
          <a:bodyPr anchor="ctr"/>
          <a:lstStyle/>
          <a:p>
            <a:pPr algn="r">
              <a:defRPr/>
            </a:pPr>
            <a:r>
              <a:rPr lang="en-US" sz="2800" b="1" dirty="0" smtClean="0">
                <a:solidFill>
                  <a:schemeClr val="tx2"/>
                </a:solidFill>
                <a:effectLst>
                  <a:outerShdw blurRad="38100" dist="38100" dir="2700000" algn="tl">
                    <a:srgbClr val="C0C0C0"/>
                  </a:outerShdw>
                </a:effectLst>
                <a:latin typeface="Century Gothic" pitchFamily="34" charset="0"/>
              </a:rPr>
              <a:t> </a:t>
            </a:r>
            <a:endParaRPr lang="en-US" sz="2800" b="1" dirty="0">
              <a:solidFill>
                <a:schemeClr val="tx2"/>
              </a:solidFill>
              <a:effectLst>
                <a:outerShdw blurRad="38100" dist="38100" dir="2700000" algn="tl">
                  <a:srgbClr val="C0C0C0"/>
                </a:outerShdw>
              </a:effectLst>
              <a:latin typeface="Century Gothic" pitchFamily="34" charset="0"/>
            </a:endParaRPr>
          </a:p>
        </p:txBody>
      </p:sp>
      <p:pic>
        <p:nvPicPr>
          <p:cNvPr id="7" name="Picture 7"/>
          <p:cNvPicPr>
            <a:picLocks noChangeAspect="1" noChangeArrowheads="1"/>
          </p:cNvPicPr>
          <p:nvPr/>
        </p:nvPicPr>
        <p:blipFill>
          <a:blip r:embed="rId3" cstate="print"/>
          <a:srcRect/>
          <a:stretch>
            <a:fillRect/>
          </a:stretch>
        </p:blipFill>
        <p:spPr bwMode="auto">
          <a:xfrm>
            <a:off x="5638800" y="1524000"/>
            <a:ext cx="3124200" cy="1450521"/>
          </a:xfrm>
          <a:prstGeom prst="rect">
            <a:avLst/>
          </a:prstGeom>
          <a:noFill/>
          <a:ln w="38100">
            <a:solidFill>
              <a:schemeClr val="tx1"/>
            </a:solidFill>
            <a:miter lim="800000"/>
            <a:headEnd type="none" w="sm" len="sm"/>
            <a:tailEnd type="none" w="sm" len="sm"/>
          </a:ln>
        </p:spPr>
      </p:pic>
      <p:pic>
        <p:nvPicPr>
          <p:cNvPr id="8" name="Picture 6"/>
          <p:cNvPicPr>
            <a:picLocks noChangeAspect="1" noChangeArrowheads="1"/>
          </p:cNvPicPr>
          <p:nvPr/>
        </p:nvPicPr>
        <p:blipFill>
          <a:blip r:embed="rId4" cstate="print"/>
          <a:srcRect/>
          <a:stretch>
            <a:fillRect/>
          </a:stretch>
        </p:blipFill>
        <p:spPr>
          <a:xfrm>
            <a:off x="457199" y="3505200"/>
            <a:ext cx="4444409" cy="3352800"/>
          </a:xfrm>
          <a:prstGeom prst="rect">
            <a:avLst/>
          </a:prstGeom>
          <a:noFill/>
        </p:spPr>
      </p:pic>
      <p:pic>
        <p:nvPicPr>
          <p:cNvPr id="9" name="Picture 27"/>
          <p:cNvPicPr>
            <a:picLocks noChangeAspect="1" noChangeArrowheads="1"/>
          </p:cNvPicPr>
          <p:nvPr/>
        </p:nvPicPr>
        <p:blipFill>
          <a:blip r:embed="rId5" cstate="print"/>
          <a:srcRect/>
          <a:stretch>
            <a:fillRect/>
          </a:stretch>
        </p:blipFill>
        <p:spPr bwMode="auto">
          <a:xfrm>
            <a:off x="4937398" y="3124200"/>
            <a:ext cx="3901801" cy="3733800"/>
          </a:xfrm>
          <a:prstGeom prst="rect">
            <a:avLst/>
          </a:prstGeom>
          <a:noFill/>
          <a:ln w="9525">
            <a:noFill/>
            <a:miter lim="800000"/>
            <a:headEnd/>
            <a:tailEnd/>
          </a:ln>
        </p:spPr>
      </p:pic>
      <p:pic>
        <p:nvPicPr>
          <p:cNvPr id="10" name="Picture 9" descr="http://webapps/Corp_Comm/logos/Special%20Logos/CentralAmerica50th.jpg"/>
          <p:cNvPicPr>
            <a:picLocks noChangeAspect="1" noChangeArrowheads="1"/>
          </p:cNvPicPr>
          <p:nvPr/>
        </p:nvPicPr>
        <p:blipFill>
          <a:blip r:embed="rId6" cstate="print"/>
          <a:srcRect/>
          <a:stretch>
            <a:fillRect/>
          </a:stretch>
        </p:blipFill>
        <p:spPr bwMode="auto">
          <a:xfrm>
            <a:off x="8077200" y="152400"/>
            <a:ext cx="838708" cy="990600"/>
          </a:xfrm>
          <a:prstGeom prst="rect">
            <a:avLst/>
          </a:prstGeom>
          <a:noFill/>
        </p:spPr>
      </p:pic>
      <p:sp>
        <p:nvSpPr>
          <p:cNvPr id="12" name="Rectangle 11"/>
          <p:cNvSpPr/>
          <p:nvPr/>
        </p:nvSpPr>
        <p:spPr>
          <a:xfrm>
            <a:off x="228600" y="381000"/>
            <a:ext cx="8686800" cy="1077218"/>
          </a:xfrm>
          <a:prstGeom prst="rect">
            <a:avLst/>
          </a:prstGeom>
        </p:spPr>
        <p:txBody>
          <a:bodyPr wrap="square">
            <a:spAutoFit/>
          </a:bodyPr>
          <a:lstStyle/>
          <a:p>
            <a:r>
              <a:rPr lang="en-US" sz="2800" b="1" dirty="0" smtClean="0">
                <a:solidFill>
                  <a:schemeClr val="tx2"/>
                </a:solidFill>
                <a:latin typeface="Century Gothic" pitchFamily="34" charset="0"/>
              </a:rPr>
              <a:t>People Who Know</a:t>
            </a:r>
            <a:endParaRPr lang="en-US" sz="2800" dirty="0" smtClean="0">
              <a:solidFill>
                <a:schemeClr val="tx2"/>
              </a:solidFill>
              <a:latin typeface="Century Gothic" pitchFamily="34" charset="0"/>
            </a:endParaRPr>
          </a:p>
          <a:p>
            <a:r>
              <a:rPr lang="en-US" sz="1800" dirty="0" smtClean="0">
                <a:solidFill>
                  <a:schemeClr val="tx2"/>
                </a:solidFill>
                <a:latin typeface="Century Gothic" pitchFamily="34" charset="0"/>
              </a:rPr>
              <a:t>“From having the most modern refrigerated container fleet in the </a:t>
            </a:r>
          </a:p>
          <a:p>
            <a:r>
              <a:rPr lang="en-US" sz="1800" dirty="0" smtClean="0">
                <a:solidFill>
                  <a:schemeClr val="tx2"/>
                </a:solidFill>
                <a:latin typeface="Century Gothic" pitchFamily="34" charset="0"/>
              </a:rPr>
              <a:t>Industry the most knowledgeable employees, you can ship with </a:t>
            </a:r>
            <a:r>
              <a:rPr lang="en-US" sz="1800" b="1" i="1" dirty="0" smtClean="0">
                <a:solidFill>
                  <a:schemeClr val="tx2"/>
                </a:solidFill>
                <a:latin typeface="Century Gothic" pitchFamily="34" charset="0"/>
              </a:rPr>
              <a:t>confidence”</a:t>
            </a:r>
            <a:endParaRPr lang="en-US" sz="1800" b="1" i="1" dirty="0">
              <a:solidFill>
                <a:schemeClr val="tx2"/>
              </a:solidFill>
              <a:latin typeface="Century Gothic" pitchFamily="34"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1" descr="http://www.tribuneindia.com/2006/20060411/jal%20(1).jpg"/>
          <p:cNvPicPr>
            <a:picLocks noChangeAspect="1" noChangeArrowheads="1"/>
          </p:cNvPicPr>
          <p:nvPr/>
        </p:nvPicPr>
        <p:blipFill>
          <a:blip r:embed="rId2" cstate="print"/>
          <a:srcRect/>
          <a:stretch>
            <a:fillRect/>
          </a:stretch>
        </p:blipFill>
        <p:spPr bwMode="auto">
          <a:xfrm>
            <a:off x="1" y="3581400"/>
            <a:ext cx="4495799" cy="3276600"/>
          </a:xfrm>
          <a:prstGeom prst="rect">
            <a:avLst/>
          </a:prstGeom>
          <a:noFill/>
          <a:ln w="9525">
            <a:noFill/>
            <a:miter lim="800000"/>
            <a:headEnd/>
            <a:tailEnd/>
          </a:ln>
        </p:spPr>
      </p:pic>
      <p:pic>
        <p:nvPicPr>
          <p:cNvPr id="73730" name="Picture 1" descr="http://www.visualphotos.com/photo/2x4590345/young_woman_holding_melons_in_produce_section_of_bld022970.jpg"/>
          <p:cNvPicPr>
            <a:picLocks noChangeAspect="1" noChangeArrowheads="1"/>
          </p:cNvPicPr>
          <p:nvPr/>
        </p:nvPicPr>
        <p:blipFill>
          <a:blip r:embed="rId3" cstate="print"/>
          <a:srcRect/>
          <a:stretch>
            <a:fillRect/>
          </a:stretch>
        </p:blipFill>
        <p:spPr bwMode="auto">
          <a:xfrm>
            <a:off x="5715000" y="457200"/>
            <a:ext cx="3429000" cy="3540412"/>
          </a:xfrm>
          <a:prstGeom prst="rect">
            <a:avLst/>
          </a:prstGeom>
          <a:noFill/>
          <a:ln w="9525">
            <a:noFill/>
            <a:miter lim="800000"/>
            <a:headEnd/>
            <a:tailEnd/>
          </a:ln>
        </p:spPr>
      </p:pic>
      <p:sp>
        <p:nvSpPr>
          <p:cNvPr id="73733" name="Rectangle 5"/>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Century Gothic" pitchFamily="34" charset="0"/>
                <a:ea typeface="Times New Roman" pitchFamily="18" charset="0"/>
                <a:cs typeface="Times New Roman" pitchFamily="18" charset="0"/>
              </a:rPr>
              <a:t>Refrigerated (Reefer) Cargo Shipping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Century Gothic" pitchFamily="34" charset="0"/>
                <a:ea typeface="Times New Roman" pitchFamily="18" charset="0"/>
                <a:cs typeface="Times New Roman" pitchFamily="18" charset="0"/>
              </a:rPr>
              <a:t>for Perishables</a:t>
            </a:r>
            <a:endParaRPr kumimoji="0" lang="en-US" sz="2800" b="0" i="0" u="none" strike="noStrike" cap="none" normalizeH="0" baseline="0" dirty="0" smtClean="0">
              <a:ln>
                <a:noFill/>
              </a:ln>
              <a:solidFill>
                <a:schemeClr val="tx2"/>
              </a:solidFill>
              <a:effectLst/>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Century Gothic" pitchFamily="34" charset="0"/>
                <a:ea typeface="Times New Roman" pitchFamily="18" charset="0"/>
                <a:cs typeface="Times New Roman" pitchFamily="18" charset="0"/>
              </a:rPr>
              <a:t>Crowley People who know refrigerated cargo</a:t>
            </a:r>
            <a:r>
              <a:rPr kumimoji="0" lang="en-US" sz="2000" b="1"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a:t>
            </a:r>
            <a:r>
              <a:rPr kumimoji="0" lang="en-US" sz="20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20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Having the right reefer equipment is only part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of the equation when it comes to shipping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perishables successfully. The true difference lies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in the expertise and helpfulness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the Crowley staff. Our reefer cargo experts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here to recommend the right equipment,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explain packing techniques to achieve proper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air circulation within the container,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and monitor and track your shipment during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the entire move.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600" dirty="0" smtClean="0">
              <a:solidFill>
                <a:schemeClr val="tx1"/>
              </a:solidFill>
              <a:latin typeface="Century Gothic" pitchFamily="34"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We perform computerized pre-trip diagnostics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tests and cover a 22-item detailed checklist to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ensure that each and  every one of our containers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is in top condition for packing.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While shipments are in</a:t>
            </a:r>
            <a:r>
              <a:rPr kumimoji="0" lang="en-US" sz="1600" b="0"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transit, we maintain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temperature levels.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Power packs and backup</a:t>
            </a:r>
            <a:r>
              <a:rPr kumimoji="0" lang="en-US" sz="1600" b="0"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power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sources are continually monitored via satellite.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Each piece of equipment undergoes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a yearly scheduled preventive</a:t>
            </a:r>
            <a:r>
              <a:rPr kumimoji="0" lang="en-US" sz="1600" b="0"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maintenance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service check</a:t>
            </a:r>
            <a:r>
              <a:rPr kumimoji="0" lang="en-US" sz="16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Century Gothic" pitchFamily="34" charset="0"/>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3169"/>
      </a:dk2>
      <a:lt2>
        <a:srgbClr val="808080"/>
      </a:lt2>
      <a:accent1>
        <a:srgbClr val="CC0000"/>
      </a:accent1>
      <a:accent2>
        <a:srgbClr val="003399"/>
      </a:accent2>
      <a:accent3>
        <a:srgbClr val="FFFFFF"/>
      </a:accent3>
      <a:accent4>
        <a:srgbClr val="000000"/>
      </a:accent4>
      <a:accent5>
        <a:srgbClr val="E2AAAA"/>
      </a:accent5>
      <a:accent6>
        <a:srgbClr val="002D8A"/>
      </a:accent6>
      <a:hlink>
        <a:srgbClr val="FFCC00"/>
      </a:hlink>
      <a:folHlink>
        <a:srgbClr val="0B4E0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80"/>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gradFill rotWithShape="0">
          <a:gsLst>
            <a:gs pos="0">
              <a:srgbClr val="000080"/>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66"/>
        </a:dk2>
        <a:lt2>
          <a:srgbClr val="808080"/>
        </a:lt2>
        <a:accent1>
          <a:srgbClr val="CC0000"/>
        </a:accent1>
        <a:accent2>
          <a:srgbClr val="003399"/>
        </a:accent2>
        <a:accent3>
          <a:srgbClr val="FFFFFF"/>
        </a:accent3>
        <a:accent4>
          <a:srgbClr val="000000"/>
        </a:accent4>
        <a:accent5>
          <a:srgbClr val="E2AAAA"/>
        </a:accent5>
        <a:accent6>
          <a:srgbClr val="002D8A"/>
        </a:accent6>
        <a:hlink>
          <a:srgbClr val="FFCC00"/>
        </a:hlink>
        <a:folHlink>
          <a:srgbClr val="0B4E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B1BC2B6A993946AD3C1302A0660D98" ma:contentTypeVersion="2" ma:contentTypeDescription="Create a new document." ma:contentTypeScope="" ma:versionID="10a264d6e31b54e34b453bb854545c90">
  <xsd:schema xmlns:xsd="http://www.w3.org/2001/XMLSchema" xmlns:p="http://schemas.microsoft.com/office/2006/metadata/properties" targetNamespace="http://schemas.microsoft.com/office/2006/metadata/properties" ma:root="true" ma:fieldsID="d1e7b4da1c5555cdca75a47d3ad144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08D164-D680-4382-9D13-3BC4683A28EF}">
  <ds:schemaRefs>
    <ds:schemaRef ds:uri="http://schemas.microsoft.com/sharepoint/v3/contenttype/forms"/>
  </ds:schemaRefs>
</ds:datastoreItem>
</file>

<file path=customXml/itemProps2.xml><?xml version="1.0" encoding="utf-8"?>
<ds:datastoreItem xmlns:ds="http://schemas.openxmlformats.org/officeDocument/2006/customXml" ds:itemID="{4A5BEDEE-00A8-4C92-85BA-22818C2D751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A3A7BE38-7F46-433F-9E91-3412BB2D1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T:\Presentations\2003\ppt3E.tmp</Template>
  <TotalTime>7114</TotalTime>
  <Words>2364</Words>
  <Application>Microsoft Office PowerPoint</Application>
  <PresentationFormat>On-screen Show (4:3)</PresentationFormat>
  <Paragraphs>435</Paragraphs>
  <Slides>36</Slides>
  <Notes>16</Notes>
  <HiddenSlides>0</HiddenSlides>
  <MMClips>0</MMClips>
  <ScaleCrop>false</ScaleCrop>
  <HeadingPairs>
    <vt:vector size="8" baseType="variant">
      <vt:variant>
        <vt:lpstr>Theme</vt:lpstr>
      </vt:variant>
      <vt:variant>
        <vt:i4>1</vt:i4>
      </vt:variant>
      <vt:variant>
        <vt:lpstr>Embedded OLE Servers</vt:lpstr>
      </vt:variant>
      <vt:variant>
        <vt:i4>2</vt:i4>
      </vt:variant>
      <vt:variant>
        <vt:lpstr>Slide Titles</vt:lpstr>
      </vt:variant>
      <vt:variant>
        <vt:i4>36</vt:i4>
      </vt:variant>
      <vt:variant>
        <vt:lpstr>Custom Shows</vt:lpstr>
      </vt:variant>
      <vt:variant>
        <vt:i4>1</vt:i4>
      </vt:variant>
    </vt:vector>
  </HeadingPairs>
  <TitlesOfParts>
    <vt:vector size="40" baseType="lpstr">
      <vt:lpstr>Default Design</vt:lpstr>
      <vt:lpstr>Image</vt:lpstr>
      <vt:lpstr>Clip</vt:lpstr>
      <vt:lpstr>Slide 1</vt:lpstr>
      <vt:lpstr>50 years providing a world-class service in Central America </vt:lpstr>
      <vt:lpstr>Slide 3</vt:lpstr>
      <vt:lpstr>Slide 4</vt:lpstr>
      <vt:lpstr>Crowley Services Today</vt:lpstr>
      <vt:lpstr>Liner Shipping Services</vt:lpstr>
      <vt:lpstr>Slide 7</vt:lpstr>
      <vt:lpstr>Slide 8</vt:lpstr>
      <vt:lpstr>Slide 9</vt:lpstr>
      <vt:lpstr>Don't trust your perishables to just anyone.</vt:lpstr>
      <vt:lpstr>  </vt:lpstr>
      <vt:lpstr>  </vt:lpstr>
      <vt:lpstr>Overview</vt:lpstr>
      <vt:lpstr>Customs Broker Services </vt:lpstr>
      <vt:lpstr>If Pests are Bugging Your Imported Produce  in Port Everglades,Florida, Then Bring Them Here</vt:lpstr>
      <vt:lpstr>Port Operations Procedures </vt:lpstr>
      <vt:lpstr>CBP/AQI - USDA</vt:lpstr>
      <vt:lpstr>Wood Packing Material (WPM)  Requirements</vt:lpstr>
      <vt:lpstr>WPM marking issues</vt:lpstr>
      <vt:lpstr>FDA</vt:lpstr>
      <vt:lpstr>FDA</vt:lpstr>
      <vt:lpstr>CBP Mandated RPM inspections </vt:lpstr>
      <vt:lpstr>Fumigation Procedures</vt:lpstr>
      <vt:lpstr>Compatibility Group Specifications</vt:lpstr>
      <vt:lpstr>Air Flow</vt:lpstr>
      <vt:lpstr>Fumigation Procedures</vt:lpstr>
      <vt:lpstr>Slide 27</vt:lpstr>
      <vt:lpstr>Slide 28</vt:lpstr>
      <vt:lpstr>Slide 29</vt:lpstr>
      <vt:lpstr>Slide 30</vt:lpstr>
      <vt:lpstr>When Customers are ready to ship</vt:lpstr>
      <vt:lpstr>First time importers</vt:lpstr>
      <vt:lpstr>Slide 33</vt:lpstr>
      <vt:lpstr>Expedite, Follow up, Deliver </vt:lpstr>
      <vt:lpstr>CONTACT  INFORMATION</vt:lpstr>
      <vt:lpstr>Slide 36</vt:lpstr>
      <vt:lpstr>Custom Show 1</vt:lpstr>
    </vt:vector>
  </TitlesOfParts>
  <Company>Crowley Maritime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Crowley PowerPoint Template</dc:title>
  <dc:creator>Daniel Mock</dc:creator>
  <cp:lastModifiedBy>hernaaz</cp:lastModifiedBy>
  <cp:revision>321</cp:revision>
  <dcterms:created xsi:type="dcterms:W3CDTF">2003-02-07T16:56:20Z</dcterms:created>
  <dcterms:modified xsi:type="dcterms:W3CDTF">2011-07-28T01:18:11Z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0x01010014B1BC2B6A993946AD3C1302A0660D98</vt:lpwstr>
  </property>
</Properties>
</file>