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67" r:id="rId2"/>
    <p:sldId id="272" r:id="rId3"/>
    <p:sldId id="274" r:id="rId4"/>
    <p:sldId id="269" r:id="rId5"/>
    <p:sldId id="264" r:id="rId6"/>
    <p:sldId id="265" r:id="rId7"/>
    <p:sldId id="275" r:id="rId8"/>
    <p:sldId id="277" r:id="rId9"/>
    <p:sldId id="279" r:id="rId10"/>
    <p:sldId id="256" r:id="rId11"/>
    <p:sldId id="258" r:id="rId12"/>
    <p:sldId id="259" r:id="rId13"/>
    <p:sldId id="270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8" r:id="rId22"/>
    <p:sldId id="292" r:id="rId23"/>
    <p:sldId id="296" r:id="rId24"/>
    <p:sldId id="294" r:id="rId2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5D585-B9AA-4C10-8C4D-ED4D2CCD5225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A5F7A-0107-4102-A26A-B8245A4D120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9415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93BFD5B-A5D0-46D7-BC3C-3AB1B029B1F4}" type="slidenum">
              <a:rPr lang="es-ES" sz="1200">
                <a:latin typeface="Calibri" pitchFamily="34" charset="0"/>
              </a:rPr>
              <a:pPr algn="r"/>
              <a:t>4</a:t>
            </a:fld>
            <a:endParaRPr lang="es-ES" sz="1200">
              <a:latin typeface="Calibri" pitchFamily="34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757CF8D-7A2A-4986-8429-A651D17B4790}" type="slidenum">
              <a:rPr lang="es-E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s-E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smtClean="0"/>
          </a:p>
        </p:txBody>
      </p:sp>
      <p:sp>
        <p:nvSpPr>
          <p:cNvPr id="184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52CDB01-56FB-4DE8-ADC9-ED605F3E8508}" type="slidenum">
              <a:rPr lang="es-MX" smtClean="0"/>
              <a:pPr>
                <a:defRPr/>
              </a:pPr>
              <a:t>19</a:t>
            </a:fld>
            <a:endParaRPr lang="es-MX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MX" smtClean="0"/>
              <a:t>Delia favor revisar si es este reglamentos BPM para bebidas y alimentos es correcto y si ya esta aprobado es RTCAs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A7CBF7-F54D-46EF-BE7D-13BF7D01E1B7}" type="slidenum">
              <a:rPr lang="es-MX" smtClean="0"/>
              <a:pPr>
                <a:defRPr/>
              </a:pPr>
              <a:t>21</a:t>
            </a:fld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MX" smtClean="0"/>
              <a:t>Color de la naranja en Honduras estas son de color verde amarillo estando maduras, las europeas son color naranja</a:t>
            </a:r>
          </a:p>
          <a:p>
            <a:r>
              <a:rPr lang="es-MX" smtClean="0"/>
              <a:t>Caso del rambutan por las dimensiones (tamaño en comparación al europeo)</a:t>
            </a:r>
          </a:p>
        </p:txBody>
      </p:sp>
      <p:sp>
        <p:nvSpPr>
          <p:cNvPr id="194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803D2B5-C31B-445E-922B-FCD489499C79}" type="slidenum">
              <a:rPr lang="es-MX" smtClean="0"/>
              <a:pPr>
                <a:defRPr/>
              </a:pPr>
              <a:t>22</a:t>
            </a:fld>
            <a:endParaRPr lang="es-MX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MX" smtClean="0"/>
              <a:t>Color de la naranja en Honduras estas son de color verde amarillo estando maduras, las europeas son color naranja</a:t>
            </a:r>
          </a:p>
          <a:p>
            <a:r>
              <a:rPr lang="es-MX" smtClean="0"/>
              <a:t>Caso del rambutan por las dimensiones (tamaño en comparación al europeo)</a:t>
            </a:r>
          </a:p>
        </p:txBody>
      </p:sp>
      <p:sp>
        <p:nvSpPr>
          <p:cNvPr id="194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803D2B5-C31B-445E-922B-FCD489499C79}" type="slidenum">
              <a:rPr lang="es-MX" smtClean="0"/>
              <a:pPr>
                <a:defRPr/>
              </a:pPr>
              <a:t>23</a:t>
            </a:fld>
            <a:endParaRPr lang="es-MX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88953-3DE2-4405-BA24-56B2B928186D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79CA-226E-4B3B-A044-BC7421348A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88953-3DE2-4405-BA24-56B2B928186D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79CA-226E-4B3B-A044-BC7421348A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88953-3DE2-4405-BA24-56B2B928186D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79CA-226E-4B3B-A044-BC7421348A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88953-3DE2-4405-BA24-56B2B928186D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79CA-226E-4B3B-A044-BC7421348A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88953-3DE2-4405-BA24-56B2B928186D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79CA-226E-4B3B-A044-BC7421348A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88953-3DE2-4405-BA24-56B2B928186D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79CA-226E-4B3B-A044-BC7421348A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88953-3DE2-4405-BA24-56B2B928186D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79CA-226E-4B3B-A044-BC7421348A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88953-3DE2-4405-BA24-56B2B928186D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79CA-226E-4B3B-A044-BC7421348A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88953-3DE2-4405-BA24-56B2B928186D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79CA-226E-4B3B-A044-BC7421348A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88953-3DE2-4405-BA24-56B2B928186D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79CA-226E-4B3B-A044-BC7421348A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88953-3DE2-4405-BA24-56B2B928186D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79CA-226E-4B3B-A044-BC7421348A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88953-3DE2-4405-BA24-56B2B928186D}" type="datetimeFigureOut">
              <a:rPr lang="es-ES" smtClean="0"/>
              <a:pPr/>
              <a:t>01/08/2011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979CA-226E-4B3B-A044-BC7421348AE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Check_List_Campo.xls" TargetMode="External"/><Relationship Id="rId2" Type="http://schemas.openxmlformats.org/officeDocument/2006/relationships/hyperlink" Target="Inicio.xls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Check_List_Empaque.xl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oja_Electronica_de_Campo.xls" TargetMode="External"/><Relationship Id="rId7" Type="http://schemas.openxmlformats.org/officeDocument/2006/relationships/hyperlink" Target="Plan_de_Accion_Correctiva_Empaque.xls" TargetMode="External"/><Relationship Id="rId2" Type="http://schemas.openxmlformats.org/officeDocument/2006/relationships/hyperlink" Target="Portada.xl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Plan_de_Accion_Correctiva_Campo.xls" TargetMode="External"/><Relationship Id="rId5" Type="http://schemas.openxmlformats.org/officeDocument/2006/relationships/hyperlink" Target="Informe.xls" TargetMode="External"/><Relationship Id="rId4" Type="http://schemas.openxmlformats.org/officeDocument/2006/relationships/hyperlink" Target="Hoja_Electronica_de_Empaque.xls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13" Type="http://schemas.openxmlformats.org/officeDocument/2006/relationships/image" Target="../media/image21.jpeg"/><Relationship Id="rId3" Type="http://schemas.openxmlformats.org/officeDocument/2006/relationships/image" Target="../media/image12.jpe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cohep.com/l/" TargetMode="External"/><Relationship Id="rId11" Type="http://schemas.openxmlformats.org/officeDocument/2006/relationships/image" Target="../media/image19.png"/><Relationship Id="rId5" Type="http://schemas.openxmlformats.org/officeDocument/2006/relationships/image" Target="../media/image14.jpeg"/><Relationship Id="rId15" Type="http://schemas.openxmlformats.org/officeDocument/2006/relationships/image" Target="../media/image23.jpeg"/><Relationship Id="rId10" Type="http://schemas.openxmlformats.org/officeDocument/2006/relationships/image" Target="../media/image18.emf"/><Relationship Id="rId4" Type="http://schemas.openxmlformats.org/officeDocument/2006/relationships/image" Target="../media/image13.gif"/><Relationship Id="rId9" Type="http://schemas.openxmlformats.org/officeDocument/2006/relationships/image" Target="../media/image17.jpeg"/><Relationship Id="rId14" Type="http://schemas.openxmlformats.org/officeDocument/2006/relationships/image" Target="../media/image22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jpeg"/><Relationship Id="rId3" Type="http://schemas.openxmlformats.org/officeDocument/2006/relationships/image" Target="../media/image28.jpeg"/><Relationship Id="rId7" Type="http://schemas.openxmlformats.org/officeDocument/2006/relationships/image" Target="../media/image3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jpe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2 Imagen" descr="bandera_20honduras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2352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500034" y="1635119"/>
            <a:ext cx="7143800" cy="40084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H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SAG/SENASA/HONDURAS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HN" sz="2400" b="1" dirty="0" smtClean="0">
                <a:latin typeface="+mj-lt"/>
                <a:ea typeface="+mj-ea"/>
                <a:cs typeface="+mj-cs"/>
              </a:rPr>
              <a:t>“GUIAS PARA LA EXPORTACION DE ALIMENTOS INOCUOS “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H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División  de  Inocuidad  de  Alimentos</a:t>
            </a:r>
            <a:br>
              <a:rPr kumimoji="0" lang="es-H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H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(DIA-SENASA-SAG)</a:t>
            </a:r>
          </a:p>
        </p:txBody>
      </p:sp>
      <p:pic>
        <p:nvPicPr>
          <p:cNvPr id="8" name="4 Imagen" descr="logosenas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875" y="188913"/>
            <a:ext cx="387191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3 Imagen" descr="SAG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5463" y="188913"/>
            <a:ext cx="21590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CuadroTexto"/>
          <p:cNvSpPr txBox="1"/>
          <p:nvPr/>
        </p:nvSpPr>
        <p:spPr>
          <a:xfrm>
            <a:off x="785786" y="2786058"/>
            <a:ext cx="72866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/>
              <a:t> </a:t>
            </a:r>
            <a:endParaRPr lang="es-ES" sz="4000" b="1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5720" y="142852"/>
            <a:ext cx="8572560" cy="1000131"/>
          </a:xfrm>
        </p:spPr>
        <p:txBody>
          <a:bodyPr>
            <a:normAutofit/>
          </a:bodyPr>
          <a:lstStyle/>
          <a:p>
            <a:r>
              <a:rPr lang="es-HN" sz="2500" b="1" u="sng" smtClean="0"/>
              <a:t>HERRAMIENTA DE EVALUACION DE  </a:t>
            </a:r>
            <a:r>
              <a:rPr lang="es-HN" sz="2500" b="1" u="sng" dirty="0" smtClean="0"/>
              <a:t>LA DIVISION DE INOCUIDAD DE ALIMENTOS PARA REALIZAR LAS INSPECCIONES</a:t>
            </a:r>
            <a:endParaRPr lang="es-ES" sz="2400" b="1" u="sng" dirty="0"/>
          </a:p>
        </p:txBody>
      </p:sp>
      <p:sp>
        <p:nvSpPr>
          <p:cNvPr id="7" name="6 CuadroTexto"/>
          <p:cNvSpPr txBox="1"/>
          <p:nvPr/>
        </p:nvSpPr>
        <p:spPr>
          <a:xfrm>
            <a:off x="857224" y="1071546"/>
            <a:ext cx="792965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HN" sz="2400" dirty="0" smtClean="0"/>
              <a:t>HERRAMIENTA DE EVALUACION</a:t>
            </a:r>
          </a:p>
          <a:p>
            <a:pPr marL="800100" lvl="1" indent="-342900">
              <a:buFont typeface="+mj-lt"/>
              <a:buAutoNum type="alphaLcPeriod"/>
            </a:pPr>
            <a:r>
              <a:rPr lang="es-HN" sz="2400" dirty="0" smtClean="0">
                <a:hlinkClick r:id="rId2" action="ppaction://hlinkfile"/>
              </a:rPr>
              <a:t>Inicio</a:t>
            </a:r>
            <a:endParaRPr lang="es-HN" sz="2400" dirty="0" smtClean="0"/>
          </a:p>
          <a:p>
            <a:pPr marL="800100" lvl="1" indent="-342900">
              <a:buFont typeface="+mj-lt"/>
              <a:buAutoNum type="alphaLcPeriod"/>
            </a:pPr>
            <a:r>
              <a:rPr lang="es-HN" sz="2400" dirty="0" smtClean="0">
                <a:hlinkClick r:id="rId3" action="ppaction://hlinkfile"/>
              </a:rPr>
              <a:t>Check List de Campo</a:t>
            </a:r>
            <a:endParaRPr lang="es-HN" sz="2400" dirty="0" smtClean="0"/>
          </a:p>
          <a:p>
            <a:pPr marL="1428750" lvl="2" indent="-514350">
              <a:buFont typeface="+mj-lt"/>
              <a:buAutoNum type="romanLcPeriod"/>
            </a:pPr>
            <a:r>
              <a:rPr lang="es-HN" sz="2400" dirty="0" smtClean="0"/>
              <a:t>Sistema de Gestión de Buenas Practicas Agrícolas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s-HN" sz="2400" dirty="0" smtClean="0"/>
              <a:t>Rastreabilidad y Retiro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s-HN" sz="2400" dirty="0" smtClean="0"/>
              <a:t>Manejo de Aguas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s-HN" sz="2400" dirty="0" smtClean="0"/>
              <a:t>Suelo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s-HN" sz="2400" dirty="0" smtClean="0"/>
              <a:t>Vida Silvestre / Animales Domésticos / Producción Pecuaria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s-HN" sz="2400" dirty="0" smtClean="0"/>
              <a:t>Abonos Orgánicos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s-HN" sz="2400" dirty="0" smtClean="0"/>
              <a:t>Fertilizantes Inorgánicos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s-HN" sz="2400" dirty="0" smtClean="0"/>
              <a:t>Manejo Integrado de Plagas y Uso de Plaguicidas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s-HN" sz="2400" dirty="0" smtClean="0"/>
              <a:t>Cultivo, Cosecha y Transporte 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s-HN" sz="2400" dirty="0" smtClean="0"/>
              <a:t>Limpieza e Higiene en el Campo</a:t>
            </a:r>
          </a:p>
          <a:p>
            <a:pPr marL="1428750" lvl="2" indent="-514350">
              <a:buFont typeface="+mj-lt"/>
              <a:buAutoNum type="romanLcPeriod"/>
            </a:pPr>
            <a:r>
              <a:rPr lang="es-HN" sz="2400" dirty="0" smtClean="0"/>
              <a:t>Auto Inspección y Monitoreo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14348" y="1071547"/>
            <a:ext cx="77153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lnSpc>
                <a:spcPct val="150000"/>
              </a:lnSpc>
              <a:buFont typeface="+mj-lt"/>
              <a:buAutoNum type="alphaLcPeriod" startAt="3"/>
            </a:pPr>
            <a:r>
              <a:rPr lang="es-HN" sz="2400" dirty="0" smtClean="0">
                <a:hlinkClick r:id="rId2" action="ppaction://hlinkfile"/>
              </a:rPr>
              <a:t>Check List de Empaque</a:t>
            </a:r>
            <a:endParaRPr lang="es-HN" sz="2400" dirty="0" smtClean="0"/>
          </a:p>
          <a:p>
            <a:pPr marL="1428750" lvl="2" indent="-514350">
              <a:lnSpc>
                <a:spcPct val="150000"/>
              </a:lnSpc>
              <a:buFont typeface="+mj-lt"/>
              <a:buAutoNum type="romanLcPeriod"/>
            </a:pPr>
            <a:r>
              <a:rPr lang="es-HN" sz="2400" dirty="0" smtClean="0"/>
              <a:t>Sistema de Gestión</a:t>
            </a:r>
          </a:p>
          <a:p>
            <a:pPr marL="1428750" lvl="2" indent="-514350">
              <a:lnSpc>
                <a:spcPct val="150000"/>
              </a:lnSpc>
              <a:buFont typeface="+mj-lt"/>
              <a:buAutoNum type="romanLcPeriod"/>
            </a:pPr>
            <a:r>
              <a:rPr lang="es-HN" sz="2400" dirty="0" smtClean="0"/>
              <a:t>Rastreabilidad y Retiro</a:t>
            </a:r>
          </a:p>
          <a:p>
            <a:pPr marL="1428750" lvl="2" indent="-514350">
              <a:lnSpc>
                <a:spcPct val="150000"/>
              </a:lnSpc>
              <a:buFont typeface="+mj-lt"/>
              <a:buAutoNum type="romanLcPeriod"/>
            </a:pPr>
            <a:r>
              <a:rPr lang="es-HN" sz="2400" dirty="0" smtClean="0"/>
              <a:t>Manejo de Aguas</a:t>
            </a:r>
          </a:p>
          <a:p>
            <a:pPr marL="1428750" lvl="2" indent="-514350">
              <a:lnSpc>
                <a:spcPct val="150000"/>
              </a:lnSpc>
              <a:buFont typeface="+mj-lt"/>
              <a:buAutoNum type="romanLcPeriod"/>
            </a:pPr>
            <a:r>
              <a:rPr lang="es-HN" sz="2400" dirty="0" smtClean="0"/>
              <a:t>Control de Químicos</a:t>
            </a:r>
          </a:p>
          <a:p>
            <a:pPr marL="1428750" lvl="2" indent="-514350">
              <a:lnSpc>
                <a:spcPct val="150000"/>
              </a:lnSpc>
              <a:buFont typeface="+mj-lt"/>
              <a:buAutoNum type="romanLcPeriod"/>
            </a:pPr>
            <a:r>
              <a:rPr lang="es-HN" sz="2400" dirty="0" smtClean="0"/>
              <a:t>Manejo de Plagas</a:t>
            </a:r>
          </a:p>
          <a:p>
            <a:pPr marL="1428750" lvl="2" indent="-514350">
              <a:lnSpc>
                <a:spcPct val="150000"/>
              </a:lnSpc>
              <a:buFont typeface="+mj-lt"/>
              <a:buAutoNum type="romanLcPeriod"/>
            </a:pPr>
            <a:r>
              <a:rPr lang="es-HN" sz="2400" dirty="0" smtClean="0"/>
              <a:t>Empaque</a:t>
            </a:r>
          </a:p>
          <a:p>
            <a:pPr marL="1428750" lvl="2" indent="-514350">
              <a:lnSpc>
                <a:spcPct val="150000"/>
              </a:lnSpc>
              <a:buFont typeface="+mj-lt"/>
              <a:buAutoNum type="romanLcPeriod"/>
            </a:pPr>
            <a:r>
              <a:rPr lang="es-HN" sz="2400" dirty="0" smtClean="0"/>
              <a:t>Limpieza e Higiene de la Planta</a:t>
            </a:r>
          </a:p>
          <a:p>
            <a:pPr marL="1428750" lvl="2" indent="-514350">
              <a:lnSpc>
                <a:spcPct val="150000"/>
              </a:lnSpc>
              <a:buFont typeface="+mj-lt"/>
              <a:buAutoNum type="romanLcPeriod"/>
            </a:pPr>
            <a:r>
              <a:rPr lang="es-HN" sz="2400" dirty="0" smtClean="0"/>
              <a:t>Almacenamiento  y Transporte</a:t>
            </a:r>
          </a:p>
          <a:p>
            <a:pPr marL="1428750" lvl="2" indent="-514350">
              <a:lnSpc>
                <a:spcPct val="150000"/>
              </a:lnSpc>
              <a:buFont typeface="+mj-lt"/>
              <a:buAutoNum type="romanLcPeriod"/>
            </a:pPr>
            <a:r>
              <a:rPr lang="es-HN" sz="2400" dirty="0" smtClean="0"/>
              <a:t>Auto Inspección y Monitoreo</a:t>
            </a:r>
          </a:p>
        </p:txBody>
      </p:sp>
      <p:sp>
        <p:nvSpPr>
          <p:cNvPr id="5" name="4 Rectángulo"/>
          <p:cNvSpPr/>
          <p:nvPr/>
        </p:nvSpPr>
        <p:spPr>
          <a:xfrm>
            <a:off x="357158" y="214290"/>
            <a:ext cx="857256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HN" sz="2500" b="1" u="sng" dirty="0" smtClean="0"/>
              <a:t>INSTRUMENTOS CON QUE CUENTA LA DIVISION DE INOCUIDAD DE ALIMENTOS PARA REALIZAR LAS INSPECCIONES (</a:t>
            </a:r>
            <a:r>
              <a:rPr lang="es-HN" sz="2500" b="1" u="sng" dirty="0" err="1" smtClean="0"/>
              <a:t>Continuac</a:t>
            </a:r>
            <a:r>
              <a:rPr lang="es-HN" sz="2500" b="1" u="sng" dirty="0" smtClean="0"/>
              <a:t>.)</a:t>
            </a:r>
            <a:endParaRPr lang="es-E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42910" y="1351083"/>
            <a:ext cx="77153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buFont typeface="+mj-lt"/>
              <a:buAutoNum type="alphaLcPeriod" startAt="4"/>
            </a:pPr>
            <a:r>
              <a:rPr lang="es-HN" sz="2400" dirty="0" smtClean="0">
                <a:hlinkClick r:id="rId2" action="ppaction://hlinkfile"/>
              </a:rPr>
              <a:t>Portada</a:t>
            </a:r>
            <a:endParaRPr lang="es-HN" sz="2400" dirty="0" smtClean="0"/>
          </a:p>
          <a:p>
            <a:pPr marL="800100" lvl="1" indent="-342900">
              <a:buFont typeface="+mj-lt"/>
              <a:buAutoNum type="alphaLcPeriod" startAt="4"/>
            </a:pPr>
            <a:r>
              <a:rPr lang="es-HN" sz="2400" dirty="0" smtClean="0">
                <a:hlinkClick r:id="rId3" action="ppaction://hlinkfile"/>
              </a:rPr>
              <a:t>Hoja Electrónica de Campo</a:t>
            </a:r>
            <a:endParaRPr lang="es-HN" sz="2400" dirty="0" smtClean="0"/>
          </a:p>
          <a:p>
            <a:pPr marL="1428750" lvl="2" indent="-514350">
              <a:buFont typeface="+mj-lt"/>
              <a:buAutoNum type="romanLcPeriod"/>
            </a:pPr>
            <a:r>
              <a:rPr lang="es-HN" sz="2400" dirty="0" smtClean="0"/>
              <a:t>Criterios de llenado (1 / 1;   1 / 0;   0 / 0)</a:t>
            </a:r>
          </a:p>
          <a:p>
            <a:pPr marL="800100" lvl="1" indent="-342900">
              <a:buFont typeface="+mj-lt"/>
              <a:buAutoNum type="alphaLcPeriod" startAt="4"/>
            </a:pPr>
            <a:r>
              <a:rPr lang="es-HN" sz="2400" dirty="0" smtClean="0">
                <a:hlinkClick r:id="rId4" action="ppaction://hlinkfile"/>
              </a:rPr>
              <a:t>Hoja Electrónica de Empaque</a:t>
            </a:r>
            <a:endParaRPr lang="es-HN" sz="2400" dirty="0" smtClean="0"/>
          </a:p>
          <a:p>
            <a:pPr marL="1428750" lvl="2" indent="-514350">
              <a:buFont typeface="+mj-lt"/>
              <a:buAutoNum type="romanLcPeriod"/>
            </a:pPr>
            <a:r>
              <a:rPr lang="es-HN" sz="2400" dirty="0" smtClean="0"/>
              <a:t>Criterios de llenado (1 / 1;   1 / 0;   0 / 0)</a:t>
            </a:r>
          </a:p>
          <a:p>
            <a:pPr marL="800100" lvl="1" indent="-342900">
              <a:buFont typeface="+mj-lt"/>
              <a:buAutoNum type="alphaLcPeriod" startAt="4"/>
            </a:pPr>
            <a:r>
              <a:rPr lang="es-HN" sz="2400" dirty="0" smtClean="0">
                <a:hlinkClick r:id="rId5" action="ppaction://hlinkfile"/>
              </a:rPr>
              <a:t>Informe</a:t>
            </a:r>
            <a:endParaRPr lang="es-HN" sz="2400" dirty="0" smtClean="0"/>
          </a:p>
          <a:p>
            <a:pPr marL="1257300" lvl="2" indent="-342900">
              <a:buFont typeface="+mj-lt"/>
              <a:buAutoNum type="alphaLcPeriod" startAt="4"/>
            </a:pPr>
            <a:r>
              <a:rPr lang="es-HN" sz="2400" dirty="0" smtClean="0"/>
              <a:t>Criterios de aprobación en Criticas, Mayores y Menores) </a:t>
            </a:r>
          </a:p>
          <a:p>
            <a:pPr marL="800100" lvl="1" indent="-342900">
              <a:buFont typeface="+mj-lt"/>
              <a:buAutoNum type="alphaLcPeriod" startAt="4"/>
            </a:pPr>
            <a:r>
              <a:rPr lang="es-HN" sz="2400" dirty="0" smtClean="0">
                <a:hlinkClick r:id="rId6" action="ppaction://hlinkfile"/>
              </a:rPr>
              <a:t>Plan de Acción Correctiva de Campo</a:t>
            </a:r>
            <a:endParaRPr lang="es-HN" sz="2400" dirty="0" smtClean="0"/>
          </a:p>
          <a:p>
            <a:pPr marL="800100" lvl="1" indent="-342900">
              <a:buFont typeface="+mj-lt"/>
              <a:buAutoNum type="alphaLcPeriod" startAt="4"/>
            </a:pPr>
            <a:r>
              <a:rPr lang="es-HN" sz="2400" dirty="0" smtClean="0">
                <a:hlinkClick r:id="rId7" action="ppaction://hlinkfile"/>
              </a:rPr>
              <a:t>Plan de Acción Correctiva de Empaque</a:t>
            </a:r>
            <a:br>
              <a:rPr lang="es-HN" sz="2400" dirty="0" smtClean="0">
                <a:hlinkClick r:id="rId7" action="ppaction://hlinkfile"/>
              </a:rPr>
            </a:br>
            <a:endParaRPr lang="es-HN" sz="2400" dirty="0" smtClean="0"/>
          </a:p>
          <a:p>
            <a:pPr marL="457200" indent="-457200">
              <a:buFont typeface="+mj-lt"/>
              <a:buAutoNum type="arabicPeriod" startAt="2"/>
            </a:pPr>
            <a:r>
              <a:rPr lang="es-HN" sz="2400" dirty="0" smtClean="0"/>
              <a:t>MANUAL DEL INSPECTOR</a:t>
            </a:r>
            <a:br>
              <a:rPr lang="es-HN" sz="2400" dirty="0" smtClean="0"/>
            </a:br>
            <a:endParaRPr lang="es-HN" sz="2400" dirty="0" smtClean="0"/>
          </a:p>
          <a:p>
            <a:pPr marL="457200" indent="-457200">
              <a:buFont typeface="+mj-lt"/>
              <a:buAutoNum type="arabicPeriod" startAt="2"/>
            </a:pPr>
            <a:r>
              <a:rPr lang="es-HN" sz="2400" dirty="0" smtClean="0"/>
              <a:t>GUIA DE LA INDUSTRIA</a:t>
            </a:r>
          </a:p>
        </p:txBody>
      </p:sp>
      <p:sp>
        <p:nvSpPr>
          <p:cNvPr id="5" name="4 Rectángulo"/>
          <p:cNvSpPr/>
          <p:nvPr/>
        </p:nvSpPr>
        <p:spPr>
          <a:xfrm>
            <a:off x="357158" y="214290"/>
            <a:ext cx="857256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HN" sz="2500" b="1" u="sng" dirty="0" smtClean="0"/>
              <a:t>INSTRUMENTOS CON QUE CUENTA LA DIVISION DE INOCUIDAD DE ALIMENTOS PARA REALIZAR LAS INSPECCIONES (</a:t>
            </a:r>
            <a:r>
              <a:rPr lang="es-HN" sz="2500" b="1" u="sng" dirty="0" err="1" smtClean="0"/>
              <a:t>Continuac</a:t>
            </a:r>
            <a:r>
              <a:rPr lang="es-HN" sz="2500" b="1" u="sng" dirty="0" smtClean="0"/>
              <a:t>.)</a:t>
            </a:r>
            <a:endParaRPr lang="es-E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onduras_escudo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2852"/>
            <a:ext cx="987552" cy="1158240"/>
          </a:xfrm>
          <a:prstGeom prst="roundRect">
            <a:avLst>
              <a:gd name="adj" fmla="val 4873"/>
            </a:avLst>
          </a:prstGeom>
          <a:ln>
            <a:noFill/>
          </a:ln>
          <a:effectLst/>
        </p:spPr>
      </p:pic>
      <p:pic>
        <p:nvPicPr>
          <p:cNvPr id="5" name="Picture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736"/>
            <a:ext cx="1571604" cy="914735"/>
          </a:xfrm>
          <a:prstGeom prst="rect">
            <a:avLst/>
          </a:prstGeom>
          <a:ln>
            <a:solidFill>
              <a:schemeClr val="accent3"/>
            </a:solidFill>
          </a:ln>
          <a:effectLst>
            <a:softEdge rad="127000"/>
          </a:effectLst>
        </p:spPr>
      </p:pic>
      <p:pic>
        <p:nvPicPr>
          <p:cNvPr id="6" name="Picture 8" descr="logocorreo"/>
          <p:cNvPicPr/>
          <p:nvPr/>
        </p:nvPicPr>
        <p:blipFill>
          <a:blip r:embed="rId4" cstate="print"/>
          <a:srcRect l="8333" t="6482" r="8333" b="19444"/>
          <a:stretch>
            <a:fillRect/>
          </a:stretch>
        </p:blipFill>
        <p:spPr bwMode="auto">
          <a:xfrm>
            <a:off x="7072330" y="0"/>
            <a:ext cx="1785950" cy="1357298"/>
          </a:xfrm>
          <a:prstGeom prst="rect">
            <a:avLst/>
          </a:prstGeom>
          <a:ln>
            <a:solidFill>
              <a:schemeClr val="bg1"/>
            </a:solidFill>
          </a:ln>
          <a:effectLst>
            <a:softEdge rad="31750"/>
          </a:effectLst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0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 Cond" pitchFamily="34" charset="0"/>
                <a:ea typeface="Times New Roman" pitchFamily="18" charset="0"/>
                <a:cs typeface="Calibri" pitchFamily="34" charset="0"/>
              </a:rPr>
              <a:t>DIVISIÓN DE INOCUIDAD DE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 Cond" pitchFamily="34" charset="0"/>
                <a:ea typeface="Times New Roman" pitchFamily="18" charset="0"/>
                <a:cs typeface="Calibri" pitchFamily="34" charset="0"/>
              </a:rPr>
              <a:t>ALIMENTOS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 Cond" pitchFamily="34" charset="0"/>
                <a:ea typeface="Times New Roman" pitchFamily="18" charset="0"/>
                <a:cs typeface="Calibri" pitchFamily="34" charset="0"/>
              </a:rPr>
              <a:t>(DIA)</a:t>
            </a:r>
            <a:endParaRPr kumimoji="0" lang="es-ES_trad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123110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 Cond" pitchFamily="34" charset="0"/>
                <a:ea typeface="Times New Roman" pitchFamily="18" charset="0"/>
                <a:cs typeface="Calibri" pitchFamily="34" charset="0"/>
              </a:rPr>
              <a:t>SECCIÓN DE FRUTAS Y VEGETALES</a:t>
            </a:r>
            <a:endParaRPr kumimoji="0" lang="es-ES_trad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14282" y="2357430"/>
            <a:ext cx="8501122" cy="21431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785786" y="0"/>
            <a:ext cx="7005771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2400" dirty="0" smtClean="0">
              <a:latin typeface="Arial" pitchFamily="34" charset="0"/>
              <a:ea typeface="Times New Roman" pitchFamily="18" charset="0"/>
              <a:cs typeface="Kaling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2400" dirty="0" smtClean="0">
              <a:latin typeface="Arial" pitchFamily="34" charset="0"/>
              <a:ea typeface="Times New Roman" pitchFamily="18" charset="0"/>
              <a:cs typeface="Kaling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2400" dirty="0" smtClean="0">
              <a:latin typeface="Arial" pitchFamily="34" charset="0"/>
              <a:ea typeface="Times New Roman" pitchFamily="18" charset="0"/>
              <a:cs typeface="Kaling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Kalinga"/>
              </a:rPr>
              <a:t>Verificación</a:t>
            </a:r>
            <a:r>
              <a:rPr kumimoji="0" lang="es-ES_tradnl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Kalinga"/>
              </a:rPr>
              <a:t> de las </a:t>
            </a:r>
            <a:r>
              <a:rPr kumimoji="0" lang="es-ES_trad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Kalinga"/>
              </a:rPr>
              <a:t>Buenas Prácticas Agrícolas (BPA) y 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Kalinga"/>
              </a:rPr>
              <a:t>de Manufactura (BPM)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_tradnl" sz="2400" b="1" dirty="0" smtClean="0">
                <a:latin typeface="Arial" pitchFamily="34" charset="0"/>
              </a:rPr>
              <a:t>Manual del Inspector</a:t>
            </a:r>
            <a:endParaRPr kumimoji="0" lang="es-ES_trad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1" name="Picture 15" descr="Logotipo_oficial_del_OIRSA__alta_resolucion.jpg"/>
          <p:cNvPicPr/>
          <p:nvPr/>
        </p:nvPicPr>
        <p:blipFill>
          <a:blip r:embed="rId5" cstate="print"/>
          <a:srcRect l="3636" t="2409" r="3414" b="2745"/>
          <a:stretch>
            <a:fillRect/>
          </a:stretch>
        </p:blipFill>
        <p:spPr>
          <a:xfrm>
            <a:off x="4000496" y="4714884"/>
            <a:ext cx="905983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785918" y="0"/>
            <a:ext cx="6786610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Kalinga" charset="0"/>
              </a:rPr>
              <a:t>Organismo Internacional Regional de Sanidad Agropecuaria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18 Imagen" descr="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75" y="214313"/>
            <a:ext cx="635793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Content Placeholder 2"/>
          <p:cNvSpPr>
            <a:spLocks noGrp="1"/>
          </p:cNvSpPr>
          <p:nvPr>
            <p:ph idx="4294967295"/>
          </p:nvPr>
        </p:nvSpPr>
        <p:spPr>
          <a:xfrm>
            <a:off x="0" y="1143000"/>
            <a:ext cx="9144000" cy="3286125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s-HN" sz="6600" b="1" smtClean="0"/>
              <a:t>COMITÉ NACIONAL DE CODEX ALIMENTARIUS DE HONDURAS</a:t>
            </a:r>
            <a:endParaRPr lang="en-US" sz="6600" b="1" smtClean="0"/>
          </a:p>
        </p:txBody>
      </p:sp>
      <p:pic>
        <p:nvPicPr>
          <p:cNvPr id="2053" name="Picture 5" descr="http://www.asonog.hn/4.%20Las%20alianzas%20estrategicas/Logos/Logo%20Secretaria%20Salu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71438"/>
            <a:ext cx="1214422" cy="12144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5" name="Picture 7" descr="http://www.gob.hn/NR/rdonlyres/025BB396-A4F2-4358-A2A4-7BB381164752/103/LogoSIC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86182" y="4214818"/>
            <a:ext cx="1571604" cy="1021543"/>
          </a:xfrm>
          <a:prstGeom prst="roundRect">
            <a:avLst>
              <a:gd name="adj" fmla="val 5000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54" name="5 CuadroTexto"/>
          <p:cNvSpPr txBox="1">
            <a:spLocks noChangeArrowheads="1"/>
          </p:cNvSpPr>
          <p:nvPr/>
        </p:nvSpPr>
        <p:spPr bwMode="auto">
          <a:xfrm>
            <a:off x="0" y="5072063"/>
            <a:ext cx="914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200" b="1"/>
              <a:t>Julio 2011</a:t>
            </a:r>
          </a:p>
        </p:txBody>
      </p:sp>
      <p:pic>
        <p:nvPicPr>
          <p:cNvPr id="2059" name="Picture 11" descr="http://www.gob.hn/NR/rdonlyres/D6E55F5B-ECD5-4B79-A8BF-46D57480EF25/2174/sernap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76" y="3286124"/>
            <a:ext cx="1071538" cy="10868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" name="Picture 13" descr="Inicio">
            <a:hlinkClick r:id="rId6" tooltip="Inicio"/>
          </p:cNvPr>
          <p:cNvPicPr>
            <a:picLocks noChangeAspect="1" noChangeArrowheads="1"/>
          </p:cNvPicPr>
          <p:nvPr/>
        </p:nvPicPr>
        <p:blipFill>
          <a:blip r:embed="rId7" cstate="print"/>
          <a:srcRect l="1375" t="7692" r="85163" b="7692"/>
          <a:stretch>
            <a:fillRect/>
          </a:stretch>
        </p:blipFill>
        <p:spPr bwMode="auto">
          <a:xfrm>
            <a:off x="71406" y="5843618"/>
            <a:ext cx="1555733" cy="9429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63" name="Picture 15" descr="http://t0.gstatic.com/images?q=tbn:UooU0iBnnPL7zM:http://www.ica.gov.co/getfile/8d0c3031-e578-4f61-81b0-9189337dbd0a/andi.aspx&amp;t=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15140" y="4572008"/>
            <a:ext cx="1123585" cy="9399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8" name="Picture 20" descr="http://www.gob.hn/NR/rdonlyres/484C6BE6-8523-462A-9AAB-B71BA4998C7A/91/LogoSEFIN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500938" y="5786438"/>
            <a:ext cx="1571625" cy="10001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3" name="Picture 2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315200" y="0"/>
            <a:ext cx="1828800" cy="114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17 Grupo"/>
          <p:cNvGrpSpPr>
            <a:grpSpLocks/>
          </p:cNvGrpSpPr>
          <p:nvPr/>
        </p:nvGrpSpPr>
        <p:grpSpPr bwMode="auto">
          <a:xfrm>
            <a:off x="8001000" y="3071813"/>
            <a:ext cx="928688" cy="1285875"/>
            <a:chOff x="7610738" y="3085917"/>
            <a:chExt cx="1296144" cy="2249039"/>
          </a:xfrm>
        </p:grpSpPr>
        <p:pic>
          <p:nvPicPr>
            <p:cNvPr id="2064" name="Picture 4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7610738" y="4678455"/>
              <a:ext cx="1296144" cy="6565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5" name="Picture 10" descr="Escudo Honduras"/>
            <p:cNvPicPr>
              <a:picLocks noChangeAspect="1" noChangeArrowheads="1"/>
            </p:cNvPicPr>
            <p:nvPr/>
          </p:nvPicPr>
          <p:blipFill>
            <a:blip r:embed="rId1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723735" y="3085917"/>
              <a:ext cx="1003300" cy="1223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66" name="15 Rectángulo"/>
            <p:cNvSpPr>
              <a:spLocks noChangeArrowheads="1"/>
            </p:cNvSpPr>
            <p:nvPr/>
          </p:nvSpPr>
          <p:spPr bwMode="auto">
            <a:xfrm>
              <a:off x="7610738" y="4180787"/>
              <a:ext cx="112082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" b="1">
                  <a:solidFill>
                    <a:schemeClr val="tx2"/>
                  </a:solidFill>
                </a:rPr>
                <a:t>SEPLAN</a:t>
              </a:r>
            </a:p>
          </p:txBody>
        </p:sp>
      </p:grpSp>
      <p:pic>
        <p:nvPicPr>
          <p:cNvPr id="2061" name="Imagen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929188" y="5643563"/>
            <a:ext cx="928687" cy="12144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2062" name="Picture 21" descr="http://4.bp.blogspot.com/_WA-gVQYPzF4/SbJbz7y0QSI/AAAAAAAAABk/-p0_6rcHt_U/S240/unah.jp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429000" y="5689600"/>
            <a:ext cx="857250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6" descr="http://www.sedi.oas.org/ddse/mipymes/espanol/images/MIPYMES.jp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285875" y="4500563"/>
            <a:ext cx="114300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 advAuto="0"/>
      <p:bldP spid="205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428596" y="285728"/>
            <a:ext cx="8429652" cy="1000108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HN" sz="3600" b="1" dirty="0">
                <a:solidFill>
                  <a:srgbClr val="FFFF00"/>
                </a:solidFill>
              </a:rPr>
              <a:t>COMITÉ NACIONAL DEL CODEX ALIMENTARIUS EN HONDURAS</a:t>
            </a:r>
            <a:endParaRPr lang="es-MX" sz="3600" b="1" dirty="0">
              <a:solidFill>
                <a:srgbClr val="FFFF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1214438"/>
            <a:ext cx="9144000" cy="45259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HN" sz="2800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Creado en el año 1992 mediante acuerdo No. 0141-92 siendo la Secretaría de Salud el punto de contacto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HN" sz="2800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En el año  2003 se traslada el punto de contacto a la Secretaría de Agricultura y Ganadería mediante acuerdo No. 521-03.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HN" sz="2800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Se cuenta con un reglamento interno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HN" sz="2800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HN" sz="2800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HN" sz="2800" dirty="0">
              <a:solidFill>
                <a:schemeClr val="accent1">
                  <a:lumMod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6" name="Picture 4" descr="C:\Users\Yolandina Lambur\Documents\INOCUIDA DE ALIMENTOS\ESCANEADOS 2010\ACUERDO DE CREACION CODEX\ACUERDO DE CREACION COMITE CODEX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63" y="4400550"/>
            <a:ext cx="1785937" cy="2457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odexCom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4429132"/>
            <a:ext cx="3428992" cy="20844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143000"/>
            <a:ext cx="9144000" cy="3929063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2800" dirty="0" smtClean="0">
                <a:solidFill>
                  <a:schemeClr val="accent1">
                    <a:lumMod val="75000"/>
                  </a:schemeClr>
                </a:solidFill>
              </a:rPr>
              <a:t>Proteger la salud de los consumidores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2800" dirty="0" smtClean="0">
                <a:solidFill>
                  <a:schemeClr val="accent1">
                    <a:lumMod val="75000"/>
                  </a:schemeClr>
                </a:solidFill>
              </a:rPr>
              <a:t>Facilitar el comercio de alimentos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2800" dirty="0" smtClean="0">
                <a:solidFill>
                  <a:schemeClr val="accent1">
                    <a:lumMod val="75000"/>
                  </a:schemeClr>
                </a:solidFill>
              </a:rPr>
              <a:t>Asegurar prácticas equitativas en el comercio de alimentos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2800" dirty="0" smtClean="0">
                <a:solidFill>
                  <a:schemeClr val="accent1">
                    <a:lumMod val="75000"/>
                  </a:schemeClr>
                </a:solidFill>
              </a:rPr>
              <a:t>Coordinar todos los trabajos sobre normas alimentarias emprendidos por las organizaciones internacionales del sector publico y privado.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 smtClean="0"/>
          </a:p>
        </p:txBody>
      </p:sp>
      <p:pic>
        <p:nvPicPr>
          <p:cNvPr id="15365" name="Picture 7" descr="http://t1.gstatic.com/images?q=tbn:4T0BTkT9_shbRM:http://www.ego-chile.cl/images/Prevencion1.JPG&amp;t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4357694"/>
            <a:ext cx="2214578" cy="22567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5367" name="Picture 7" descr="http://www.nauticayembarcaciones.com/transporte/contenedores-maritimos-mercaderi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5140" y="4286256"/>
            <a:ext cx="2214546" cy="22411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6 Rectángulo redondeado"/>
          <p:cNvSpPr/>
          <p:nvPr/>
        </p:nvSpPr>
        <p:spPr>
          <a:xfrm>
            <a:off x="428596" y="0"/>
            <a:ext cx="8429652" cy="1000108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HN" sz="3600" b="1" dirty="0">
                <a:solidFill>
                  <a:srgbClr val="FFFF00"/>
                </a:solidFill>
              </a:rPr>
              <a:t>OBJETIVOS DE LA COMITÉ NACIONAL DEL CODEX ALIMENTARIUS</a:t>
            </a:r>
            <a:endParaRPr lang="es-MX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1214438"/>
            <a:ext cx="5715000" cy="4383087"/>
          </a:xfrm>
        </p:spPr>
        <p:txBody>
          <a:bodyPr rtlCol="0">
            <a:normAutofit fontScale="4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b="1" dirty="0" smtClean="0">
                <a:solidFill>
                  <a:schemeClr val="accent1">
                    <a:lumMod val="75000"/>
                  </a:schemeClr>
                </a:solidFill>
              </a:rPr>
              <a:t>Comités de Asuntos Generales o Comités Horizontales</a:t>
            </a:r>
            <a:r>
              <a:rPr lang="es-HN" sz="24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3400" dirty="0" smtClean="0">
                <a:solidFill>
                  <a:schemeClr val="accent1">
                    <a:lumMod val="75000"/>
                  </a:schemeClr>
                </a:solidFill>
              </a:rPr>
              <a:t>Aditivos alimentarios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3400" dirty="0" smtClean="0">
                <a:solidFill>
                  <a:schemeClr val="accent1">
                    <a:lumMod val="75000"/>
                  </a:schemeClr>
                </a:solidFill>
              </a:rPr>
              <a:t>Etiquetado de Alimentos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3400" dirty="0" smtClean="0">
                <a:solidFill>
                  <a:schemeClr val="accent3">
                    <a:lumMod val="50000"/>
                  </a:schemeClr>
                </a:solidFill>
              </a:rPr>
              <a:t>Higiene de los Alimentos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3400" dirty="0" smtClean="0">
                <a:solidFill>
                  <a:schemeClr val="accent1">
                    <a:lumMod val="75000"/>
                  </a:schemeClr>
                </a:solidFill>
              </a:rPr>
              <a:t>Contaminantes de los alimentos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3400" dirty="0" smtClean="0">
                <a:solidFill>
                  <a:schemeClr val="accent1">
                    <a:lumMod val="75000"/>
                  </a:schemeClr>
                </a:solidFill>
              </a:rPr>
              <a:t>Frutas y Hortalizas alboradas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3400" dirty="0" smtClean="0">
                <a:solidFill>
                  <a:schemeClr val="accent3">
                    <a:lumMod val="50000"/>
                  </a:schemeClr>
                </a:solidFill>
              </a:rPr>
              <a:t>Frutas y Hortalizas Frescas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3400" dirty="0" smtClean="0">
                <a:solidFill>
                  <a:schemeClr val="accent1">
                    <a:lumMod val="75000"/>
                  </a:schemeClr>
                </a:solidFill>
              </a:rPr>
              <a:t>Métodos de Análisis y Toma de Muestra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3400" dirty="0" smtClean="0">
                <a:solidFill>
                  <a:schemeClr val="accent1">
                    <a:lumMod val="75000"/>
                  </a:schemeClr>
                </a:solidFill>
              </a:rPr>
              <a:t>Nutrición y alimentos para regímenes especiales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3400" dirty="0" smtClean="0">
                <a:solidFill>
                  <a:schemeClr val="accent1">
                    <a:lumMod val="75000"/>
                  </a:schemeClr>
                </a:solidFill>
              </a:rPr>
              <a:t>Principios Generales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3400" dirty="0" smtClean="0">
                <a:solidFill>
                  <a:schemeClr val="accent3">
                    <a:lumMod val="50000"/>
                  </a:schemeClr>
                </a:solidFill>
              </a:rPr>
              <a:t>Residuos de Medicamentos Veterinarios en los Alimentos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3400" dirty="0" smtClean="0">
                <a:solidFill>
                  <a:schemeClr val="accent3">
                    <a:lumMod val="50000"/>
                  </a:schemeClr>
                </a:solidFill>
              </a:rPr>
              <a:t>Residuos de Plaguicidas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sz="3400" dirty="0" smtClean="0">
                <a:solidFill>
                  <a:schemeClr val="accent3">
                    <a:lumMod val="50000"/>
                  </a:schemeClr>
                </a:solidFill>
              </a:rPr>
              <a:t>Sistemas de Inspección y certificación de exportaciones e importaciones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HN" b="1" dirty="0" smtClean="0">
                <a:solidFill>
                  <a:schemeClr val="accent1">
                    <a:lumMod val="75000"/>
                  </a:schemeClr>
                </a:solidFill>
              </a:rPr>
              <a:t>Comités de Productos o Comités Verticales</a:t>
            </a:r>
            <a:r>
              <a:rPr lang="es-HN" dirty="0" smtClean="0">
                <a:solidFill>
                  <a:schemeClr val="accent1">
                    <a:lumMod val="75000"/>
                  </a:schemeClr>
                </a:solidFill>
              </a:rPr>
              <a:t>:  </a:t>
            </a:r>
            <a:r>
              <a:rPr lang="es-HN" sz="2400" dirty="0" smtClean="0">
                <a:solidFill>
                  <a:schemeClr val="accent1">
                    <a:lumMod val="75000"/>
                  </a:schemeClr>
                </a:solidFill>
              </a:rPr>
              <a:t>(Lácteos, Carne, Pesqueros, Hortalizas, Grasas y Aceites, Azúcares entre otros)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HN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pic>
        <p:nvPicPr>
          <p:cNvPr id="6147" name="Picture 4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775" y="5572125"/>
            <a:ext cx="90392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 redondeado"/>
          <p:cNvSpPr/>
          <p:nvPr/>
        </p:nvSpPr>
        <p:spPr>
          <a:xfrm>
            <a:off x="428596" y="142876"/>
            <a:ext cx="8429652" cy="928670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HN" sz="3600" b="1" dirty="0">
                <a:solidFill>
                  <a:srgbClr val="FFFF00"/>
                </a:solidFill>
              </a:rPr>
              <a:t>COMITÉ CODEX CONFORMADOS EN HONDURAS</a:t>
            </a:r>
            <a:endParaRPr lang="es-MX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4 CuadroTexto"/>
          <p:cNvSpPr txBox="1">
            <a:spLocks noChangeArrowheads="1"/>
          </p:cNvSpPr>
          <p:nvPr/>
        </p:nvSpPr>
        <p:spPr bwMode="auto">
          <a:xfrm>
            <a:off x="0" y="1103313"/>
            <a:ext cx="9144000" cy="575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MX" sz="200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000">
                <a:solidFill>
                  <a:srgbClr val="0070C0"/>
                </a:solidFill>
              </a:rPr>
              <a:t> 	Secretaría de Agricultura y Ganadería</a:t>
            </a:r>
          </a:p>
          <a:p>
            <a:pPr>
              <a:buFont typeface="Wingdings" pitchFamily="2" charset="2"/>
              <a:buChar char="ü"/>
            </a:pPr>
            <a:r>
              <a:rPr lang="es-MX" sz="2000">
                <a:solidFill>
                  <a:srgbClr val="0070C0"/>
                </a:solidFill>
              </a:rPr>
              <a:t> 	Secretaría de Salud</a:t>
            </a:r>
          </a:p>
          <a:p>
            <a:pPr>
              <a:buFont typeface="Wingdings" pitchFamily="2" charset="2"/>
              <a:buChar char="ü"/>
            </a:pPr>
            <a:r>
              <a:rPr lang="es-MX" sz="2000">
                <a:solidFill>
                  <a:srgbClr val="0070C0"/>
                </a:solidFill>
              </a:rPr>
              <a:t> 	Secretaría de Industria y Comercio</a:t>
            </a:r>
          </a:p>
          <a:p>
            <a:pPr>
              <a:buFont typeface="Wingdings" pitchFamily="2" charset="2"/>
              <a:buChar char="ü"/>
            </a:pPr>
            <a:r>
              <a:rPr lang="es-MX" sz="2000">
                <a:solidFill>
                  <a:srgbClr val="0070C0"/>
                </a:solidFill>
              </a:rPr>
              <a:t>  	Secretaría de  Recursos Naturales y Ambiente</a:t>
            </a:r>
          </a:p>
          <a:p>
            <a:pPr>
              <a:buFont typeface="Wingdings" pitchFamily="2" charset="2"/>
              <a:buChar char="ü"/>
            </a:pPr>
            <a:r>
              <a:rPr lang="es-MX" sz="2000">
                <a:solidFill>
                  <a:srgbClr val="0070C0"/>
                </a:solidFill>
              </a:rPr>
              <a:t> 	Secretaría de Finanzas</a:t>
            </a:r>
          </a:p>
          <a:p>
            <a:pPr>
              <a:buFont typeface="Wingdings" pitchFamily="2" charset="2"/>
              <a:buChar char="ü"/>
            </a:pPr>
            <a:r>
              <a:rPr lang="es-MX" sz="2000">
                <a:solidFill>
                  <a:srgbClr val="0070C0"/>
                </a:solidFill>
              </a:rPr>
              <a:t> 	Secretaría Técnica de Planificación y Cooperación Externa</a:t>
            </a:r>
          </a:p>
          <a:p>
            <a:pPr>
              <a:buFont typeface="Wingdings" pitchFamily="2" charset="2"/>
              <a:buChar char="ü"/>
            </a:pPr>
            <a:r>
              <a:rPr lang="es-MX" sz="2000">
                <a:solidFill>
                  <a:srgbClr val="0070C0"/>
                </a:solidFill>
              </a:rPr>
              <a:t> 	Consejo Hondureño de la Empresa Privada</a:t>
            </a:r>
          </a:p>
          <a:p>
            <a:pPr>
              <a:buFont typeface="Wingdings" pitchFamily="2" charset="2"/>
              <a:buChar char="ü"/>
            </a:pPr>
            <a:r>
              <a:rPr lang="es-MX" sz="2000">
                <a:solidFill>
                  <a:srgbClr val="0070C0"/>
                </a:solidFill>
              </a:rPr>
              <a:t> 	Asociación Nacional de Industriales  </a:t>
            </a:r>
          </a:p>
          <a:p>
            <a:pPr>
              <a:buFont typeface="Wingdings" pitchFamily="2" charset="2"/>
              <a:buChar char="ü"/>
            </a:pPr>
            <a:r>
              <a:rPr lang="es-MX" sz="2000">
                <a:solidFill>
                  <a:srgbClr val="0070C0"/>
                </a:solidFill>
              </a:rPr>
              <a:t> 	Asociación  de Micro, Mediana y Pequeña Empresa </a:t>
            </a:r>
          </a:p>
          <a:p>
            <a:pPr>
              <a:buFont typeface="Wingdings" pitchFamily="2" charset="2"/>
              <a:buChar char="ü"/>
            </a:pPr>
            <a:r>
              <a:rPr lang="es-MX" sz="2000">
                <a:solidFill>
                  <a:srgbClr val="0070C0"/>
                </a:solidFill>
              </a:rPr>
              <a:t> 	Asociación Nacional de Consumidores Organizados</a:t>
            </a:r>
          </a:p>
          <a:p>
            <a:pPr>
              <a:buFont typeface="Wingdings" pitchFamily="2" charset="2"/>
              <a:buChar char="ü"/>
            </a:pPr>
            <a:r>
              <a:rPr lang="es-MX" sz="2000">
                <a:solidFill>
                  <a:srgbClr val="0070C0"/>
                </a:solidFill>
              </a:rPr>
              <a:t> 	Consejo de Educación Superior</a:t>
            </a:r>
          </a:p>
          <a:p>
            <a:endParaRPr lang="es-MX" sz="2000" b="1">
              <a:solidFill>
                <a:srgbClr val="0070C0"/>
              </a:solidFill>
            </a:endParaRPr>
          </a:p>
          <a:p>
            <a:r>
              <a:rPr lang="es-MX" b="1">
                <a:solidFill>
                  <a:srgbClr val="0070C0"/>
                </a:solidFill>
              </a:rPr>
              <a:t>Otros Organismos de apoyo</a:t>
            </a:r>
          </a:p>
          <a:p>
            <a:pPr>
              <a:buFont typeface="Wingdings" pitchFamily="2" charset="2"/>
              <a:buChar char="Ø"/>
            </a:pPr>
            <a:r>
              <a:rPr lang="es-MX">
                <a:solidFill>
                  <a:srgbClr val="0070C0"/>
                </a:solidFill>
              </a:rPr>
              <a:t> 	FAO</a:t>
            </a:r>
          </a:p>
          <a:p>
            <a:pPr>
              <a:buFont typeface="Wingdings" pitchFamily="2" charset="2"/>
              <a:buChar char="Ø"/>
            </a:pPr>
            <a:r>
              <a:rPr lang="es-MX">
                <a:solidFill>
                  <a:srgbClr val="0070C0"/>
                </a:solidFill>
              </a:rPr>
              <a:t> 	IICA </a:t>
            </a:r>
          </a:p>
          <a:p>
            <a:pPr>
              <a:buFont typeface="Wingdings" pitchFamily="2" charset="2"/>
              <a:buChar char="Ø"/>
            </a:pPr>
            <a:r>
              <a:rPr lang="es-MX">
                <a:solidFill>
                  <a:srgbClr val="0070C0"/>
                </a:solidFill>
              </a:rPr>
              <a:t> 	OPS</a:t>
            </a:r>
          </a:p>
          <a:p>
            <a:pPr>
              <a:buFont typeface="Wingdings" pitchFamily="2" charset="2"/>
              <a:buChar char="Ø"/>
            </a:pPr>
            <a:r>
              <a:rPr lang="es-MX">
                <a:solidFill>
                  <a:srgbClr val="0070C0"/>
                </a:solidFill>
              </a:rPr>
              <a:t> 	OIRSA</a:t>
            </a:r>
          </a:p>
          <a:p>
            <a:pPr>
              <a:buFont typeface="Wingdings" pitchFamily="2" charset="2"/>
              <a:buChar char="Ø"/>
            </a:pPr>
            <a:r>
              <a:rPr lang="es-MX">
                <a:solidFill>
                  <a:srgbClr val="0070C0"/>
                </a:solidFill>
              </a:rPr>
              <a:t> 	BID Zamorano</a:t>
            </a:r>
          </a:p>
        </p:txBody>
      </p:sp>
      <p:pic>
        <p:nvPicPr>
          <p:cNvPr id="9219" name="Picture 4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25" y="5500688"/>
            <a:ext cx="6429375" cy="101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Rectángulo redondeado"/>
          <p:cNvSpPr/>
          <p:nvPr/>
        </p:nvSpPr>
        <p:spPr>
          <a:xfrm>
            <a:off x="428596" y="142876"/>
            <a:ext cx="8429652" cy="1000108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HN" sz="3600" b="1" dirty="0">
                <a:solidFill>
                  <a:srgbClr val="FFFF00"/>
                </a:solidFill>
              </a:rPr>
              <a:t>QUIENES CONFORMAN EL COMITÉ NACIONAL DEL CODEX</a:t>
            </a:r>
            <a:endParaRPr lang="es-MX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CuadroTexto"/>
          <p:cNvSpPr txBox="1">
            <a:spLocks noChangeArrowheads="1"/>
          </p:cNvSpPr>
          <p:nvPr/>
        </p:nvSpPr>
        <p:spPr bwMode="auto">
          <a:xfrm>
            <a:off x="0" y="1428750"/>
            <a:ext cx="91440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2400">
                <a:solidFill>
                  <a:srgbClr val="0070C0"/>
                </a:solidFill>
              </a:rPr>
              <a:t>Higiene de los alimentos</a:t>
            </a:r>
            <a:endParaRPr lang="es-MX" sz="240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400">
                <a:solidFill>
                  <a:srgbClr val="0070C0"/>
                </a:solidFill>
              </a:rPr>
              <a:t>Frutas y Hortalizas Frescas</a:t>
            </a:r>
            <a:endParaRPr lang="es-MX" sz="240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400">
                <a:solidFill>
                  <a:srgbClr val="0070C0"/>
                </a:solidFill>
              </a:rPr>
              <a:t>Etiquetado de los alimentos</a:t>
            </a:r>
            <a:endParaRPr lang="es-MX" sz="240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400">
                <a:solidFill>
                  <a:srgbClr val="0070C0"/>
                </a:solidFill>
              </a:rPr>
              <a:t>Métodos de análisis y toma de muestras</a:t>
            </a:r>
            <a:endParaRPr lang="es-MX" sz="240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400">
                <a:solidFill>
                  <a:srgbClr val="0070C0"/>
                </a:solidFill>
              </a:rPr>
              <a:t>Nutrición y Alimentos para regímenes especiales</a:t>
            </a:r>
            <a:endParaRPr lang="es-MX" sz="240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400">
                <a:solidFill>
                  <a:srgbClr val="0070C0"/>
                </a:solidFill>
              </a:rPr>
              <a:t>Residuos de medicamentos veterinarios en alimentos</a:t>
            </a:r>
            <a:endParaRPr lang="es-MX" sz="240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400">
                <a:solidFill>
                  <a:srgbClr val="0070C0"/>
                </a:solidFill>
              </a:rPr>
              <a:t>Residuos de plaguicidas</a:t>
            </a:r>
            <a:endParaRPr lang="es-MX" sz="240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MX" sz="2400">
                <a:solidFill>
                  <a:srgbClr val="0070C0"/>
                </a:solidFill>
              </a:rPr>
              <a:t>Sistemas de Inspección y Certificación de importaciones y exportaciones de alimentos</a:t>
            </a:r>
            <a:endParaRPr lang="es-MX" sz="2400">
              <a:solidFill>
                <a:srgbClr val="FF0000"/>
              </a:solidFill>
            </a:endParaRPr>
          </a:p>
          <a:p>
            <a:endParaRPr lang="es-MX" sz="2000">
              <a:solidFill>
                <a:srgbClr val="0070C0"/>
              </a:solidFill>
            </a:endParaRPr>
          </a:p>
        </p:txBody>
      </p:sp>
      <p:pic>
        <p:nvPicPr>
          <p:cNvPr id="10243" name="Picture 4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775" y="5572125"/>
            <a:ext cx="90392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Rectángulo redondeado"/>
          <p:cNvSpPr/>
          <p:nvPr/>
        </p:nvSpPr>
        <p:spPr>
          <a:xfrm>
            <a:off x="0" y="0"/>
            <a:ext cx="9144000" cy="785794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3600" b="1" dirty="0">
                <a:solidFill>
                  <a:srgbClr val="FFFF00"/>
                </a:solidFill>
              </a:rPr>
              <a:t>Sub Comités del Comité Nacional del Codex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HN" dirty="0" smtClean="0"/>
              <a:t>Como surge una nueva herramienta de evaluación?</a:t>
            </a:r>
            <a:endParaRPr lang="es-ES" dirty="0"/>
          </a:p>
        </p:txBody>
      </p:sp>
      <p:sp>
        <p:nvSpPr>
          <p:cNvPr id="3075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El sector oficial con el objetivo de verificar el cumplimiento de las Buenas Prácticas Agrícolas y de Manufactura, creo dicha herramienta buscando cumplir los requisitos establecidos por las autoridades los países socios comerciales de Honduras y poder mantener el acceso a los mercados de los Estados Unidos de América , Canadá y Unión Europea .</a:t>
            </a:r>
            <a:endParaRPr lang="es-ES" dirty="0" smtClean="0"/>
          </a:p>
          <a:p>
            <a:endParaRPr lang="es-ES" dirty="0" smtClean="0"/>
          </a:p>
        </p:txBody>
      </p:sp>
      <p:sp>
        <p:nvSpPr>
          <p:cNvPr id="5" name="4 Rectángulo redondeado"/>
          <p:cNvSpPr/>
          <p:nvPr/>
        </p:nvSpPr>
        <p:spPr>
          <a:xfrm>
            <a:off x="285720" y="357166"/>
            <a:ext cx="8429652" cy="1000108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HN" sz="3600" dirty="0" smtClean="0">
                <a:solidFill>
                  <a:srgbClr val="FFFF00"/>
                </a:solidFill>
              </a:rPr>
              <a:t>Como surge una nueva herramienta de evaluación?</a:t>
            </a:r>
            <a:endParaRPr lang="es-MX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0" y="0"/>
            <a:ext cx="9144000" cy="1142984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3600" b="1" dirty="0">
                <a:solidFill>
                  <a:srgbClr val="FFFF00"/>
                </a:solidFill>
              </a:rPr>
              <a:t>Utilización de Normas Codex en la elaboración de normas voluntarias y Reglamentos Técnicos</a:t>
            </a:r>
          </a:p>
        </p:txBody>
      </p:sp>
      <p:sp>
        <p:nvSpPr>
          <p:cNvPr id="3" name="1 CuadroTexto"/>
          <p:cNvSpPr txBox="1">
            <a:spLocks noChangeArrowheads="1"/>
          </p:cNvSpPr>
          <p:nvPr/>
        </p:nvSpPr>
        <p:spPr bwMode="auto">
          <a:xfrm>
            <a:off x="0" y="1392238"/>
            <a:ext cx="9144000" cy="610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400" u="sng">
                <a:solidFill>
                  <a:srgbClr val="0070C0"/>
                </a:solidFill>
              </a:rPr>
              <a:t>Normas voluntarias desarrolladas por el Organismo Hondureño de Normalización (OHN) y  que han utilizado Codex como base :</a:t>
            </a:r>
          </a:p>
          <a:p>
            <a:endParaRPr lang="es-MX" sz="1100" u="sng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HN" sz="2400" b="1">
                <a:solidFill>
                  <a:schemeClr val="tx2"/>
                </a:solidFill>
              </a:rPr>
              <a:t> 	</a:t>
            </a:r>
            <a:r>
              <a:rPr lang="es-HN" sz="2000" b="1">
                <a:solidFill>
                  <a:schemeClr val="tx2"/>
                </a:solidFill>
              </a:rPr>
              <a:t>NHN 1:2009 “Miel (Apis mellifera) Requisitos”</a:t>
            </a:r>
          </a:p>
          <a:p>
            <a:pPr>
              <a:buFont typeface="Wingdings" pitchFamily="2" charset="2"/>
              <a:buChar char="ü"/>
            </a:pPr>
            <a:endParaRPr lang="es-HN" sz="2000" b="1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HN" sz="2000" b="1">
                <a:solidFill>
                  <a:schemeClr val="tx2"/>
                </a:solidFill>
              </a:rPr>
              <a:t> 	NHN 8:2009 “Frutas frescas — Mango Requisitos”</a:t>
            </a:r>
          </a:p>
          <a:p>
            <a:endParaRPr lang="es-HN" sz="2000" b="1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HN" sz="2000" b="1">
                <a:solidFill>
                  <a:schemeClr val="tx2"/>
                </a:solidFill>
              </a:rPr>
              <a:t> 	 NHN 17:2009 “Leche ultra pasteurizada — Requisitos”</a:t>
            </a:r>
          </a:p>
          <a:p>
            <a:pPr>
              <a:buFont typeface="Wingdings" pitchFamily="2" charset="2"/>
              <a:buChar char="ü"/>
            </a:pPr>
            <a:endParaRPr lang="es-HN" sz="2000" b="1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HN" sz="2000" b="1">
                <a:solidFill>
                  <a:schemeClr val="tx2"/>
                </a:solidFill>
              </a:rPr>
              <a:t> 	BC-41 “</a:t>
            </a:r>
            <a:r>
              <a:rPr lang="es-ES" sz="2000" b="1">
                <a:solidFill>
                  <a:schemeClr val="tx2"/>
                </a:solidFill>
              </a:rPr>
              <a:t>Cacao — Requisitos”</a:t>
            </a:r>
          </a:p>
          <a:p>
            <a:endParaRPr lang="es-ES" sz="2000" b="1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ES" sz="2000" b="1">
                <a:solidFill>
                  <a:schemeClr val="tx2"/>
                </a:solidFill>
              </a:rPr>
              <a:t>           BNHN-20 “Rosquilla tipo Danlí — Requisitos”</a:t>
            </a:r>
          </a:p>
          <a:p>
            <a:endParaRPr lang="es-HN" sz="2000" b="1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HN" sz="2000" b="1">
                <a:solidFill>
                  <a:schemeClr val="tx2"/>
                </a:solidFill>
              </a:rPr>
              <a:t> 	BT 49 “Frutas Congeladas Rápidamente – Requisitos”</a:t>
            </a:r>
          </a:p>
          <a:p>
            <a:endParaRPr lang="es-HN" sz="1200">
              <a:solidFill>
                <a:schemeClr val="tx2"/>
              </a:solidFill>
            </a:endParaRPr>
          </a:p>
          <a:p>
            <a:endParaRPr lang="es-HN" sz="240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ü"/>
            </a:pPr>
            <a:endParaRPr lang="es-MX" sz="1100">
              <a:solidFill>
                <a:schemeClr val="tx2"/>
              </a:solidFill>
            </a:endParaRPr>
          </a:p>
          <a:p>
            <a:endParaRPr lang="es-MX" sz="240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ü"/>
            </a:pPr>
            <a:endParaRPr lang="es-MX" sz="2400">
              <a:solidFill>
                <a:srgbClr val="0070C0"/>
              </a:solidFill>
            </a:endParaRPr>
          </a:p>
        </p:txBody>
      </p:sp>
      <p:pic>
        <p:nvPicPr>
          <p:cNvPr id="4" name="Picture 4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45200"/>
            <a:ext cx="91440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0" y="0"/>
            <a:ext cx="9144000" cy="1142984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3600" b="1" dirty="0">
                <a:solidFill>
                  <a:srgbClr val="FFFF00"/>
                </a:solidFill>
              </a:rPr>
              <a:t>Utilización de Normas Codex en la elaboración de normas voluntarias y Reglamentos Técnicos</a:t>
            </a:r>
          </a:p>
        </p:txBody>
      </p:sp>
      <p:sp>
        <p:nvSpPr>
          <p:cNvPr id="3" name="1 CuadroTexto"/>
          <p:cNvSpPr txBox="1">
            <a:spLocks noChangeArrowheads="1"/>
          </p:cNvSpPr>
          <p:nvPr/>
        </p:nvSpPr>
        <p:spPr bwMode="auto">
          <a:xfrm>
            <a:off x="0" y="1214438"/>
            <a:ext cx="91440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MX" sz="2400" dirty="0">
                <a:solidFill>
                  <a:srgbClr val="0070C0"/>
                </a:solidFill>
                <a:cs typeface="+mn-cs"/>
              </a:rPr>
              <a:t>	</a:t>
            </a:r>
            <a:endParaRPr lang="es-HN" sz="1200" dirty="0">
              <a:solidFill>
                <a:schemeClr val="tx2"/>
              </a:solidFill>
              <a:cs typeface="+mn-cs"/>
            </a:endParaRPr>
          </a:p>
          <a:p>
            <a:pPr marL="457200" indent="-285750">
              <a:defRPr/>
            </a:pPr>
            <a:r>
              <a:rPr lang="es-HN" sz="2400" u="sng" dirty="0">
                <a:solidFill>
                  <a:schemeClr val="tx2"/>
                </a:solidFill>
                <a:cs typeface="+mn-cs"/>
              </a:rPr>
              <a:t>Reglamentos Técnicos Centroamericanos  (</a:t>
            </a:r>
            <a:r>
              <a:rPr lang="es-HN" sz="2400" u="sng" dirty="0" err="1">
                <a:solidFill>
                  <a:schemeClr val="tx2"/>
                </a:solidFill>
                <a:cs typeface="+mn-cs"/>
              </a:rPr>
              <a:t>RTCAs</a:t>
            </a:r>
            <a:r>
              <a:rPr lang="es-HN" sz="2400" u="sng" dirty="0">
                <a:solidFill>
                  <a:schemeClr val="tx2"/>
                </a:solidFill>
                <a:cs typeface="+mn-cs"/>
              </a:rPr>
              <a:t>) que han utilizado como base las normas Codex. </a:t>
            </a:r>
          </a:p>
          <a:p>
            <a:pPr marL="457200" indent="-285750">
              <a:defRPr/>
            </a:pPr>
            <a:r>
              <a:rPr lang="es-HN" sz="2400" u="sng" dirty="0">
                <a:solidFill>
                  <a:schemeClr val="tx2"/>
                </a:solidFill>
                <a:cs typeface="+mn-cs"/>
              </a:rPr>
              <a:t> 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es-HN" sz="2400" dirty="0">
                <a:solidFill>
                  <a:schemeClr val="tx2"/>
                </a:solidFill>
                <a:cs typeface="+mn-cs"/>
              </a:rPr>
              <a:t>  </a:t>
            </a:r>
            <a:r>
              <a:rPr lang="es-HN" sz="2400" b="1" dirty="0">
                <a:solidFill>
                  <a:schemeClr val="tx2"/>
                </a:solidFill>
                <a:cs typeface="+mn-cs"/>
              </a:rPr>
              <a:t>Aditivos alimentarios, 	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es-HN" sz="2400" b="1" dirty="0">
                <a:solidFill>
                  <a:schemeClr val="tx2"/>
                </a:solidFill>
                <a:cs typeface="+mn-cs"/>
              </a:rPr>
              <a:t>  Etiquetado de Pre-envasados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es-HN" sz="2400" b="1" dirty="0">
                <a:solidFill>
                  <a:schemeClr val="tx2"/>
                </a:solidFill>
                <a:cs typeface="+mn-cs"/>
              </a:rPr>
              <a:t>  Etiquetado Nutriciona</a:t>
            </a:r>
            <a:r>
              <a:rPr lang="es-HN" sz="2400" dirty="0">
                <a:solidFill>
                  <a:schemeClr val="tx2"/>
                </a:solidFill>
                <a:cs typeface="+mn-cs"/>
              </a:rPr>
              <a:t>l 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es-HN" sz="2400" dirty="0">
                <a:solidFill>
                  <a:srgbClr val="FF0000"/>
                </a:solidFill>
                <a:cs typeface="+mn-cs"/>
              </a:rPr>
              <a:t>  Buenas Practicas de Manufacturas para bebidas y alimentos</a:t>
            </a:r>
          </a:p>
          <a:p>
            <a:pPr>
              <a:defRPr/>
            </a:pPr>
            <a:endParaRPr lang="es-HN" sz="2400" dirty="0">
              <a:solidFill>
                <a:schemeClr val="tx2"/>
              </a:solidFill>
              <a:cs typeface="+mn-cs"/>
            </a:endParaRPr>
          </a:p>
          <a:p>
            <a:pPr>
              <a:buFont typeface="Wingdings" pitchFamily="2" charset="2"/>
              <a:buChar char="ü"/>
              <a:defRPr/>
            </a:pPr>
            <a:endParaRPr lang="es-MX" sz="1100" dirty="0">
              <a:solidFill>
                <a:schemeClr val="tx2"/>
              </a:solidFill>
              <a:cs typeface="+mn-cs"/>
            </a:endParaRPr>
          </a:p>
          <a:p>
            <a:pPr>
              <a:defRPr/>
            </a:pPr>
            <a:r>
              <a:rPr lang="es-MX" sz="2400" b="1" i="1" dirty="0">
                <a:solidFill>
                  <a:schemeClr val="tx2"/>
                </a:solidFill>
                <a:cs typeface="+mn-cs"/>
              </a:rPr>
              <a:t>Cuando no hay normativa nacional se utilizan normas Codex</a:t>
            </a:r>
          </a:p>
          <a:p>
            <a:pPr>
              <a:buFont typeface="Wingdings" pitchFamily="2" charset="2"/>
              <a:buChar char="ü"/>
              <a:defRPr/>
            </a:pPr>
            <a:endParaRPr lang="es-MX" sz="2400" dirty="0">
              <a:solidFill>
                <a:srgbClr val="0070C0"/>
              </a:solidFill>
              <a:cs typeface="+mn-cs"/>
            </a:endParaRPr>
          </a:p>
        </p:txBody>
      </p:sp>
      <p:pic>
        <p:nvPicPr>
          <p:cNvPr id="4" name="Picture 4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45200"/>
            <a:ext cx="91440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4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775" y="5572125"/>
            <a:ext cx="90392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AutoShape 4" descr="data:image/jpg;base64,/9j/4AAQSkZJRgABAQAAAQABAAD/2wBDAAkGBwgHBgkIBwgKCgkLDRYPDQwMDRsUFRAWIB0iIiAdHx8kKDQsJCYxJx8fLT0tMTU3Ojo6Iys/RD84QzQ5Ojf/2wBDAQoKCg0MDRoPDxo3JR8lNzc3Nzc3Nzc3Nzc3Nzc3Nzc3Nzc3Nzc3Nzc3Nzc3Nzc3Nzc3Nzc3Nzc3Nzc3Nzc3Nzf/wAARCACYAPUDASIAAhEBAxEB/8QAGwABAAIDAQEAAAAAAAAAAAAAAAQFAgMGAQf/xAA6EAABAwIEBAQDBgUEAwAAAAABAAIDBBEFEiExE0FRcQYiYZEygaEUQlKx0eEjM1NywQcVJGKC8PH/xAAaAQEAAwEBAQAAAAAAAAAAAAAAAgMEAQUG/8QALBEAAgIBAwMEAQMFAQAAAAAAAAECAxEEITEFEkETIjJhURQz0RVCcYGR8P/aAAwDAQACEQMRAD8A+4oiIAiIgCIiAIiIAiIgCIvLoD1ERAEREAREQBERAEREAREQBERAEREAREQBERAEREAREQBeJdRqythpGZpHC52bzKjKUYrMjqTk8Ik3Ueatp4SWvkAI5KgmxeepcWgiOO9rDdaG7kkkdV5d3U0tq1k2Q0cv7i+di0A+EOd2CNxWI7sePZULnXAygEdSd1jdu+UgjqsT6pcmW/pKzo24pTF2Ukt7hSmSNe0OYQQeYK47O5hJLy4H02XsOMCika500UbXuyniuDWk9+RV+n6q5PE1/wAIW6NJZTO0RVUWMxOa1z26EC5a4OH7qyjkZI0OY4OadiF61V9dvxZjlCUeUZovCVDrMRp6a4e67/wN3U5zjBZkyMYuTwiYhNlRvxaeT+WxrQeqjmumJtJMWuPIc158+p0xeFuaFpZs6S68uuaNe9pA47rnropDKypDfK++mt9VGPVqXymHpZLyXw3XqqIMWtbjM7kKxgqI523jcCtlOrqu+LKZ1yhybkXgK9WkgEREAREQBERAEREAREQBeFForaltJTvmedGj3KjKSim3wdSbeERcWxJtFHYAOkcPK2/1XJVFTJO900zruJuOVl7VVL6md0srgXX58lHcb8xZfN6rVSvl9HvaXSqqO63MuKSbAi99zt81ubMTlB81tjfmocTeK8RtvrsT0XQ0dBDBT8WUaDc8ysOJN4RbfKFa3IIc91gQfUEc16GvcNLacrKRJijGj+FSMAB0z/ovW4xTuiP/ABWOkBtlB3HUKLS8yM/dZz2kMMdqJXdms5KBi2FU1bR8N4l4gkztfGRmJOhuCQCLK6FZQElszHwuvY21bdbRh7J2iWjmbIByJXYwkmpQIWOM49tiwiFTxR0sMcEZc5jW2GmysKKvfSuytF4xuy31uoM0EsJGdpFvRYXK7G+dU+6OzJelGUMcotcSxs24dLYHm54t7KnBc8OIkDnjU5ua8lYHNuAC4bXF7rVHKwk5sxFtiBorrdXO/eROqmNcfaS2GU3HlLeeqi19SIGXs4XcBpy7KawRuBe0OGbcql8Q4lHQUEkha6UAGzWjVURh3PY6mk+5olGoEgaWu0OgHQhb6eqcRdrjY+u65nDMT/3KlMk+HzUuUeVznWD3H7o07q4o8xsHRvbzB3t3XbYOt9rFNkL4NxRdNka5g1b8ysmzSU0meMm+iixudctJB12t9VnITY3Gvpy0KpzKDUosg4LOGdJh+IMqhlOknTqp4XGRTuhkzMJzDUW5rqcPqmVdO2Rh12cOhX03Ttb+oj2yfuR5up0/pvK4JaIi9QyhERAEREAREQBERAeGy5bxNWZpm0zD5WC7u66h2i4HEpjLUzSA3D3EjsvL6pY41KK8m/p9albl+CG9+UKO+f8AVYSv10dZa4QZZ2R8yfpzXgJ4Pou1JZZbUHkMZIsXnUHpyV7iNRwaZkZja8SNObrYdFzsk4ika4cnA/XZdBiEJq6Fko8xZrcDWyJvDwebqI5nFyKlzA4uER0OpadytIAY4ujJy258uixAdYWNiD11WTXh5eJBZ9rE8lmS3NOMI2uja4A5dBoQL6L1wezzRvym+hFxrbqsWOyvaLWHwkOO4Wwjh2YW3YTYnoVPjgrbLHDMUNQBDXM4jCNHncd1Imo452mSieyRp3AOqoqZvDkksbkAi37r1k81LJniDmO0On5KxX90cWLJTLT+5ut/wbZczHlrwQ4HUX2VdVvMNQSNM+uq6RjYMWpQ45Yqrvqf2XO43A+miZxG2LH2vyPZR9Nx38Mu09ilLtezJFJMSHB5AbtrfopFPFDYgtjAOhdb81Rw1ZZqb+3st8M+4c8OaTtzCLYtnS98E1sDX5mS6xg+VtgMttBb5LZFTiEhrT6hx2+a0GpBOaQtsNiOSlxTGUcPKGbm5O9x+q6lkpcZRWEbCXMbnbmu4ZRyJt/9+iylyh1mu5ch/wC9VpY9rWas8zdA46D5LUX7kC3oPquS2WCtRbZk519eqscBrODViN3wyaHvyVU568jkLXhw0I2N13TWOq1SRZZV31tM+hotNLIJaeN4+80FbV9rF5SZ861h4PURF04EREAREQBERAaapxbTyOG4aT9F8+qvicvoNUM1PIOrSPouAqdSb6LxOqreP+z1umcyKebQm+xWzDP58knNrCPdaqvQn0W3CTeOc9SP8ryHwe7P4Hs79CTrfkr/AACqNbhklI6S0jRob6+i5yp0BbvYFYYVXmgrWy2OQmzgFyOUsopvp9SvC5L2aSWN1pgdDZxNt1g9rHXNmjJ0N7K1xKBlZA2qhZxHZdQ0691VRwl7w2Jj8trHM3mqWmn9GWualH8HubIG3fG4H7p0upUV8m3lOvm2b3WgwWLgXRskOga05iOtwtlLLFD5GyGRp520Pp6KcEm9xNprY3BjmMkjDmkizhk10WoyhgzkHU6XFwFbSPZ9hle3K0EZm8yD0KhNe1zW2jBDx5nZiACpW09m2SiFjlnKKt5LJ2zsJvyKs3OjxmnFDWODam14pALXI/NR3wtc3zMAba9w73UYloe2WIuDY3C1iDz5BVVycXgvklYljlcFPUQT0NQ6lqWeZvsfUeiygdd5BIDgNyF1+M0sOOYbx6RzXVEW3Xse64lhcCd9NCCNR1VtkOx/Rp01/rQ35XJMYWtkLrmxO/RSQ4mQuNjfn+oUGNwy9fRSonZdjyuqslkokxsubXTQWsDYBeX13utUb+Wh7hZE6lMZKe3BkSvAbOvYaLAuWLSTZSjHB3Gx3+DknDacn+mFNXFUXjzBKeljgJqXOiblNohqRoefVWMPjfBJBd00sX98R/xdfX12w7Esny02nJ4OlRRKLEqOuZno6iKYc8jrkdxuFKBvtsr088ET1ERdAREQBERAYPGZpHVcBiTHRTyNdoQSCF9BK5LxVRlk4lYCRINbdV53UanKtSXg39PsUbO1+Tj6sAgkLPBSXNqY+YLXD6rGo0Bvz5HksMKk4Vfk/qNLfny/JeDKOzPopP2G+qbe9tyFVyAXs7Yq6qmWcbKrmju7yg33/tKjBbE4svPC2NcGQUk/wn4D09FdY3G8ubKC50LhawGjVwJu19wSCNbjkut8PY7G+P7HXN1IsCTuorf2t4Rj1On7JetBZ/JiyN+TK57gx2rXW2PqjbPJiN84Pm1Gw3U+sw6SMgwNMsDtg03soro+GLTtAe9oBDtCAqZQceUVRsjLhmMZzMtILwnzW6d+q2h2mSPyyDRmtgSoQaR5b2Au0Bmy3tcTES7zOb5XXG9v2XVLJKUfwbBKXD+LdsgsQRy6go+NxZfI2UX3FvqsHyMdGA4BrjqHXvp68/dYudJG0tByvNtiCL9lx/ZzD8G7Dag0eJNcGuyO8kgtpbt6KL4qw80lfx4mnhT32Gx/db4auFrmNqnDU3JaLWU/xrTCu8MTuhcS5kYkjc11vh1/JaKo99bjkz2XOixWY/z9nLRgknYH1FluYbHUWXz+eollAbxpD/5FSKGrrIS0sqZAAdi4kK16N4zko/rkG94PB3wP0Rzr6qnocYjqA1st2POzrWBKsDIHeYG4OyzyrcNmenRfXeswZtLlExGsbRUUszt8tma7uOgWwyWtqN1QYzNDXSNYeI9sRJDWuytJ9eZ+m6soh3yx4KtfcqKW/L4Kinf5tLC4G6smEu+FjndmlbaaNjBeKKNg/wCoufc6qY0m2pPyXptnyqZXvfVU8jZYDMyRmrXsBBHYrqvDX+os1KRTeImSOj2bVNZ5m/3ADXuFRGKSZ4jiY5zidF1GD+BPtDBJilWWgi4igNyO7tvYfNX0OzPsQTk3sd5Q19LiFMypoqiOeB/wyRuuCpQVFgvhnD8FmMuH/aIyfjHGcWv05t2V4Nl6kW2ty5Z8nqIikdCIiAKHilG2upXwmwcRdp6Hkpi8NioySksM7FuLyj5ZXQvhlkjkaWuYSHN6FU85DJBIz4mkFvfkvp3iPBRiEfFgs2paLN6P9D+q+aYhE+GV8UrHMkYbOa4WIXz2p0zqk/wz6bSamN8Psu+IyohZIzZ4uPRQJowTqbEHdRcHrOG/7NKfK8+Qnkf3VjM24JCxLZmhbPBXvi12Hdaw0t2Fra6KU5qwy9VFrJcmXmB+IX0hZDVnPHsD0V5X0cWJM+0UD2FxHmj0ObTkeS4YDXT3U6grqiideF5Debb6FcUtu2W6/wDcGK7SJy9SrZlhldTuyyR5SCSM2luqyjewzWDrl41B2+SsKfG6WtYI62C7tteXzWx2DU1Q1rqWrLQDdocL2UFTn9t/yUO5x/cWCnlZnAAOo1WLJRYsfoW/C617K4q8BqOK6SAh7XAbOsQeyguwaudmIpX5tuQuoyptT3iWRvqlH5EWRhLDHlMhsfLaxb2PNdHwmt8M8F5NnQOtm3sQf1WeFYS2CEPrmNDxqAT8Kr/GGJsp8OkZGQC8ZGa+/sFqhU6o5fLPO1WoVi7Vwj42yirQBnpJyANbMdqp8MYijvPDNGOpicPrZWvGyi5LbctFpZxJZwTI/LfbMVt70z5/bOURGyQn4CpUNdVRHyguj5g9FPjgidYSAO0+8NffdZvpgwDhOH9rtvdGovkvrnOtqUXgiy1j6pgZTk2du7mB0Wv7MYgG2BJXlmUtTn1jc/cO27rrKHwrNUNZM+oMjXAEOaNCD0VlGnztAtuus1LzYznY4DEzKQRfUXUmmoqipIDWkjqQu3ofCUEbmukGYj8W6vabCqeEaRt9luho0vkVqBxmG4FUAtcRb5LqsMhnhAa7YeitmRNYLNaPZZZR0WyEFHgmketNwvURTOhERAEREBi42CiT1rIgpbm3Ch1FC2UKLz4JRx5IM2NMYP8AC5jxDVUOIxkTRAS2s2Vos4fqF0k2Bh4NlW1PhkvWa2M5LDNVU4QfdHZnzSqY+CQi+Zl9HjmrPDsUEzBDUPAeNA4/e7+qv6nwjY3Lh7qum8KgH+aLBeZZo34PXhr4yXuPHWKxNl59gmpm5XTNeBoL8lHdNldldoVgspnB7muu2FnxZvIF9FkCFHEoWQlHqqsF2GSmOsOp9VJgmfGPI9w7FV7X26rITDYXXO3JGSyty8gxmqiHlkuPUqUzxBUn4rEdlzPFAG/e6i1GMQwEsivJJbZuw+asjCfCbMWohp613TwdVX+I+BTPkrHhsYHzd6DqVxGJ+IYMRk4s/FiIHka5ugHS+ywkklrnA1IDwRo0jygeii1WFujYXxAvj3LTu39VrqqSWZbs+c1epVvtrWImErzIQ6O5BNwpVM8ttxbjsCrHwNRQ4jUS4e8jO1vEivzHMfkV3UPhKJu4BW+vSRmsmaNcXuj58yVxBs15PIhv6qVC6QtF4n5hsQQvocXhemG7QpLPD1M3ZgVy0UfJYoI+dwYeKs5Jbxl2hzDMO/Jd14OwurwqmkppKplRR/FALEOj6t1+7z3U4YHACCAAQrGngELA1qvr08YPKOqODd2C9RFoJBERAEREAREQBERAF5YL1EB5YLF7QVmiAqquifJsVVVGETuvYldTZeZVW60+SyNrRwNXgNU69rlU0/hmsLiQ03X1bI3oEMTD90eyqlpoyLo6qUeD5A7w7ibBoxxCxGC4qNoney+wcFn4R7Lzgs/A32VL6fW+S+PUrY8HyIYRi39By2x4Dir92EfJfWOCz8IWXCb+Eey4unVI6+p2s+XDwnWyt85dryutT/BlbHqxt/kvq2Ro2aFkAOivWlgljBittdrzI+Rjw9icBv8AY3PA/CVs4L4YnCanmY+1ruZsvrGVvQLB8Mb9HMaR6hRejrZQoI+J0tSMExmmxOntlikvKxu5bs76L7XBKyeJksTg+N7Q5rhsQdlV1/hnCa5v8elaD+JhylS8Iw9mF4fBRRSSSRwtyMdJYnLc2HyGnyU6anVtnYKOCbYJYL1FoJCyIiAIiIAiIgCIiAIiIAiIgCIiAIiIAiIgCIiAIiIAiIgCIiAIiIAiIgCIiAIiIAiIgCIiAIiIAiIgP//Z"/>
          <p:cNvSpPr>
            <a:spLocks noChangeAspect="1" noChangeArrowheads="1"/>
          </p:cNvSpPr>
          <p:nvPr/>
        </p:nvSpPr>
        <p:spPr bwMode="auto">
          <a:xfrm>
            <a:off x="155575" y="-563563"/>
            <a:ext cx="1905000" cy="1181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MX"/>
          </a:p>
        </p:txBody>
      </p:sp>
      <p:pic>
        <p:nvPicPr>
          <p:cNvPr id="12294" name="Picture 6" descr="http://www.gastronomiaycia.com/wp-content/uploads/2008/10/naranjas_marrueco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29454" y="1071546"/>
            <a:ext cx="1214446" cy="100441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2298" name="Picture 10" descr="http://www.regmurcia.com/servlet/integra.servlets.Imagenes?METHOD=VERIMAGEN_54611&amp;nombre=20.Naranjas-verdes_res_30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8148" y="1714488"/>
            <a:ext cx="1047758" cy="78581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2300" name="Picture 12" descr="http://doinge-commerce.comuv.com/rambutan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92818" y="2857496"/>
            <a:ext cx="979710" cy="71438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0" y="1357313"/>
            <a:ext cx="73580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/>
              <a:t>Caso de la Naranja en Europa el color identifica la madures de la naranja </a:t>
            </a:r>
          </a:p>
          <a:p>
            <a:r>
              <a:rPr lang="es-MX"/>
              <a:t>En Honduras y otros países de la región la naranja es color verde y esta madura</a:t>
            </a:r>
          </a:p>
        </p:txBody>
      </p:sp>
      <p:sp>
        <p:nvSpPr>
          <p:cNvPr id="9" name="8 CuadroTexto"/>
          <p:cNvSpPr txBox="1">
            <a:spLocks noChangeArrowheads="1"/>
          </p:cNvSpPr>
          <p:nvPr/>
        </p:nvSpPr>
        <p:spPr bwMode="auto">
          <a:xfrm>
            <a:off x="0" y="2643188"/>
            <a:ext cx="80724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/>
              <a:t>Caso Rambután en Europa las dimensiones son diferentes a las que se producen en nuestro país, con esta norma se logra incorporar nuestro rambután al mercado internacional</a:t>
            </a:r>
          </a:p>
        </p:txBody>
      </p:sp>
      <p:sp>
        <p:nvSpPr>
          <p:cNvPr id="11" name="10 Rectángulo redondeado"/>
          <p:cNvSpPr/>
          <p:nvPr/>
        </p:nvSpPr>
        <p:spPr>
          <a:xfrm>
            <a:off x="0" y="0"/>
            <a:ext cx="9144000" cy="1000108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3600" b="1" dirty="0">
                <a:solidFill>
                  <a:srgbClr val="FFFF00"/>
                </a:solidFill>
              </a:rPr>
              <a:t>Logros Regionales en el que Honduras ha </a:t>
            </a:r>
            <a:r>
              <a:rPr lang="es-MX" sz="3600" b="1" dirty="0" smtClean="0">
                <a:solidFill>
                  <a:srgbClr val="FFFF00"/>
                </a:solidFill>
              </a:rPr>
              <a:t>participado</a:t>
            </a:r>
            <a:endParaRPr lang="es-MX" sz="3600" b="1" dirty="0">
              <a:solidFill>
                <a:srgbClr val="FFFF00"/>
              </a:solidFill>
            </a:endParaRPr>
          </a:p>
        </p:txBody>
      </p:sp>
      <p:sp>
        <p:nvSpPr>
          <p:cNvPr id="10" name="9 CuadroTexto"/>
          <p:cNvSpPr txBox="1">
            <a:spLocks noChangeArrowheads="1"/>
          </p:cNvSpPr>
          <p:nvPr/>
        </p:nvSpPr>
        <p:spPr bwMode="auto">
          <a:xfrm>
            <a:off x="0" y="3643313"/>
            <a:ext cx="8072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/>
              <a:t>Caso control de Salmonella en carne de pollo</a:t>
            </a:r>
          </a:p>
        </p:txBody>
      </p:sp>
      <p:sp>
        <p:nvSpPr>
          <p:cNvPr id="11277" name="11 Rectángulo"/>
          <p:cNvSpPr>
            <a:spLocks noChangeArrowheads="1"/>
          </p:cNvSpPr>
          <p:nvPr/>
        </p:nvSpPr>
        <p:spPr bwMode="auto">
          <a:xfrm>
            <a:off x="0" y="4071938"/>
            <a:ext cx="76438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/>
              <a:t>Caso de las normas de la Comunidad Europea CEPE y el Comité de Frutas y Hortalizas Frescas</a:t>
            </a:r>
            <a:endParaRPr lang="es-MX"/>
          </a:p>
        </p:txBody>
      </p:sp>
      <p:sp>
        <p:nvSpPr>
          <p:cNvPr id="11278" name="12 Rectángulo"/>
          <p:cNvSpPr>
            <a:spLocks noChangeArrowheads="1"/>
          </p:cNvSpPr>
          <p:nvPr/>
        </p:nvSpPr>
        <p:spPr bwMode="auto">
          <a:xfrm>
            <a:off x="0" y="4714875"/>
            <a:ext cx="7429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/>
              <a:t>Elaboración de anteproyecto sobre identificación y control de peligros microbiológicos asociados a los melones </a:t>
            </a:r>
            <a:endParaRPr lang="es-MX"/>
          </a:p>
        </p:txBody>
      </p:sp>
      <p:pic>
        <p:nvPicPr>
          <p:cNvPr id="13325" name="Picture 13" descr="pollo-carne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29256" y="3357562"/>
            <a:ext cx="1157227" cy="709667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3327" name="Picture 15" descr="http://www.lahorticultura.com/wp-content/uploads/2011/03/36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00958" y="4500570"/>
            <a:ext cx="1145952" cy="981067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utoUpdateAnimBg="0"/>
      <p:bldP spid="8" grpId="0" autoUpdateAnimBg="0"/>
      <p:bldP spid="9" grpId="0" autoUpdateAnimBg="0"/>
      <p:bldP spid="10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4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775" y="5572125"/>
            <a:ext cx="90392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AutoShape 4" descr="data:image/jpg;base64,/9j/4AAQSkZJRgABAQAAAQABAAD/2wBDAAkGBwgHBgkIBwgKCgkLDRYPDQwMDRsUFRAWIB0iIiAdHx8kKDQsJCYxJx8fLT0tMTU3Ojo6Iys/RD84QzQ5Ojf/2wBDAQoKCg0MDRoPDxo3JR8lNzc3Nzc3Nzc3Nzc3Nzc3Nzc3Nzc3Nzc3Nzc3Nzc3Nzc3Nzc3Nzc3Nzc3Nzc3Nzc3Nzf/wAARCACYAPUDASIAAhEBAxEB/8QAGwABAAIDAQEAAAAAAAAAAAAAAAQFAgMGAQf/xAA6EAABAwIEBAQDBgUEAwAAAAABAAIDBBEFEiExE0FRcQYiYZEygaEUQlKx0eEjM1NywQcVJGKC8PH/xAAaAQEAAwEBAQAAAAAAAAAAAAAAAgMEAQUG/8QALBEAAgIBAwMEAQMFAQAAAAAAAAECAxEEITEFEkETIjJhURQz0RVCcYGR8P/aAAwDAQACEQMRAD8A+4oiIAiIgCIiAIiIAiIgCIvLoD1ERAEREAREQBERAEREAREQBERAEREAREQBERAEREAREQBeJdRqythpGZpHC52bzKjKUYrMjqTk8Ik3Ueatp4SWvkAI5KgmxeepcWgiOO9rDdaG7kkkdV5d3U0tq1k2Q0cv7i+di0A+EOd2CNxWI7sePZULnXAygEdSd1jdu+UgjqsT6pcmW/pKzo24pTF2Ukt7hSmSNe0OYQQeYK47O5hJLy4H02XsOMCika500UbXuyniuDWk9+RV+n6q5PE1/wAIW6NJZTO0RVUWMxOa1z26EC5a4OH7qyjkZI0OY4OadiF61V9dvxZjlCUeUZovCVDrMRp6a4e67/wN3U5zjBZkyMYuTwiYhNlRvxaeT+WxrQeqjmumJtJMWuPIc158+p0xeFuaFpZs6S68uuaNe9pA47rnropDKypDfK++mt9VGPVqXymHpZLyXw3XqqIMWtbjM7kKxgqI523jcCtlOrqu+LKZ1yhybkXgK9WkgEREAREQBERAEREAREQBeFForaltJTvmedGj3KjKSim3wdSbeERcWxJtFHYAOkcPK2/1XJVFTJO900zruJuOVl7VVL6md0srgXX58lHcb8xZfN6rVSvl9HvaXSqqO63MuKSbAi99zt81ubMTlB81tjfmocTeK8RtvrsT0XQ0dBDBT8WUaDc8ysOJN4RbfKFa3IIc91gQfUEc16GvcNLacrKRJijGj+FSMAB0z/ovW4xTuiP/ABWOkBtlB3HUKLS8yM/dZz2kMMdqJXdms5KBi2FU1bR8N4l4gkztfGRmJOhuCQCLK6FZQElszHwuvY21bdbRh7J2iWjmbIByJXYwkmpQIWOM49tiwiFTxR0sMcEZc5jW2GmysKKvfSuytF4xuy31uoM0EsJGdpFvRYXK7G+dU+6OzJelGUMcotcSxs24dLYHm54t7KnBc8OIkDnjU5ua8lYHNuAC4bXF7rVHKwk5sxFtiBorrdXO/eROqmNcfaS2GU3HlLeeqi19SIGXs4XcBpy7KawRuBe0OGbcql8Q4lHQUEkha6UAGzWjVURh3PY6mk+5olGoEgaWu0OgHQhb6eqcRdrjY+u65nDMT/3KlMk+HzUuUeVznWD3H7o07q4o8xsHRvbzB3t3XbYOt9rFNkL4NxRdNka5g1b8ysmzSU0meMm+iixudctJB12t9VnITY3Gvpy0KpzKDUosg4LOGdJh+IMqhlOknTqp4XGRTuhkzMJzDUW5rqcPqmVdO2Rh12cOhX03Ttb+oj2yfuR5up0/pvK4JaIi9QyhERAEREAREQBERAeGy5bxNWZpm0zD5WC7u66h2i4HEpjLUzSA3D3EjsvL6pY41KK8m/p9albl+CG9+UKO+f8AVYSv10dZa4QZZ2R8yfpzXgJ4Pou1JZZbUHkMZIsXnUHpyV7iNRwaZkZja8SNObrYdFzsk4ika4cnA/XZdBiEJq6Fko8xZrcDWyJvDwebqI5nFyKlzA4uER0OpadytIAY4ujJy258uixAdYWNiD11WTXh5eJBZ9rE8lmS3NOMI2uja4A5dBoQL6L1wezzRvym+hFxrbqsWOyvaLWHwkOO4Wwjh2YW3YTYnoVPjgrbLHDMUNQBDXM4jCNHncd1Imo452mSieyRp3AOqoqZvDkksbkAi37r1k81LJniDmO0On5KxX90cWLJTLT+5ut/wbZczHlrwQ4HUX2VdVvMNQSNM+uq6RjYMWpQ45Yqrvqf2XO43A+miZxG2LH2vyPZR9Nx38Mu09ilLtezJFJMSHB5AbtrfopFPFDYgtjAOhdb81Rw1ZZqb+3st8M+4c8OaTtzCLYtnS98E1sDX5mS6xg+VtgMttBb5LZFTiEhrT6hx2+a0GpBOaQtsNiOSlxTGUcPKGbm5O9x+q6lkpcZRWEbCXMbnbmu4ZRyJt/9+iylyh1mu5ch/wC9VpY9rWas8zdA46D5LUX7kC3oPquS2WCtRbZk519eqscBrODViN3wyaHvyVU568jkLXhw0I2N13TWOq1SRZZV31tM+hotNLIJaeN4+80FbV9rF5SZ861h4PURF04EREAREQBERAaapxbTyOG4aT9F8+qvicvoNUM1PIOrSPouAqdSb6LxOqreP+z1umcyKebQm+xWzDP58knNrCPdaqvQn0W3CTeOc9SP8ryHwe7P4Hs79CTrfkr/AACqNbhklI6S0jRob6+i5yp0BbvYFYYVXmgrWy2OQmzgFyOUsopvp9SvC5L2aSWN1pgdDZxNt1g9rHXNmjJ0N7K1xKBlZA2qhZxHZdQ0691VRwl7w2Jj8trHM3mqWmn9GWualH8HubIG3fG4H7p0upUV8m3lOvm2b3WgwWLgXRskOga05iOtwtlLLFD5GyGRp520Pp6KcEm9xNprY3BjmMkjDmkizhk10WoyhgzkHU6XFwFbSPZ9hle3K0EZm8yD0KhNe1zW2jBDx5nZiACpW09m2SiFjlnKKt5LJ2zsJvyKs3OjxmnFDWODam14pALXI/NR3wtc3zMAba9w73UYloe2WIuDY3C1iDz5BVVycXgvklYljlcFPUQT0NQ6lqWeZvsfUeiygdd5BIDgNyF1+M0sOOYbx6RzXVEW3Xse64lhcCd9NCCNR1VtkOx/Rp01/rQ35XJMYWtkLrmxO/RSQ4mQuNjfn+oUGNwy9fRSonZdjyuqslkokxsubXTQWsDYBeX13utUb+Wh7hZE6lMZKe3BkSvAbOvYaLAuWLSTZSjHB3Gx3+DknDacn+mFNXFUXjzBKeljgJqXOiblNohqRoefVWMPjfBJBd00sX98R/xdfX12w7Esny02nJ4OlRRKLEqOuZno6iKYc8jrkdxuFKBvtsr088ET1ERdAREQBERAYPGZpHVcBiTHRTyNdoQSCF9BK5LxVRlk4lYCRINbdV53UanKtSXg39PsUbO1+Tj6sAgkLPBSXNqY+YLXD6rGo0Bvz5HksMKk4Vfk/qNLfny/JeDKOzPopP2G+qbe9tyFVyAXs7Yq6qmWcbKrmju7yg33/tKjBbE4svPC2NcGQUk/wn4D09FdY3G8ubKC50LhawGjVwJu19wSCNbjkut8PY7G+P7HXN1IsCTuorf2t4Rj1On7JetBZ/JiyN+TK57gx2rXW2PqjbPJiN84Pm1Gw3U+sw6SMgwNMsDtg03soro+GLTtAe9oBDtCAqZQceUVRsjLhmMZzMtILwnzW6d+q2h2mSPyyDRmtgSoQaR5b2Au0Bmy3tcTES7zOb5XXG9v2XVLJKUfwbBKXD+LdsgsQRy6go+NxZfI2UX3FvqsHyMdGA4BrjqHXvp68/dYudJG0tByvNtiCL9lx/ZzD8G7Dag0eJNcGuyO8kgtpbt6KL4qw80lfx4mnhT32Gx/db4auFrmNqnDU3JaLWU/xrTCu8MTuhcS5kYkjc11vh1/JaKo99bjkz2XOixWY/z9nLRgknYH1FluYbHUWXz+eollAbxpD/5FSKGrrIS0sqZAAdi4kK16N4zko/rkG94PB3wP0Rzr6qnocYjqA1st2POzrWBKsDIHeYG4OyzyrcNmenRfXeswZtLlExGsbRUUszt8tma7uOgWwyWtqN1QYzNDXSNYeI9sRJDWuytJ9eZ+m6soh3yx4KtfcqKW/L4Kinf5tLC4G6smEu+FjndmlbaaNjBeKKNg/wCoufc6qY0m2pPyXptnyqZXvfVU8jZYDMyRmrXsBBHYrqvDX+os1KRTeImSOj2bVNZ5m/3ADXuFRGKSZ4jiY5zidF1GD+BPtDBJilWWgi4igNyO7tvYfNX0OzPsQTk3sd5Q19LiFMypoqiOeB/wyRuuCpQVFgvhnD8FmMuH/aIyfjHGcWv05t2V4Nl6kW2ty5Z8nqIikdCIiAKHilG2upXwmwcRdp6Hkpi8NioySksM7FuLyj5ZXQvhlkjkaWuYSHN6FU85DJBIz4mkFvfkvp3iPBRiEfFgs2paLN6P9D+q+aYhE+GV8UrHMkYbOa4WIXz2p0zqk/wz6bSamN8Psu+IyohZIzZ4uPRQJowTqbEHdRcHrOG/7NKfK8+Qnkf3VjM24JCxLZmhbPBXvi12Hdaw0t2Fra6KU5qwy9VFrJcmXmB+IX0hZDVnPHsD0V5X0cWJM+0UD2FxHmj0ObTkeS4YDXT3U6grqiideF5Debb6FcUtu2W6/wDcGK7SJy9SrZlhldTuyyR5SCSM2luqyjewzWDrl41B2+SsKfG6WtYI62C7tteXzWx2DU1Q1rqWrLQDdocL2UFTn9t/yUO5x/cWCnlZnAAOo1WLJRYsfoW/C617K4q8BqOK6SAh7XAbOsQeyguwaudmIpX5tuQuoyptT3iWRvqlH5EWRhLDHlMhsfLaxb2PNdHwmt8M8F5NnQOtm3sQf1WeFYS2CEPrmNDxqAT8Kr/GGJsp8OkZGQC8ZGa+/sFqhU6o5fLPO1WoVi7Vwj42yirQBnpJyANbMdqp8MYijvPDNGOpicPrZWvGyi5LbctFpZxJZwTI/LfbMVt70z5/bOURGyQn4CpUNdVRHyguj5g9FPjgidYSAO0+8NffdZvpgwDhOH9rtvdGovkvrnOtqUXgiy1j6pgZTk2du7mB0Wv7MYgG2BJXlmUtTn1jc/cO27rrKHwrNUNZM+oMjXAEOaNCD0VlGnztAtuus1LzYznY4DEzKQRfUXUmmoqipIDWkjqQu3ofCUEbmukGYj8W6vabCqeEaRt9luho0vkVqBxmG4FUAtcRb5LqsMhnhAa7YeitmRNYLNaPZZZR0WyEFHgmketNwvURTOhERAEREBi42CiT1rIgpbm3Ch1FC2UKLz4JRx5IM2NMYP8AC5jxDVUOIxkTRAS2s2Vos4fqF0k2Bh4NlW1PhkvWa2M5LDNVU4QfdHZnzSqY+CQi+Zl9HjmrPDsUEzBDUPAeNA4/e7+qv6nwjY3Lh7qum8KgH+aLBeZZo34PXhr4yXuPHWKxNl59gmpm5XTNeBoL8lHdNldldoVgspnB7muu2FnxZvIF9FkCFHEoWQlHqqsF2GSmOsOp9VJgmfGPI9w7FV7X26rITDYXXO3JGSyty8gxmqiHlkuPUqUzxBUn4rEdlzPFAG/e6i1GMQwEsivJJbZuw+asjCfCbMWohp613TwdVX+I+BTPkrHhsYHzd6DqVxGJ+IYMRk4s/FiIHka5ugHS+ywkklrnA1IDwRo0jygeii1WFujYXxAvj3LTu39VrqqSWZbs+c1epVvtrWImErzIQ6O5BNwpVM8ttxbjsCrHwNRQ4jUS4e8jO1vEivzHMfkV3UPhKJu4BW+vSRmsmaNcXuj58yVxBs15PIhv6qVC6QtF4n5hsQQvocXhemG7QpLPD1M3ZgVy0UfJYoI+dwYeKs5Jbxl2hzDMO/Jd14OwurwqmkppKplRR/FALEOj6t1+7z3U4YHACCAAQrGngELA1qvr08YPKOqODd2C9RFoJBERAEREAREQBERAF5YL1EB5YLF7QVmiAqquifJsVVVGETuvYldTZeZVW60+SyNrRwNXgNU69rlU0/hmsLiQ03X1bI3oEMTD90eyqlpoyLo6qUeD5A7w7ibBoxxCxGC4qNoney+wcFn4R7Lzgs/A32VL6fW+S+PUrY8HyIYRi39By2x4Dir92EfJfWOCz8IWXCb+Eey4unVI6+p2s+XDwnWyt85dryutT/BlbHqxt/kvq2Ro2aFkAOivWlgljBittdrzI+Rjw9icBv8AY3PA/CVs4L4YnCanmY+1ruZsvrGVvQLB8Mb9HMaR6hRejrZQoI+J0tSMExmmxOntlikvKxu5bs76L7XBKyeJksTg+N7Q5rhsQdlV1/hnCa5v8elaD+JhylS8Iw9mF4fBRRSSSRwtyMdJYnLc2HyGnyU6anVtnYKOCbYJYL1FoJCyIiAIiIAiIgCIiAIiIAiIgCIiAIiIAiIgCIiAIiIAiIgCIiAIiIAiIgCIiAIiIAiIgCIiAIiIAiIgP//Z"/>
          <p:cNvSpPr>
            <a:spLocks noChangeAspect="1" noChangeArrowheads="1"/>
          </p:cNvSpPr>
          <p:nvPr/>
        </p:nvSpPr>
        <p:spPr bwMode="auto">
          <a:xfrm>
            <a:off x="155575" y="-563563"/>
            <a:ext cx="1905000" cy="1181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11" name="10 Rectángulo redondeado"/>
          <p:cNvSpPr/>
          <p:nvPr/>
        </p:nvSpPr>
        <p:spPr>
          <a:xfrm>
            <a:off x="0" y="0"/>
            <a:ext cx="9144000" cy="1000108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3600" b="1" dirty="0" smtClean="0">
                <a:solidFill>
                  <a:srgbClr val="FFFF00"/>
                </a:solidFill>
              </a:rPr>
              <a:t>COMISION DEL CODEX ALIMENTARIUS </a:t>
            </a:r>
            <a:endParaRPr lang="es-MX" sz="3600" b="1" dirty="0">
              <a:solidFill>
                <a:srgbClr val="FFFF00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0" y="144384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400" b="1" dirty="0" smtClean="0"/>
              <a:t>PROGRAMA CONJUNTO FAO/OMS SOBRE NORMAS ALIMENTARIAS.</a:t>
            </a:r>
          </a:p>
          <a:p>
            <a:endParaRPr lang="es-ES" sz="2400" b="1" dirty="0" smtClean="0"/>
          </a:p>
          <a:p>
            <a:pPr>
              <a:buFont typeface="Arial" pitchFamily="34" charset="0"/>
              <a:buChar char="•"/>
            </a:pPr>
            <a:r>
              <a:rPr lang="es-ES" sz="2400" b="1" dirty="0" smtClean="0"/>
              <a:t>COMITÉ DEL CODEX SOBRE HIGIENE DE LOS ALIMENTOS.</a:t>
            </a:r>
          </a:p>
          <a:p>
            <a:pPr>
              <a:buFont typeface="Arial" pitchFamily="34" charset="0"/>
              <a:buChar char="•"/>
            </a:pPr>
            <a:endParaRPr lang="es-ES" sz="2400" b="1" dirty="0" smtClean="0"/>
          </a:p>
          <a:p>
            <a:pPr>
              <a:buFont typeface="Arial" pitchFamily="34" charset="0"/>
              <a:buChar char="•"/>
            </a:pPr>
            <a:r>
              <a:rPr lang="es-ES" sz="2400" b="1" dirty="0" smtClean="0"/>
              <a:t>ANTEPROYECTO DE ANEXO SOBRE LOS MELONES PARA EL CÓDIGO DE PRÁCTICAS DE HIGIENE PARA LAS FRUTAS Y HORTALIZAS FRESCAS (CAC/RCP 53-2003).</a:t>
            </a:r>
          </a:p>
          <a:p>
            <a:endParaRPr lang="es-ES" sz="2400" b="1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4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775" y="5572125"/>
            <a:ext cx="90392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 redondeado"/>
          <p:cNvSpPr/>
          <p:nvPr/>
        </p:nvSpPr>
        <p:spPr>
          <a:xfrm rot="19989406">
            <a:off x="442169" y="1791592"/>
            <a:ext cx="8429652" cy="2071702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HN" sz="4800" b="1" dirty="0">
                <a:solidFill>
                  <a:srgbClr val="FFFF00"/>
                </a:solidFill>
              </a:rPr>
              <a:t>Gracias por su atención  </a:t>
            </a:r>
            <a:endParaRPr lang="es-MX" sz="4800" b="1" dirty="0">
              <a:solidFill>
                <a:srgbClr val="FFFF00"/>
              </a:solidFill>
            </a:endParaRPr>
          </a:p>
        </p:txBody>
      </p:sp>
      <p:pic>
        <p:nvPicPr>
          <p:cNvPr id="12294" name="3 Imagen" descr=" 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4313"/>
            <a:ext cx="585787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5 CuadroTexto"/>
          <p:cNvSpPr txBox="1">
            <a:spLocks noChangeArrowheads="1"/>
          </p:cNvSpPr>
          <p:nvPr/>
        </p:nvSpPr>
        <p:spPr bwMode="auto">
          <a:xfrm>
            <a:off x="4000500" y="4500563"/>
            <a:ext cx="51435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dirty="0" smtClean="0"/>
              <a:t> Juan Carlos </a:t>
            </a:r>
            <a:r>
              <a:rPr lang="es-MX" dirty="0" err="1" smtClean="0"/>
              <a:t>Paguada</a:t>
            </a:r>
            <a:r>
              <a:rPr lang="es-MX" dirty="0" smtClean="0"/>
              <a:t> Rubio</a:t>
            </a:r>
          </a:p>
          <a:p>
            <a:pPr algn="ctr"/>
            <a:r>
              <a:rPr lang="es-MX" dirty="0" smtClean="0"/>
              <a:t>jcpaguada@senasa-sag.gob.hn</a:t>
            </a:r>
          </a:p>
          <a:p>
            <a:pPr algn="ctr"/>
            <a:r>
              <a:rPr lang="es-MX" dirty="0" smtClean="0"/>
              <a:t>SAG/SENASA/DIA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285720" y="357166"/>
            <a:ext cx="8429652" cy="1000108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 sz="3600" b="1" dirty="0">
              <a:solidFill>
                <a:srgbClr val="FFFF00"/>
              </a:solidFill>
            </a:endParaRPr>
          </a:p>
        </p:txBody>
      </p:sp>
      <p:sp>
        <p:nvSpPr>
          <p:cNvPr id="409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>
                <a:solidFill>
                  <a:srgbClr val="FFFF00"/>
                </a:solidFill>
              </a:rPr>
              <a:t>Porque garantizar las BPAS y BPMS</a:t>
            </a:r>
            <a:endParaRPr lang="es-ES" dirty="0" smtClean="0">
              <a:solidFill>
                <a:srgbClr val="FFFF00"/>
              </a:solidFill>
            </a:endParaRPr>
          </a:p>
        </p:txBody>
      </p:sp>
      <p:sp>
        <p:nvSpPr>
          <p:cNvPr id="4099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b="1" dirty="0" smtClean="0"/>
              <a:t>  El objetivo de preparar los establecimientos y cumplir con los requerimientos de inocuidad para la protección de los consumidores nacionales e internacionales de productos agrícolas hondureños.</a:t>
            </a:r>
            <a:endParaRPr lang="es-ES" dirty="0" smtClean="0"/>
          </a:p>
          <a:p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81200"/>
            <a:ext cx="3962400" cy="3505200"/>
          </a:xfrm>
        </p:spPr>
        <p:txBody>
          <a:bodyPr/>
          <a:lstStyle/>
          <a:p>
            <a:pPr marL="271463" indent="-271463">
              <a:lnSpc>
                <a:spcPct val="80000"/>
              </a:lnSpc>
              <a:buSzPct val="100000"/>
            </a:pPr>
            <a:r>
              <a:rPr lang="es-SV" sz="2400" b="1" smtClean="0">
                <a:solidFill>
                  <a:schemeClr val="tx2"/>
                </a:solidFill>
              </a:rPr>
              <a:t>Suelo</a:t>
            </a:r>
          </a:p>
          <a:p>
            <a:pPr marL="271463" indent="-271463">
              <a:lnSpc>
                <a:spcPct val="80000"/>
              </a:lnSpc>
              <a:buSzPct val="100000"/>
            </a:pPr>
            <a:endParaRPr lang="es-SV" sz="2400" b="1" smtClean="0">
              <a:solidFill>
                <a:schemeClr val="tx2"/>
              </a:solidFill>
            </a:endParaRPr>
          </a:p>
          <a:p>
            <a:pPr marL="271463" indent="-271463">
              <a:lnSpc>
                <a:spcPct val="80000"/>
              </a:lnSpc>
              <a:buSzPct val="100000"/>
            </a:pPr>
            <a:r>
              <a:rPr lang="es-SV" sz="2400" b="1" smtClean="0">
                <a:solidFill>
                  <a:schemeClr val="tx2"/>
                </a:solidFill>
              </a:rPr>
              <a:t>Agua de Riego</a:t>
            </a:r>
          </a:p>
          <a:p>
            <a:pPr marL="271463" indent="-271463">
              <a:lnSpc>
                <a:spcPct val="80000"/>
              </a:lnSpc>
              <a:buSzPct val="100000"/>
            </a:pPr>
            <a:endParaRPr lang="es-SV" sz="2400" b="1" smtClean="0">
              <a:solidFill>
                <a:schemeClr val="tx2"/>
              </a:solidFill>
            </a:endParaRPr>
          </a:p>
          <a:p>
            <a:pPr marL="271463" indent="-271463">
              <a:lnSpc>
                <a:spcPct val="80000"/>
              </a:lnSpc>
              <a:buSzPct val="100000"/>
            </a:pPr>
            <a:r>
              <a:rPr lang="es-SV" sz="2400" b="1" smtClean="0">
                <a:solidFill>
                  <a:schemeClr val="tx2"/>
                </a:solidFill>
              </a:rPr>
              <a:t>Cosecha</a:t>
            </a:r>
          </a:p>
          <a:p>
            <a:pPr marL="271463" indent="-271463">
              <a:lnSpc>
                <a:spcPct val="80000"/>
              </a:lnSpc>
              <a:buSzPct val="100000"/>
            </a:pPr>
            <a:endParaRPr lang="es-SV" sz="2400" b="1" smtClean="0">
              <a:solidFill>
                <a:schemeClr val="tx2"/>
              </a:solidFill>
            </a:endParaRPr>
          </a:p>
          <a:p>
            <a:pPr marL="271463" indent="-271463">
              <a:lnSpc>
                <a:spcPct val="80000"/>
              </a:lnSpc>
              <a:buSzPct val="100000"/>
            </a:pPr>
            <a:r>
              <a:rPr lang="es-SV" sz="2400" b="1" smtClean="0">
                <a:solidFill>
                  <a:schemeClr val="tx2"/>
                </a:solidFill>
              </a:rPr>
              <a:t>Agua Proceso</a:t>
            </a:r>
          </a:p>
          <a:p>
            <a:pPr marL="271463" indent="-271463">
              <a:lnSpc>
                <a:spcPct val="80000"/>
              </a:lnSpc>
              <a:buSzPct val="100000"/>
            </a:pPr>
            <a:endParaRPr lang="es-SV" sz="2400" b="1" smtClean="0">
              <a:solidFill>
                <a:schemeClr val="tx2"/>
              </a:solidFill>
            </a:endParaRPr>
          </a:p>
          <a:p>
            <a:pPr marL="271463" indent="-271463">
              <a:lnSpc>
                <a:spcPct val="80000"/>
              </a:lnSpc>
              <a:buSzPct val="100000"/>
            </a:pPr>
            <a:r>
              <a:rPr lang="es-SV" sz="2400" b="1" smtClean="0">
                <a:solidFill>
                  <a:schemeClr val="tx2"/>
                </a:solidFill>
              </a:rPr>
              <a:t>Empaque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381000" y="914400"/>
            <a:ext cx="820896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s-SV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ENFOQUE  BASADO EN EL RIESGO</a:t>
            </a:r>
            <a:endParaRPr lang="es-ES" sz="28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/>
          <a:srcRect l="1181" t="14835" r="2744" b="74658"/>
          <a:stretch>
            <a:fillRect/>
          </a:stretch>
        </p:blipFill>
        <p:spPr bwMode="auto">
          <a:xfrm>
            <a:off x="152400" y="152400"/>
            <a:ext cx="8785225" cy="720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8134" name="Picture 6" descr="portada Guía FV FD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97425" y="1600200"/>
            <a:ext cx="3889375" cy="50292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285720" y="357166"/>
            <a:ext cx="8429652" cy="1000108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 sz="3600" b="1" dirty="0">
              <a:solidFill>
                <a:srgbClr val="FFFF00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HN" dirty="0" smtClean="0">
                <a:solidFill>
                  <a:srgbClr val="FFFF00"/>
                </a:solidFill>
              </a:rPr>
              <a:t>QUIENES PARTICIPARON EN SU ELABORACION?</a:t>
            </a:r>
            <a:endParaRPr lang="es-ES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HN" dirty="0" smtClean="0"/>
          </a:p>
          <a:p>
            <a:endParaRPr lang="es-HN" dirty="0" smtClean="0"/>
          </a:p>
          <a:p>
            <a:endParaRPr lang="es-HN" dirty="0" smtClean="0"/>
          </a:p>
          <a:p>
            <a:endParaRPr lang="es-HN" dirty="0" smtClean="0"/>
          </a:p>
          <a:p>
            <a:pPr algn="just">
              <a:buNone/>
            </a:pPr>
            <a:r>
              <a:rPr lang="es-HN" dirty="0" smtClean="0"/>
              <a:t>                          </a:t>
            </a:r>
            <a:r>
              <a:rPr lang="es-HN" sz="4400" dirty="0" smtClean="0"/>
              <a:t>AGROINDUSTRIA</a:t>
            </a:r>
          </a:p>
        </p:txBody>
      </p:sp>
      <p:pic>
        <p:nvPicPr>
          <p:cNvPr id="4" name="Picture 1054" descr="logoOIRSA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357430"/>
            <a:ext cx="125095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40" y="2357430"/>
            <a:ext cx="2428892" cy="1285884"/>
          </a:xfrm>
          <a:prstGeom prst="rect">
            <a:avLst/>
          </a:prstGeom>
          <a:ln>
            <a:solidFill>
              <a:schemeClr val="accent3"/>
            </a:solidFill>
          </a:ln>
          <a:effectLst>
            <a:softEdge rad="127000"/>
          </a:effectLst>
        </p:spPr>
      </p:pic>
      <p:pic>
        <p:nvPicPr>
          <p:cNvPr id="6" name="Picture 5" descr="logocorreo"/>
          <p:cNvPicPr>
            <a:picLocks noChangeAspect="1" noChangeArrowheads="1"/>
          </p:cNvPicPr>
          <p:nvPr/>
        </p:nvPicPr>
        <p:blipFill>
          <a:blip r:embed="rId4" cstate="print"/>
          <a:srcRect l="8333" t="6482" r="8333" b="19444"/>
          <a:stretch>
            <a:fillRect/>
          </a:stretch>
        </p:blipFill>
        <p:spPr bwMode="auto">
          <a:xfrm>
            <a:off x="6286512" y="2500306"/>
            <a:ext cx="2428892" cy="1143008"/>
          </a:xfrm>
          <a:prstGeom prst="rect">
            <a:avLst/>
          </a:prstGeom>
          <a:ln>
            <a:solidFill>
              <a:schemeClr val="bg1"/>
            </a:solidFill>
          </a:ln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onduras_escudo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2852"/>
            <a:ext cx="987552" cy="1158240"/>
          </a:xfrm>
          <a:prstGeom prst="roundRect">
            <a:avLst>
              <a:gd name="adj" fmla="val 4873"/>
            </a:avLst>
          </a:prstGeom>
          <a:ln>
            <a:noFill/>
          </a:ln>
          <a:effectLst/>
        </p:spPr>
      </p:pic>
      <p:pic>
        <p:nvPicPr>
          <p:cNvPr id="5" name="Picture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736"/>
            <a:ext cx="1571604" cy="914735"/>
          </a:xfrm>
          <a:prstGeom prst="rect">
            <a:avLst/>
          </a:prstGeom>
          <a:ln>
            <a:solidFill>
              <a:schemeClr val="accent3"/>
            </a:solidFill>
          </a:ln>
          <a:effectLst>
            <a:softEdge rad="127000"/>
          </a:effectLst>
        </p:spPr>
      </p:pic>
      <p:pic>
        <p:nvPicPr>
          <p:cNvPr id="6" name="Picture 8" descr="logocorreo"/>
          <p:cNvPicPr/>
          <p:nvPr/>
        </p:nvPicPr>
        <p:blipFill>
          <a:blip r:embed="rId4" cstate="print"/>
          <a:srcRect l="8333" t="6482" r="8333" b="19444"/>
          <a:stretch>
            <a:fillRect/>
          </a:stretch>
        </p:blipFill>
        <p:spPr bwMode="auto">
          <a:xfrm>
            <a:off x="7072330" y="0"/>
            <a:ext cx="1785950" cy="1357298"/>
          </a:xfrm>
          <a:prstGeom prst="rect">
            <a:avLst/>
          </a:prstGeom>
          <a:ln>
            <a:solidFill>
              <a:schemeClr val="bg1"/>
            </a:solidFill>
          </a:ln>
          <a:effectLst>
            <a:softEdge rad="31750"/>
          </a:effectLst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0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 Cond" pitchFamily="34" charset="0"/>
                <a:ea typeface="Times New Roman" pitchFamily="18" charset="0"/>
                <a:cs typeface="Calibri" pitchFamily="34" charset="0"/>
              </a:rPr>
              <a:t>DIVISIÓN DE INOCUIDAD DE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 Cond" pitchFamily="34" charset="0"/>
                <a:ea typeface="Times New Roman" pitchFamily="18" charset="0"/>
                <a:cs typeface="Calibri" pitchFamily="34" charset="0"/>
              </a:rPr>
              <a:t>ALIMENTOS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 Cond" pitchFamily="34" charset="0"/>
                <a:ea typeface="Times New Roman" pitchFamily="18" charset="0"/>
                <a:cs typeface="Calibri" pitchFamily="34" charset="0"/>
              </a:rPr>
              <a:t>(DIA)</a:t>
            </a:r>
            <a:endParaRPr kumimoji="0" lang="es-ES_trad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1231104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 Cond" pitchFamily="34" charset="0"/>
                <a:ea typeface="Times New Roman" pitchFamily="18" charset="0"/>
                <a:cs typeface="Calibri" pitchFamily="34" charset="0"/>
              </a:rPr>
              <a:t>SECCIÓN DE FRUTAS Y VEGETALES</a:t>
            </a:r>
            <a:endParaRPr kumimoji="0" lang="es-ES_trad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14282" y="2357430"/>
            <a:ext cx="8501122" cy="21431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785786" y="0"/>
            <a:ext cx="7005771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2400" dirty="0" smtClean="0">
              <a:latin typeface="Arial" pitchFamily="34" charset="0"/>
              <a:ea typeface="Times New Roman" pitchFamily="18" charset="0"/>
              <a:cs typeface="Kaling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2400" dirty="0" smtClean="0">
              <a:latin typeface="Arial" pitchFamily="34" charset="0"/>
              <a:ea typeface="Times New Roman" pitchFamily="18" charset="0"/>
              <a:cs typeface="Kaling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2400" dirty="0" smtClean="0">
              <a:latin typeface="Arial" pitchFamily="34" charset="0"/>
              <a:ea typeface="Times New Roman" pitchFamily="18" charset="0"/>
              <a:cs typeface="Kaling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Kalinga"/>
              </a:rPr>
              <a:t>Buenas Prácticas Agrícolas (BPA) y 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Kalinga"/>
              </a:rPr>
              <a:t>de Manufactura (BPM)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Kalinga"/>
              </a:rPr>
              <a:t>Guía Técnica para la Industria de Frutas y Vegetales</a:t>
            </a:r>
            <a:endParaRPr kumimoji="0" lang="es-ES_trad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1" name="Picture 15" descr="Logotipo_oficial_del_OIRSA__alta_resolucion.jpg"/>
          <p:cNvPicPr/>
          <p:nvPr/>
        </p:nvPicPr>
        <p:blipFill>
          <a:blip r:embed="rId5" cstate="print"/>
          <a:srcRect l="3636" t="2409" r="3414" b="2745"/>
          <a:stretch>
            <a:fillRect/>
          </a:stretch>
        </p:blipFill>
        <p:spPr>
          <a:xfrm>
            <a:off x="4000496" y="4714884"/>
            <a:ext cx="905983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785918" y="0"/>
            <a:ext cx="6786610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400" dirty="0" smtClean="0">
              <a:latin typeface="Arial" pitchFamily="34" charset="0"/>
              <a:ea typeface="Times New Roman" pitchFamily="18" charset="0"/>
              <a:cs typeface="Kalinga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Kalinga" charset="0"/>
              </a:rPr>
              <a:t>Organismo Internacional Regional de Sanidad Agropecuaria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285720" y="357166"/>
            <a:ext cx="8429652" cy="1000108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 sz="3600" b="1" dirty="0">
              <a:solidFill>
                <a:srgbClr val="FFFF00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>
                <a:solidFill>
                  <a:srgbClr val="FFFF00"/>
                </a:solidFill>
              </a:rPr>
              <a:t>IMPORTANCIA</a:t>
            </a:r>
            <a:endParaRPr lang="es-ES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En mercados globalizados y con cambios importantes en los patrones de consumo, es necesario entender los riesgos que suponen que alimentos contaminados circulen en los mercados.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2438400"/>
            <a:ext cx="8458200" cy="1981200"/>
          </a:xfrm>
        </p:spPr>
        <p:txBody>
          <a:bodyPr/>
          <a:lstStyle/>
          <a:p>
            <a:pPr marL="271463" indent="-271463">
              <a:lnSpc>
                <a:spcPct val="80000"/>
              </a:lnSpc>
              <a:buSzPct val="100000"/>
            </a:pPr>
            <a:r>
              <a:rPr lang="es-SV" sz="2400" smtClean="0">
                <a:solidFill>
                  <a:schemeClr val="tx2"/>
                </a:solidFill>
              </a:rPr>
              <a:t>Retención sin examen físico (monitoreo/muestreo)</a:t>
            </a:r>
          </a:p>
          <a:p>
            <a:pPr marL="271463" indent="-271463">
              <a:lnSpc>
                <a:spcPct val="80000"/>
              </a:lnSpc>
              <a:buSzPct val="100000"/>
            </a:pPr>
            <a:endParaRPr lang="es-SV" sz="2400" smtClean="0">
              <a:solidFill>
                <a:schemeClr val="tx2"/>
              </a:solidFill>
            </a:endParaRPr>
          </a:p>
          <a:p>
            <a:pPr marL="271463" indent="-271463">
              <a:lnSpc>
                <a:spcPct val="80000"/>
              </a:lnSpc>
              <a:buSzPct val="100000"/>
            </a:pPr>
            <a:r>
              <a:rPr lang="es-SV" sz="2400" smtClean="0">
                <a:solidFill>
                  <a:schemeClr val="tx2"/>
                </a:solidFill>
              </a:rPr>
              <a:t>Rechazo</a:t>
            </a:r>
          </a:p>
          <a:p>
            <a:pPr marL="271463" indent="-271463">
              <a:lnSpc>
                <a:spcPct val="80000"/>
              </a:lnSpc>
              <a:buSzPct val="100000"/>
            </a:pPr>
            <a:endParaRPr lang="es-SV" sz="2400" smtClean="0">
              <a:solidFill>
                <a:schemeClr val="tx2"/>
              </a:solidFill>
            </a:endParaRPr>
          </a:p>
          <a:p>
            <a:pPr marL="271463" indent="-271463">
              <a:lnSpc>
                <a:spcPct val="80000"/>
              </a:lnSpc>
              <a:buSzPct val="100000"/>
            </a:pPr>
            <a:r>
              <a:rPr lang="es-SV" sz="2400" smtClean="0">
                <a:solidFill>
                  <a:schemeClr val="tx2"/>
                </a:solidFill>
              </a:rPr>
              <a:t>Cierre de mercado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468313" y="188913"/>
            <a:ext cx="82089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REQUERIMIENTOS ESTADOS UNIDOS DE AMERICA</a:t>
            </a:r>
            <a:endParaRPr lang="es-ES" sz="22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 l="1181" t="14835" r="2744" b="74658"/>
          <a:stretch>
            <a:fillRect/>
          </a:stretch>
        </p:blipFill>
        <p:spPr bwMode="auto">
          <a:xfrm>
            <a:off x="250825" y="765175"/>
            <a:ext cx="8785225" cy="720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31748" name="5 CuadroTexto"/>
          <p:cNvSpPr txBox="1">
            <a:spLocks noChangeArrowheads="1"/>
          </p:cNvSpPr>
          <p:nvPr/>
        </p:nvSpPr>
        <p:spPr bwMode="auto">
          <a:xfrm>
            <a:off x="533400" y="1752600"/>
            <a:ext cx="54578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SV" sz="2400" b="1">
                <a:latin typeface="Gill Sans MT"/>
              </a:rPr>
              <a:t>MEDIDAS/ACCIONES DE LA USFDA</a:t>
            </a:r>
            <a:endParaRPr lang="es-ES" sz="2400" b="1">
              <a:latin typeface="Gill Sans MT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23850" y="304800"/>
            <a:ext cx="8569325" cy="6324600"/>
            <a:chOff x="204" y="192"/>
            <a:chExt cx="5398" cy="3984"/>
          </a:xfrm>
        </p:grpSpPr>
        <p:sp>
          <p:nvSpPr>
            <p:cNvPr id="33794" name="Text Box 4"/>
            <p:cNvSpPr txBox="1">
              <a:spLocks noChangeArrowheads="1"/>
            </p:cNvSpPr>
            <p:nvPr/>
          </p:nvSpPr>
          <p:spPr bwMode="auto">
            <a:xfrm>
              <a:off x="567" y="192"/>
              <a:ext cx="4762" cy="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s-CR" sz="2800" b="1">
                  <a:solidFill>
                    <a:schemeClr val="tx2"/>
                  </a:solidFill>
                  <a:latin typeface="Bookman Old Style" pitchFamily="18" charset="0"/>
                </a:rPr>
                <a:t>CONSECUENCIAS</a:t>
              </a:r>
              <a:endParaRPr lang="es-ES" sz="2800" b="1">
                <a:solidFill>
                  <a:schemeClr val="tx2"/>
                </a:solidFill>
                <a:latin typeface="Bookman Old Style" pitchFamily="18" charset="0"/>
              </a:endParaRPr>
            </a:p>
          </p:txBody>
        </p:sp>
        <p:sp>
          <p:nvSpPr>
            <p:cNvPr id="58373" name="Rectangle 5"/>
            <p:cNvSpPr>
              <a:spLocks noChangeArrowheads="1"/>
            </p:cNvSpPr>
            <p:nvPr/>
          </p:nvSpPr>
          <p:spPr bwMode="auto">
            <a:xfrm>
              <a:off x="204" y="754"/>
              <a:ext cx="5398" cy="30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pPr marL="476250" indent="-476250" fontAlgn="auto"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Font typeface="Bookman Old Style" pitchFamily="18" charset="0"/>
                <a:buChar char="►"/>
                <a:defRPr/>
              </a:pPr>
              <a:r>
                <a:rPr kumimoji="1" lang="es-ES_tradnl" b="1" dirty="0">
                  <a:solidFill>
                    <a:schemeClr val="tx2"/>
                  </a:solidFill>
                  <a:latin typeface="+mn-lt"/>
                </a:rPr>
                <a:t>Cultivos y productos deteriorados o destruidos.</a:t>
              </a:r>
            </a:p>
            <a:p>
              <a:pPr marL="476250" indent="-476250" fontAlgn="auto">
                <a:lnSpc>
                  <a:spcPct val="3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Font typeface="Bookman Old Style" pitchFamily="18" charset="0"/>
                <a:buChar char="►"/>
                <a:defRPr/>
              </a:pPr>
              <a:endParaRPr kumimoji="1" lang="es-ES_tradnl" b="1" dirty="0">
                <a:solidFill>
                  <a:schemeClr val="tx2"/>
                </a:solidFill>
                <a:latin typeface="+mn-lt"/>
              </a:endParaRPr>
            </a:p>
            <a:p>
              <a:pPr marL="476250" indent="-476250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Font typeface="Bookman Old Style" pitchFamily="18" charset="0"/>
                <a:buChar char="►"/>
                <a:defRPr/>
              </a:pPr>
              <a:r>
                <a:rPr kumimoji="1" lang="es-ES_tradnl" b="1" dirty="0">
                  <a:solidFill>
                    <a:schemeClr val="tx2"/>
                  </a:solidFill>
                  <a:latin typeface="+mn-lt"/>
                </a:rPr>
                <a:t>Rechazos,  retenciones o decomiso de exportaciones.</a:t>
              </a:r>
            </a:p>
            <a:p>
              <a:pPr marL="476250" indent="-476250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defRPr/>
              </a:pPr>
              <a:endParaRPr kumimoji="1" lang="es-ES_tradnl" b="1" dirty="0">
                <a:solidFill>
                  <a:schemeClr val="tx2"/>
                </a:solidFill>
                <a:latin typeface="+mn-lt"/>
              </a:endParaRPr>
            </a:p>
            <a:p>
              <a:pPr marL="1371600" lvl="2" indent="-228600" fontAlgn="auto"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Font typeface="Bookman Old Style" pitchFamily="18" charset="0"/>
                <a:buChar char="►"/>
                <a:defRPr/>
              </a:pPr>
              <a:r>
                <a:rPr kumimoji="1" lang="es-ES_tradnl" b="1" dirty="0">
                  <a:solidFill>
                    <a:schemeClr val="tx2"/>
                  </a:solidFill>
                  <a:latin typeface="+mn-lt"/>
                </a:rPr>
                <a:t>Almacenamiento, manipulación, ensayos, reacondicionamiento, gastos administrativos.</a:t>
              </a:r>
            </a:p>
            <a:p>
              <a:pPr marL="1371600" lvl="2" indent="-228600" fontAlgn="auto">
                <a:lnSpc>
                  <a:spcPct val="6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Font typeface="Bookman Old Style" pitchFamily="18" charset="0"/>
                <a:buChar char="►"/>
                <a:defRPr/>
              </a:pPr>
              <a:endParaRPr kumimoji="1" lang="es-ES_tradnl" b="1" dirty="0">
                <a:solidFill>
                  <a:schemeClr val="tx2"/>
                </a:solidFill>
                <a:latin typeface="+mn-lt"/>
              </a:endParaRPr>
            </a:p>
            <a:p>
              <a:pPr marL="1371600" lvl="2" indent="-228600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Font typeface="Bookman Old Style" pitchFamily="18" charset="0"/>
                <a:buChar char="►"/>
                <a:defRPr/>
              </a:pPr>
              <a:r>
                <a:rPr kumimoji="1" lang="es-ES_tradnl" b="1" dirty="0">
                  <a:solidFill>
                    <a:schemeClr val="tx2"/>
                  </a:solidFill>
                  <a:latin typeface="+mn-lt"/>
                </a:rPr>
                <a:t>Incumplimiento de contratos y fechas de entrega.</a:t>
              </a:r>
            </a:p>
            <a:p>
              <a:pPr marL="476250" indent="-476250" fontAlgn="auto">
                <a:lnSpc>
                  <a:spcPct val="6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Font typeface="Bookman Old Style" pitchFamily="18" charset="0"/>
                <a:buChar char="►"/>
                <a:defRPr/>
              </a:pPr>
              <a:endParaRPr kumimoji="1" lang="es-ES_tradnl" sz="2200" b="1" dirty="0">
                <a:solidFill>
                  <a:schemeClr val="tx2"/>
                </a:solidFill>
                <a:latin typeface="+mn-lt"/>
              </a:endParaRPr>
            </a:p>
            <a:p>
              <a:pPr marL="476250" indent="-476250" fontAlgn="auto"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Font typeface="Bookman Old Style" pitchFamily="18" charset="0"/>
                <a:buChar char="►"/>
                <a:defRPr/>
              </a:pPr>
              <a:r>
                <a:rPr kumimoji="1" lang="es-ES_tradnl" b="1" dirty="0">
                  <a:solidFill>
                    <a:schemeClr val="tx2"/>
                  </a:solidFill>
                  <a:latin typeface="+mn-lt"/>
                </a:rPr>
                <a:t>Afecta productividad/rentabilidad/competitividad</a:t>
              </a:r>
            </a:p>
            <a:p>
              <a:pPr marL="476250" indent="-476250" fontAlgn="auto"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Font typeface="Bookman Old Style" pitchFamily="18" charset="0"/>
                <a:buChar char="►"/>
                <a:defRPr/>
              </a:pPr>
              <a:endParaRPr kumimoji="1" lang="es-ES_tradnl" b="1" dirty="0">
                <a:solidFill>
                  <a:schemeClr val="tx2"/>
                </a:solidFill>
                <a:latin typeface="+mn-lt"/>
              </a:endParaRPr>
            </a:p>
            <a:p>
              <a:pPr marL="476250" indent="-476250" fontAlgn="auto"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Font typeface="Bookman Old Style" pitchFamily="18" charset="0"/>
                <a:buChar char="►"/>
                <a:defRPr/>
              </a:pPr>
              <a:r>
                <a:rPr kumimoji="1" lang="es-ES_tradnl" b="1" dirty="0">
                  <a:solidFill>
                    <a:schemeClr val="tx2"/>
                  </a:solidFill>
                  <a:latin typeface="+mn-lt"/>
                </a:rPr>
                <a:t>Pérdida o cierre de mercados.</a:t>
              </a:r>
            </a:p>
            <a:p>
              <a:pPr marL="476250" indent="-476250"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Font typeface="Bookman Old Style" pitchFamily="18" charset="0"/>
                <a:buChar char="►"/>
                <a:defRPr/>
              </a:pPr>
              <a:endParaRPr kumimoji="1" lang="es-ES_tradnl" b="1" dirty="0">
                <a:solidFill>
                  <a:schemeClr val="tx2"/>
                </a:solidFill>
                <a:latin typeface="+mn-lt"/>
              </a:endParaRPr>
            </a:p>
            <a:p>
              <a:pPr marL="476250" indent="-476250" fontAlgn="auto"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Font typeface="Bookman Old Style" pitchFamily="18" charset="0"/>
                <a:buChar char="►"/>
                <a:defRPr/>
              </a:pPr>
              <a:r>
                <a:rPr kumimoji="1" lang="es-ES_tradnl" b="1" dirty="0">
                  <a:solidFill>
                    <a:schemeClr val="tx2"/>
                  </a:solidFill>
                  <a:latin typeface="+mn-lt"/>
                </a:rPr>
                <a:t>Cierre de establecimientos, abandono de fincas</a:t>
              </a:r>
              <a:r>
                <a:rPr kumimoji="1" lang="es-ES_tradnl" sz="2200" b="1" dirty="0">
                  <a:solidFill>
                    <a:schemeClr val="tx2"/>
                  </a:solidFill>
                  <a:latin typeface="+mn-lt"/>
                </a:rPr>
                <a:t>.</a:t>
              </a:r>
            </a:p>
            <a:p>
              <a:pPr marL="476250" indent="-476250" fontAlgn="auto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Font typeface="Bookman Old Style" pitchFamily="18" charset="0"/>
                <a:buChar char="►"/>
                <a:defRPr/>
              </a:pPr>
              <a:endParaRPr kumimoji="1" lang="es-ES_tradnl" sz="2200" b="1" dirty="0">
                <a:solidFill>
                  <a:schemeClr val="tx2"/>
                </a:solidFill>
                <a:latin typeface="+mn-lt"/>
              </a:endParaRPr>
            </a:p>
            <a:p>
              <a:pPr marL="476250" indent="-476250" fontAlgn="auto"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Font typeface="Bookman Old Style" pitchFamily="18" charset="0"/>
                <a:buChar char="►"/>
                <a:defRPr/>
              </a:pPr>
              <a:r>
                <a:rPr kumimoji="1" lang="es-ES_tradnl" b="1" dirty="0">
                  <a:solidFill>
                    <a:schemeClr val="tx2"/>
                  </a:solidFill>
                  <a:latin typeface="+mn-lt"/>
                </a:rPr>
                <a:t>Efecto en  otros  rubros de la economía</a:t>
              </a:r>
              <a:r>
                <a:rPr kumimoji="1" lang="es-ES_tradnl" sz="2200" b="1" dirty="0">
                  <a:solidFill>
                    <a:schemeClr val="tx2"/>
                  </a:solidFill>
                  <a:latin typeface="+mn-lt"/>
                </a:rPr>
                <a:t>.</a:t>
              </a:r>
            </a:p>
            <a:p>
              <a:pPr marL="476250" indent="-476250" fontAlgn="auto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Font typeface="Bookman Old Style" pitchFamily="18" charset="0"/>
                <a:buChar char="►"/>
                <a:defRPr/>
              </a:pPr>
              <a:endParaRPr kumimoji="1" lang="es-ES_tradnl" sz="2200" b="1" dirty="0">
                <a:solidFill>
                  <a:schemeClr val="tx2"/>
                </a:solidFill>
                <a:latin typeface="+mn-lt"/>
              </a:endParaRPr>
            </a:p>
            <a:p>
              <a:pPr marL="476250" indent="-476250"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Font typeface="Bookman Old Style" pitchFamily="18" charset="0"/>
                <a:buChar char="►"/>
                <a:defRPr/>
              </a:pPr>
              <a:r>
                <a:rPr kumimoji="1" lang="es-ES_tradnl" b="1" dirty="0">
                  <a:solidFill>
                    <a:schemeClr val="tx2"/>
                  </a:solidFill>
                  <a:latin typeface="+mn-lt"/>
                </a:rPr>
                <a:t>Demandas, juicios, indemnizaciones</a:t>
              </a:r>
              <a:r>
                <a:rPr kumimoji="1" lang="es-ES_tradnl" sz="2200" b="1" dirty="0">
                  <a:solidFill>
                    <a:schemeClr val="tx2"/>
                  </a:solidFill>
                  <a:latin typeface="+mn-lt"/>
                </a:rPr>
                <a:t>.</a:t>
              </a: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176" y="3312"/>
              <a:ext cx="1296" cy="864"/>
              <a:chOff x="4176" y="3312"/>
              <a:chExt cx="1296" cy="864"/>
            </a:xfrm>
          </p:grpSpPr>
          <p:sp>
            <p:nvSpPr>
              <p:cNvPr id="33797" name="AutoShape 7"/>
              <p:cNvSpPr>
                <a:spLocks noChangeArrowheads="1"/>
              </p:cNvSpPr>
              <p:nvPr/>
            </p:nvSpPr>
            <p:spPr bwMode="auto">
              <a:xfrm>
                <a:off x="4176" y="3312"/>
                <a:ext cx="1296" cy="864"/>
              </a:xfrm>
              <a:prstGeom prst="sun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>
                  <a:latin typeface="Gill Sans MT"/>
                </a:endParaRPr>
              </a:p>
            </p:txBody>
          </p:sp>
          <p:sp>
            <p:nvSpPr>
              <p:cNvPr id="33798" name="Freeform 8"/>
              <p:cNvSpPr>
                <a:spLocks/>
              </p:cNvSpPr>
              <p:nvPr/>
            </p:nvSpPr>
            <p:spPr bwMode="auto">
              <a:xfrm rot="-10406893">
                <a:off x="4656" y="3744"/>
                <a:ext cx="336" cy="152"/>
              </a:xfrm>
              <a:custGeom>
                <a:avLst/>
                <a:gdLst>
                  <a:gd name="T0" fmla="*/ 0 w 336"/>
                  <a:gd name="T1" fmla="*/ 48 h 152"/>
                  <a:gd name="T2" fmla="*/ 192 w 336"/>
                  <a:gd name="T3" fmla="*/ 144 h 152"/>
                  <a:gd name="T4" fmla="*/ 336 w 336"/>
                  <a:gd name="T5" fmla="*/ 0 h 152"/>
                  <a:gd name="T6" fmla="*/ 0 60000 65536"/>
                  <a:gd name="T7" fmla="*/ 0 60000 65536"/>
                  <a:gd name="T8" fmla="*/ 0 60000 65536"/>
                  <a:gd name="T9" fmla="*/ 0 w 336"/>
                  <a:gd name="T10" fmla="*/ 0 h 152"/>
                  <a:gd name="T11" fmla="*/ 336 w 336"/>
                  <a:gd name="T12" fmla="*/ 152 h 15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36" h="152">
                    <a:moveTo>
                      <a:pt x="0" y="48"/>
                    </a:moveTo>
                    <a:cubicBezTo>
                      <a:pt x="68" y="100"/>
                      <a:pt x="136" y="152"/>
                      <a:pt x="192" y="144"/>
                    </a:cubicBezTo>
                    <a:cubicBezTo>
                      <a:pt x="248" y="136"/>
                      <a:pt x="312" y="24"/>
                      <a:pt x="336" y="0"/>
                    </a:cubicBezTo>
                  </a:path>
                </a:pathLst>
              </a:custGeom>
              <a:noFill/>
              <a:ln w="3810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SV"/>
              </a:p>
            </p:txBody>
          </p:sp>
          <p:sp>
            <p:nvSpPr>
              <p:cNvPr id="33799" name="Text Box 9"/>
              <p:cNvSpPr txBox="1">
                <a:spLocks noChangeArrowheads="1"/>
              </p:cNvSpPr>
              <p:nvPr/>
            </p:nvSpPr>
            <p:spPr bwMode="auto">
              <a:xfrm>
                <a:off x="4608" y="3408"/>
                <a:ext cx="480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CR" sz="3600" b="1">
                    <a:solidFill>
                      <a:schemeClr val="bg1"/>
                    </a:solidFill>
                  </a:rPr>
                  <a:t>.  .</a:t>
                </a:r>
                <a:endParaRPr lang="es-ES" sz="3600" b="1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1095</Words>
  <Application>Microsoft Office PowerPoint</Application>
  <PresentationFormat>Presentación en pantalla (4:3)</PresentationFormat>
  <Paragraphs>293</Paragraphs>
  <Slides>24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Presentación de PowerPoint</vt:lpstr>
      <vt:lpstr>Como surge una nueva herramienta de evaluación?</vt:lpstr>
      <vt:lpstr>Porque garantizar las BPAS y BPMS</vt:lpstr>
      <vt:lpstr>Presentación de PowerPoint</vt:lpstr>
      <vt:lpstr>QUIENES PARTICIPARON EN SU ELABORACION?</vt:lpstr>
      <vt:lpstr>Presentación de PowerPoint</vt:lpstr>
      <vt:lpstr>IMPORTANCIA</vt:lpstr>
      <vt:lpstr>Presentación de PowerPoint</vt:lpstr>
      <vt:lpstr>Presentación de PowerPoint</vt:lpstr>
      <vt:lpstr>HERRAMIENTA DE EVALUACION DE  LA DIVISION DE INOCUIDAD DE ALIMENTOS PARA REALIZAR LAS INSPECCIONES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SENASASAG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HERRAMIENTA DE EVALUACION PARA FRUTAS Y VEGETALES</dc:title>
  <dc:creator>SENASA</dc:creator>
  <cp:lastModifiedBy>Francis Jimenez</cp:lastModifiedBy>
  <cp:revision>47</cp:revision>
  <dcterms:created xsi:type="dcterms:W3CDTF">2011-07-26T17:28:10Z</dcterms:created>
  <dcterms:modified xsi:type="dcterms:W3CDTF">2011-08-01T22:27:45Z</dcterms:modified>
</cp:coreProperties>
</file>